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5.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6.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7.xml" ContentType="application/vnd.openxmlformats-officedocument.drawingml.chartshapes+xml"/>
  <Override PartName="/ppt/notesSlides/notesSlide1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8.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9.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0.xml" ContentType="application/vnd.openxmlformats-officedocument.drawingml.chartshapes+xml"/>
  <Override PartName="/ppt/notesSlides/notesSlide1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11.xml" ContentType="application/vnd.openxmlformats-officedocument.drawingml.chartshape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12.xml" ContentType="application/vnd.openxmlformats-officedocument.drawingml.chartshapes+xml"/>
  <Override PartName="/ppt/notesSlides/notesSlide18.xml" ContentType="application/vnd.openxmlformats-officedocument.presentationml.notesSlide+xml"/>
  <Override PartName="/ppt/charts/chart24.xml" ContentType="application/vnd.openxmlformats-officedocument.drawingml.chart+xml"/>
  <Override PartName="/ppt/theme/themeOverride1.xml" ContentType="application/vnd.openxmlformats-officedocument.themeOverride+xml"/>
  <Override PartName="/ppt/drawings/drawing13.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drawings/drawing14.xml" ContentType="application/vnd.openxmlformats-officedocument.drawingml.chartshapes+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9.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2.xml" ContentType="application/vnd.openxmlformats-officedocument.presentationml.notesSlide+xml"/>
  <Override PartName="/ppt/charts/chart30.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1.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15.xml" ContentType="application/vnd.openxmlformats-officedocument.drawingml.chartshapes+xml"/>
  <Override PartName="/ppt/charts/chart32.xml" ContentType="application/vnd.openxmlformats-officedocument.drawingml.chart+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charts/chart33.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16.xml" ContentType="application/vnd.openxmlformats-officedocument.drawingml.chartshapes+xml"/>
  <Override PartName="/ppt/charts/chart34.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charts/chart3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6.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17.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698" r:id="rId6"/>
  </p:sldMasterIdLst>
  <p:notesMasterIdLst>
    <p:notesMasterId r:id="rId36"/>
  </p:notesMasterIdLst>
  <p:sldIdLst>
    <p:sldId id="905" r:id="rId7"/>
    <p:sldId id="910" r:id="rId8"/>
    <p:sldId id="912" r:id="rId9"/>
    <p:sldId id="913" r:id="rId10"/>
    <p:sldId id="914" r:id="rId11"/>
    <p:sldId id="915" r:id="rId12"/>
    <p:sldId id="916" r:id="rId13"/>
    <p:sldId id="917" r:id="rId14"/>
    <p:sldId id="918" r:id="rId15"/>
    <p:sldId id="919" r:id="rId16"/>
    <p:sldId id="920" r:id="rId17"/>
    <p:sldId id="921" r:id="rId18"/>
    <p:sldId id="922" r:id="rId19"/>
    <p:sldId id="909" r:id="rId20"/>
    <p:sldId id="862" r:id="rId21"/>
    <p:sldId id="863" r:id="rId22"/>
    <p:sldId id="865" r:id="rId23"/>
    <p:sldId id="867" r:id="rId24"/>
    <p:sldId id="869" r:id="rId25"/>
    <p:sldId id="870" r:id="rId26"/>
    <p:sldId id="872" r:id="rId27"/>
    <p:sldId id="901" r:id="rId28"/>
    <p:sldId id="876" r:id="rId29"/>
    <p:sldId id="882" r:id="rId30"/>
    <p:sldId id="923" r:id="rId31"/>
    <p:sldId id="880" r:id="rId32"/>
    <p:sldId id="892" r:id="rId33"/>
    <p:sldId id="891" r:id="rId34"/>
    <p:sldId id="69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7BDF2E-4E64-39B0-641B-7D41FFA42F0E}" name="Hoe Ee Khor" initials="HEK" userId="1b9f1c16ca4d61c4" providerId="Windows Live"/>
  <p188:author id="{89953839-C459-B44D-6904-D0C975C4586F}" name="Marthe Memoracion HINOJALES" initials="MMH" userId="S::Marthe.M.Hinojales@amro-asia.org::9da304e6-490d-4d2f-bbeb-b450b3eca687" providerId="AD"/>
  <p188:author id="{DC9246B8-306A-282C-B921-CAFA2FF30751}" name="Catharine Tjing Yiing KHO" initials="CTYK" userId="S::Catharine.Kho@amro-asia.org::8b159cca-01cb-42aa-a0ce-69c751a54941" providerId="AD"/>
  <p188:author id="{E0986EBB-D968-9DB0-A072-043047013ECB}" name="Megan Wen Xi CHONG" initials="MWXC" userId="S::Megan.Chong@amro-asia.org::ed29371a-a712-44fc-97f8-747d75e71fe2" providerId="AD"/>
  <p188:author id="{3BF264D6-D036-849B-9E6E-55A895E00E42}" name="Allen NG" initials="AN" userId="S::Allen.Ng@amro-asia.org::c34ed12e-0f2a-4f87-8d33-2c18db8fdcf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FFFFF"/>
    <a:srgbClr val="4D4D4D"/>
    <a:srgbClr val="D4D4D4"/>
    <a:srgbClr val="F8C1A2"/>
    <a:srgbClr val="009999"/>
    <a:srgbClr val="7FD8E1"/>
    <a:srgbClr val="FF5050"/>
    <a:srgbClr val="F9E6E6"/>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6209C2-85E4-48F1-8B3A-573894973B98}" v="117" dt="2024-04-07T10:46:35.1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57" autoAdjust="0"/>
  </p:normalViewPr>
  <p:slideViewPr>
    <p:cSldViewPr snapToGrid="0">
      <p:cViewPr>
        <p:scale>
          <a:sx n="73" d="100"/>
          <a:sy n="73" d="100"/>
        </p:scale>
        <p:origin x="380" y="56"/>
      </p:cViewPr>
      <p:guideLst>
        <p:guide orient="horz" pos="2160"/>
        <p:guide pos="3840"/>
      </p:guideLst>
    </p:cSldViewPr>
  </p:slideViewPr>
  <p:notesTextViewPr>
    <p:cViewPr>
      <p:scale>
        <a:sx n="1" d="1"/>
        <a:sy n="1" d="1"/>
      </p:scale>
      <p:origin x="0" y="0"/>
    </p:cViewPr>
  </p:notesTextViewPr>
  <p:sorterViewPr>
    <p:cViewPr>
      <p:scale>
        <a:sx n="139" d="100"/>
        <a:sy n="139" d="100"/>
      </p:scale>
      <p:origin x="0" y="-8036"/>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en NG" userId="c34ed12e-0f2a-4f87-8d33-2c18db8fdcf0" providerId="ADAL" clId="{D8E3638E-812B-4436-AB4C-07FF2DE3CBD3}"/>
    <pc:docChg chg="undo custSel modSld">
      <pc:chgData name="Allen NG" userId="c34ed12e-0f2a-4f87-8d33-2c18db8fdcf0" providerId="ADAL" clId="{D8E3638E-812B-4436-AB4C-07FF2DE3CBD3}" dt="2024-04-05T04:52:24.464" v="1394" actId="20577"/>
      <pc:docMkLst>
        <pc:docMk/>
      </pc:docMkLst>
      <pc:sldChg chg="modNotes modNotesTx">
        <pc:chgData name="Allen NG" userId="c34ed12e-0f2a-4f87-8d33-2c18db8fdcf0" providerId="ADAL" clId="{D8E3638E-812B-4436-AB4C-07FF2DE3CBD3}" dt="2024-04-05T03:49:00.354" v="199" actId="20577"/>
        <pc:sldMkLst>
          <pc:docMk/>
          <pc:sldMk cId="580678566" sldId="862"/>
        </pc:sldMkLst>
      </pc:sldChg>
      <pc:sldChg chg="modNotes">
        <pc:chgData name="Allen NG" userId="c34ed12e-0f2a-4f87-8d33-2c18db8fdcf0" providerId="ADAL" clId="{D8E3638E-812B-4436-AB4C-07FF2DE3CBD3}" dt="2024-04-05T03:51:52.464" v="269" actId="20577"/>
        <pc:sldMkLst>
          <pc:docMk/>
          <pc:sldMk cId="1799226736" sldId="863"/>
        </pc:sldMkLst>
      </pc:sldChg>
      <pc:sldChg chg="modNotes">
        <pc:chgData name="Allen NG" userId="c34ed12e-0f2a-4f87-8d33-2c18db8fdcf0" providerId="ADAL" clId="{D8E3638E-812B-4436-AB4C-07FF2DE3CBD3}" dt="2024-04-05T03:53:34.437" v="289" actId="20577"/>
        <pc:sldMkLst>
          <pc:docMk/>
          <pc:sldMk cId="3951567122" sldId="865"/>
        </pc:sldMkLst>
      </pc:sldChg>
      <pc:sldChg chg="modNotes">
        <pc:chgData name="Allen NG" userId="c34ed12e-0f2a-4f87-8d33-2c18db8fdcf0" providerId="ADAL" clId="{D8E3638E-812B-4436-AB4C-07FF2DE3CBD3}" dt="2024-04-05T03:57:42.105" v="617" actId="20577"/>
        <pc:sldMkLst>
          <pc:docMk/>
          <pc:sldMk cId="2758378958" sldId="867"/>
        </pc:sldMkLst>
      </pc:sldChg>
      <pc:sldChg chg="modNotes">
        <pc:chgData name="Allen NG" userId="c34ed12e-0f2a-4f87-8d33-2c18db8fdcf0" providerId="ADAL" clId="{D8E3638E-812B-4436-AB4C-07FF2DE3CBD3}" dt="2024-04-05T03:59:12.494" v="635" actId="20577"/>
        <pc:sldMkLst>
          <pc:docMk/>
          <pc:sldMk cId="1061046794" sldId="869"/>
        </pc:sldMkLst>
      </pc:sldChg>
      <pc:sldChg chg="modNotes">
        <pc:chgData name="Allen NG" userId="c34ed12e-0f2a-4f87-8d33-2c18db8fdcf0" providerId="ADAL" clId="{D8E3638E-812B-4436-AB4C-07FF2DE3CBD3}" dt="2024-04-05T04:00:59.965" v="675" actId="20577"/>
        <pc:sldMkLst>
          <pc:docMk/>
          <pc:sldMk cId="3575878199" sldId="870"/>
        </pc:sldMkLst>
      </pc:sldChg>
      <pc:sldChg chg="modNotes">
        <pc:chgData name="Allen NG" userId="c34ed12e-0f2a-4f87-8d33-2c18db8fdcf0" providerId="ADAL" clId="{D8E3638E-812B-4436-AB4C-07FF2DE3CBD3}" dt="2024-04-05T04:01:33.340" v="717" actId="20577"/>
        <pc:sldMkLst>
          <pc:docMk/>
          <pc:sldMk cId="1263551894" sldId="872"/>
        </pc:sldMkLst>
      </pc:sldChg>
      <pc:sldChg chg="modNotes">
        <pc:chgData name="Allen NG" userId="c34ed12e-0f2a-4f87-8d33-2c18db8fdcf0" providerId="ADAL" clId="{D8E3638E-812B-4436-AB4C-07FF2DE3CBD3}" dt="2024-04-05T04:05:47.620" v="828" actId="20577"/>
        <pc:sldMkLst>
          <pc:docMk/>
          <pc:sldMk cId="3776497894" sldId="876"/>
        </pc:sldMkLst>
      </pc:sldChg>
      <pc:sldChg chg="modNotes">
        <pc:chgData name="Allen NG" userId="c34ed12e-0f2a-4f87-8d33-2c18db8fdcf0" providerId="ADAL" clId="{D8E3638E-812B-4436-AB4C-07FF2DE3CBD3}" dt="2024-04-05T04:51:23.076" v="1326" actId="20577"/>
        <pc:sldMkLst>
          <pc:docMk/>
          <pc:sldMk cId="3896908890" sldId="880"/>
        </pc:sldMkLst>
      </pc:sldChg>
      <pc:sldChg chg="modNotes">
        <pc:chgData name="Allen NG" userId="c34ed12e-0f2a-4f87-8d33-2c18db8fdcf0" providerId="ADAL" clId="{D8E3638E-812B-4436-AB4C-07FF2DE3CBD3}" dt="2024-04-05T04:06:26.072" v="830" actId="20577"/>
        <pc:sldMkLst>
          <pc:docMk/>
          <pc:sldMk cId="4156070856" sldId="882"/>
        </pc:sldMkLst>
      </pc:sldChg>
      <pc:sldChg chg="modNotes">
        <pc:chgData name="Allen NG" userId="c34ed12e-0f2a-4f87-8d33-2c18db8fdcf0" providerId="ADAL" clId="{D8E3638E-812B-4436-AB4C-07FF2DE3CBD3}" dt="2024-04-05T04:52:24.464" v="1394" actId="20577"/>
        <pc:sldMkLst>
          <pc:docMk/>
          <pc:sldMk cId="4105365572" sldId="892"/>
        </pc:sldMkLst>
      </pc:sldChg>
      <pc:sldChg chg="modNotes">
        <pc:chgData name="Allen NG" userId="c34ed12e-0f2a-4f87-8d33-2c18db8fdcf0" providerId="ADAL" clId="{D8E3638E-812B-4436-AB4C-07FF2DE3CBD3}" dt="2024-04-05T04:03:43.958" v="739" actId="20577"/>
        <pc:sldMkLst>
          <pc:docMk/>
          <pc:sldMk cId="2306488113" sldId="901"/>
        </pc:sldMkLst>
      </pc:sldChg>
      <pc:sldChg chg="modNotes">
        <pc:chgData name="Allen NG" userId="c34ed12e-0f2a-4f87-8d33-2c18db8fdcf0" providerId="ADAL" clId="{D8E3638E-812B-4436-AB4C-07FF2DE3CBD3}" dt="2024-04-05T03:51:36.464" v="242" actId="20577"/>
        <pc:sldMkLst>
          <pc:docMk/>
          <pc:sldMk cId="2339347503" sldId="909"/>
        </pc:sldMkLst>
      </pc:sldChg>
      <pc:sldChg chg="modNotes">
        <pc:chgData name="Allen NG" userId="c34ed12e-0f2a-4f87-8d33-2c18db8fdcf0" providerId="ADAL" clId="{D8E3638E-812B-4436-AB4C-07FF2DE3CBD3}" dt="2024-04-05T04:07:12.416" v="834" actId="20577"/>
        <pc:sldMkLst>
          <pc:docMk/>
          <pc:sldMk cId="2850059638" sldId="923"/>
        </pc:sldMkLst>
      </pc:sldChg>
    </pc:docChg>
  </pc:docChgLst>
  <pc:docChgLst>
    <pc:chgData name="Marthe Memoracion HINOJALES" userId="9da304e6-490d-4d2f-bbeb-b450b3eca687" providerId="ADAL" clId="{6D386658-6B4A-4A87-AABC-24A3890891A9}"/>
    <pc:docChg chg="undo custSel modSld">
      <pc:chgData name="Marthe Memoracion HINOJALES" userId="9da304e6-490d-4d2f-bbeb-b450b3eca687" providerId="ADAL" clId="{6D386658-6B4A-4A87-AABC-24A3890891A9}" dt="2024-04-05T01:51:34.940" v="7323" actId="1076"/>
      <pc:docMkLst>
        <pc:docMk/>
      </pc:docMkLst>
      <pc:sldChg chg="delCm">
        <pc:chgData name="Marthe Memoracion HINOJALES" userId="9da304e6-490d-4d2f-bbeb-b450b3eca687" providerId="ADAL" clId="{6D386658-6B4A-4A87-AABC-24A3890891A9}" dt="2024-04-04T10:01:47.145" v="2875"/>
        <pc:sldMkLst>
          <pc:docMk/>
          <pc:sldMk cId="4002953211" sldId="692"/>
        </pc:sldMkLst>
        <pc:extLst>
          <p:ext xmlns:p="http://schemas.openxmlformats.org/presentationml/2006/main" uri="{D6D511B9-2390-475A-947B-AFAB55BFBCF1}">
            <pc226:cmChg xmlns:pc226="http://schemas.microsoft.com/office/powerpoint/2022/06/main/command" chg="del">
              <pc226:chgData name="Marthe Memoracion HINOJALES" userId="9da304e6-490d-4d2f-bbeb-b450b3eca687" providerId="ADAL" clId="{6D386658-6B4A-4A87-AABC-24A3890891A9}" dt="2024-04-04T10:01:47.145" v="2875"/>
              <pc2:cmMkLst xmlns:pc2="http://schemas.microsoft.com/office/powerpoint/2019/9/main/command">
                <pc:docMk/>
                <pc:sldMk cId="4002953211" sldId="692"/>
                <pc2:cmMk id="{9DA9FED6-FD20-41CF-808C-320FFA074A00}"/>
              </pc2:cmMkLst>
            </pc226:cmChg>
          </p:ext>
        </pc:extLst>
      </pc:sldChg>
      <pc:sldChg chg="modNotes modNotesTx">
        <pc:chgData name="Marthe Memoracion HINOJALES" userId="9da304e6-490d-4d2f-bbeb-b450b3eca687" providerId="ADAL" clId="{6D386658-6B4A-4A87-AABC-24A3890891A9}" dt="2024-04-05T01:36:03.132" v="7004" actId="12"/>
        <pc:sldMkLst>
          <pc:docMk/>
          <pc:sldMk cId="580678566" sldId="862"/>
        </pc:sldMkLst>
      </pc:sldChg>
      <pc:sldChg chg="modNotes">
        <pc:chgData name="Marthe Memoracion HINOJALES" userId="9da304e6-490d-4d2f-bbeb-b450b3eca687" providerId="ADAL" clId="{6D386658-6B4A-4A87-AABC-24A3890891A9}" dt="2024-04-05T01:37:11.523" v="7052" actId="20577"/>
        <pc:sldMkLst>
          <pc:docMk/>
          <pc:sldMk cId="1799226736" sldId="863"/>
        </pc:sldMkLst>
      </pc:sldChg>
      <pc:sldChg chg="modNotes">
        <pc:chgData name="Marthe Memoracion HINOJALES" userId="9da304e6-490d-4d2f-bbeb-b450b3eca687" providerId="ADAL" clId="{6D386658-6B4A-4A87-AABC-24A3890891A9}" dt="2024-04-05T01:37:37.551" v="7054" actId="12"/>
        <pc:sldMkLst>
          <pc:docMk/>
          <pc:sldMk cId="3951567122" sldId="865"/>
        </pc:sldMkLst>
      </pc:sldChg>
      <pc:sldChg chg="modNotes">
        <pc:chgData name="Marthe Memoracion HINOJALES" userId="9da304e6-490d-4d2f-bbeb-b450b3eca687" providerId="ADAL" clId="{6D386658-6B4A-4A87-AABC-24A3890891A9}" dt="2024-04-05T01:38:30.936" v="7091" actId="20577"/>
        <pc:sldMkLst>
          <pc:docMk/>
          <pc:sldMk cId="2758378958" sldId="867"/>
        </pc:sldMkLst>
      </pc:sldChg>
      <pc:sldChg chg="addSp modSp mod modNotes">
        <pc:chgData name="Marthe Memoracion HINOJALES" userId="9da304e6-490d-4d2f-bbeb-b450b3eca687" providerId="ADAL" clId="{6D386658-6B4A-4A87-AABC-24A3890891A9}" dt="2024-04-05T01:51:34.940" v="7323" actId="1076"/>
        <pc:sldMkLst>
          <pc:docMk/>
          <pc:sldMk cId="1061046794" sldId="869"/>
        </pc:sldMkLst>
        <pc:spChg chg="mod">
          <ac:chgData name="Marthe Memoracion HINOJALES" userId="9da304e6-490d-4d2f-bbeb-b450b3eca687" providerId="ADAL" clId="{6D386658-6B4A-4A87-AABC-24A3890891A9}" dt="2024-04-05T01:49:31.453" v="7293" actId="20577"/>
          <ac:spMkLst>
            <pc:docMk/>
            <pc:sldMk cId="1061046794" sldId="869"/>
            <ac:spMk id="19" creationId="{7A591FBC-FDC1-C661-18DD-AB9D3C8E199F}"/>
          </ac:spMkLst>
        </pc:spChg>
        <pc:spChg chg="add mod">
          <ac:chgData name="Marthe Memoracion HINOJALES" userId="9da304e6-490d-4d2f-bbeb-b450b3eca687" providerId="ADAL" clId="{6D386658-6B4A-4A87-AABC-24A3890891A9}" dt="2024-04-05T01:51:34.940" v="7323" actId="1076"/>
          <ac:spMkLst>
            <pc:docMk/>
            <pc:sldMk cId="1061046794" sldId="869"/>
            <ac:spMk id="23" creationId="{E04D0945-C54D-3BF7-5606-50BD887CC54D}"/>
          </ac:spMkLst>
        </pc:spChg>
        <pc:graphicFrameChg chg="mod">
          <ac:chgData name="Marthe Memoracion HINOJALES" userId="9da304e6-490d-4d2f-bbeb-b450b3eca687" providerId="ADAL" clId="{6D386658-6B4A-4A87-AABC-24A3890891A9}" dt="2024-04-05T01:49:15.509" v="7269"/>
          <ac:graphicFrameMkLst>
            <pc:docMk/>
            <pc:sldMk cId="1061046794" sldId="869"/>
            <ac:graphicFrameMk id="24" creationId="{6DBFA734-58BD-11E1-1674-3B90E6008C2A}"/>
          </ac:graphicFrameMkLst>
        </pc:graphicFrameChg>
        <pc:cxnChg chg="add mod">
          <ac:chgData name="Marthe Memoracion HINOJALES" userId="9da304e6-490d-4d2f-bbeb-b450b3eca687" providerId="ADAL" clId="{6D386658-6B4A-4A87-AABC-24A3890891A9}" dt="2024-04-05T01:51:25.587" v="7321" actId="693"/>
          <ac:cxnSpMkLst>
            <pc:docMk/>
            <pc:sldMk cId="1061046794" sldId="869"/>
            <ac:cxnSpMk id="22" creationId="{DFDF7120-434D-67EA-53DA-DDA59AD9326F}"/>
          </ac:cxnSpMkLst>
        </pc:cxnChg>
      </pc:sldChg>
      <pc:sldChg chg="modNotes">
        <pc:chgData name="Marthe Memoracion HINOJALES" userId="9da304e6-490d-4d2f-bbeb-b450b3eca687" providerId="ADAL" clId="{6D386658-6B4A-4A87-AABC-24A3890891A9}" dt="2024-04-05T01:43:28.023" v="7241" actId="12"/>
        <pc:sldMkLst>
          <pc:docMk/>
          <pc:sldMk cId="3575878199" sldId="870"/>
        </pc:sldMkLst>
      </pc:sldChg>
      <pc:sldChg chg="modNotes">
        <pc:chgData name="Marthe Memoracion HINOJALES" userId="9da304e6-490d-4d2f-bbeb-b450b3eca687" providerId="ADAL" clId="{6D386658-6B4A-4A87-AABC-24A3890891A9}" dt="2024-04-05T01:44:33.200" v="7248" actId="14"/>
        <pc:sldMkLst>
          <pc:docMk/>
          <pc:sldMk cId="1263551894" sldId="872"/>
        </pc:sldMkLst>
      </pc:sldChg>
      <pc:sldChg chg="modNotes">
        <pc:chgData name="Marthe Memoracion HINOJALES" userId="9da304e6-490d-4d2f-bbeb-b450b3eca687" providerId="ADAL" clId="{6D386658-6B4A-4A87-AABC-24A3890891A9}" dt="2024-04-05T01:43:14.979" v="7237" actId="12"/>
        <pc:sldMkLst>
          <pc:docMk/>
          <pc:sldMk cId="3776497894" sldId="876"/>
        </pc:sldMkLst>
      </pc:sldChg>
      <pc:sldChg chg="delCm modNotes">
        <pc:chgData name="Marthe Memoracion HINOJALES" userId="9da304e6-490d-4d2f-bbeb-b450b3eca687" providerId="ADAL" clId="{6D386658-6B4A-4A87-AABC-24A3890891A9}" dt="2024-04-05T01:42:59.353" v="7234" actId="12"/>
        <pc:sldMkLst>
          <pc:docMk/>
          <pc:sldMk cId="3896908890" sldId="880"/>
        </pc:sldMkLst>
        <pc:extLst>
          <p:ext xmlns:p="http://schemas.openxmlformats.org/presentationml/2006/main" uri="{D6D511B9-2390-475A-947B-AFAB55BFBCF1}">
            <pc226:cmChg xmlns:pc226="http://schemas.microsoft.com/office/powerpoint/2022/06/main/command" chg="del">
              <pc226:chgData name="Marthe Memoracion HINOJALES" userId="9da304e6-490d-4d2f-bbeb-b450b3eca687" providerId="ADAL" clId="{6D386658-6B4A-4A87-AABC-24A3890891A9}" dt="2024-04-03T11:14:41.790" v="1"/>
              <pc2:cmMkLst xmlns:pc2="http://schemas.microsoft.com/office/powerpoint/2019/9/main/command">
                <pc:docMk/>
                <pc:sldMk cId="3896908890" sldId="880"/>
                <pc2:cmMk id="{86035993-BA25-4147-9AEA-301F13713087}"/>
              </pc2:cmMkLst>
            </pc226:cmChg>
          </p:ext>
        </pc:extLst>
      </pc:sldChg>
      <pc:sldChg chg="modNotes">
        <pc:chgData name="Marthe Memoracion HINOJALES" userId="9da304e6-490d-4d2f-bbeb-b450b3eca687" providerId="ADAL" clId="{6D386658-6B4A-4A87-AABC-24A3890891A9}" dt="2024-04-05T01:43:11.252" v="7236" actId="12"/>
        <pc:sldMkLst>
          <pc:docMk/>
          <pc:sldMk cId="4156070856" sldId="882"/>
        </pc:sldMkLst>
      </pc:sldChg>
      <pc:sldChg chg="modNotes">
        <pc:chgData name="Marthe Memoracion HINOJALES" userId="9da304e6-490d-4d2f-bbeb-b450b3eca687" providerId="ADAL" clId="{6D386658-6B4A-4A87-AABC-24A3890891A9}" dt="2024-04-05T01:45:46.742" v="7258" actId="6549"/>
        <pc:sldMkLst>
          <pc:docMk/>
          <pc:sldMk cId="3218386391" sldId="891"/>
        </pc:sldMkLst>
      </pc:sldChg>
      <pc:sldChg chg="delCm modNotes">
        <pc:chgData name="Marthe Memoracion HINOJALES" userId="9da304e6-490d-4d2f-bbeb-b450b3eca687" providerId="ADAL" clId="{6D386658-6B4A-4A87-AABC-24A3890891A9}" dt="2024-04-05T01:45:17.615" v="7251" actId="12"/>
        <pc:sldMkLst>
          <pc:docMk/>
          <pc:sldMk cId="4105365572" sldId="892"/>
        </pc:sldMkLst>
        <pc:extLst>
          <p:ext xmlns:p="http://schemas.openxmlformats.org/presentationml/2006/main" uri="{D6D511B9-2390-475A-947B-AFAB55BFBCF1}">
            <pc226:cmChg xmlns:pc226="http://schemas.microsoft.com/office/powerpoint/2022/06/main/command" chg="del">
              <pc226:chgData name="Marthe Memoracion HINOJALES" userId="9da304e6-490d-4d2f-bbeb-b450b3eca687" providerId="ADAL" clId="{6D386658-6B4A-4A87-AABC-24A3890891A9}" dt="2024-04-03T11:14:38.457" v="0"/>
              <pc2:cmMkLst xmlns:pc2="http://schemas.microsoft.com/office/powerpoint/2019/9/main/command">
                <pc:docMk/>
                <pc:sldMk cId="4105365572" sldId="892"/>
                <pc2:cmMk id="{7A5E1981-0515-4887-B055-1B1E2AD18558}"/>
              </pc2:cmMkLst>
            </pc226:cmChg>
          </p:ext>
        </pc:extLst>
      </pc:sldChg>
      <pc:sldChg chg="addSp delSp modSp mod modNotes">
        <pc:chgData name="Marthe Memoracion HINOJALES" userId="9da304e6-490d-4d2f-bbeb-b450b3eca687" providerId="ADAL" clId="{6D386658-6B4A-4A87-AABC-24A3890891A9}" dt="2024-04-05T01:44:48.922" v="7250" actId="14"/>
        <pc:sldMkLst>
          <pc:docMk/>
          <pc:sldMk cId="2306488113" sldId="901"/>
        </pc:sldMkLst>
        <pc:graphicFrameChg chg="add mod">
          <ac:chgData name="Marthe Memoracion HINOJALES" userId="9da304e6-490d-4d2f-bbeb-b450b3eca687" providerId="ADAL" clId="{6D386658-6B4A-4A87-AABC-24A3890891A9}" dt="2024-04-04T10:20:47.117" v="3916" actId="1076"/>
          <ac:graphicFrameMkLst>
            <pc:docMk/>
            <pc:sldMk cId="2306488113" sldId="901"/>
            <ac:graphicFrameMk id="12" creationId="{AB19B7CA-6CE9-4331-9224-9578ADA2DE6D}"/>
          </ac:graphicFrameMkLst>
        </pc:graphicFrameChg>
        <pc:graphicFrameChg chg="del">
          <ac:chgData name="Marthe Memoracion HINOJALES" userId="9da304e6-490d-4d2f-bbeb-b450b3eca687" providerId="ADAL" clId="{6D386658-6B4A-4A87-AABC-24A3890891A9}" dt="2024-04-04T10:20:37.499" v="3915" actId="478"/>
          <ac:graphicFrameMkLst>
            <pc:docMk/>
            <pc:sldMk cId="2306488113" sldId="901"/>
            <ac:graphicFrameMk id="23" creationId="{E2001A66-0C7F-4A21-F3BF-1C7BCF120525}"/>
          </ac:graphicFrameMkLst>
        </pc:graphicFrameChg>
      </pc:sldChg>
      <pc:sldChg chg="modNotes">
        <pc:chgData name="Marthe Memoracion HINOJALES" userId="9da304e6-490d-4d2f-bbeb-b450b3eca687" providerId="ADAL" clId="{6D386658-6B4A-4A87-AABC-24A3890891A9}" dt="2024-04-05T01:35:23.335" v="7001" actId="12"/>
        <pc:sldMkLst>
          <pc:docMk/>
          <pc:sldMk cId="2339347503" sldId="909"/>
        </pc:sldMkLst>
      </pc:sldChg>
      <pc:sldChg chg="modSp mod">
        <pc:chgData name="Marthe Memoracion HINOJALES" userId="9da304e6-490d-4d2f-bbeb-b450b3eca687" providerId="ADAL" clId="{6D386658-6B4A-4A87-AABC-24A3890891A9}" dt="2024-04-03T11:15:32.873" v="9"/>
        <pc:sldMkLst>
          <pc:docMk/>
          <pc:sldMk cId="2797353882" sldId="917"/>
        </pc:sldMkLst>
        <pc:graphicFrameChg chg="mod">
          <ac:chgData name="Marthe Memoracion HINOJALES" userId="9da304e6-490d-4d2f-bbeb-b450b3eca687" providerId="ADAL" clId="{6D386658-6B4A-4A87-AABC-24A3890891A9}" dt="2024-04-03T11:15:32.873" v="9"/>
          <ac:graphicFrameMkLst>
            <pc:docMk/>
            <pc:sldMk cId="2797353882" sldId="917"/>
            <ac:graphicFrameMk id="3" creationId="{2A603C12-3EEA-948E-DFC1-892EB11E152B}"/>
          </ac:graphicFrameMkLst>
        </pc:graphicFrameChg>
      </pc:sldChg>
      <pc:sldChg chg="modNotes">
        <pc:chgData name="Marthe Memoracion HINOJALES" userId="9da304e6-490d-4d2f-bbeb-b450b3eca687" providerId="ADAL" clId="{6D386658-6B4A-4A87-AABC-24A3890891A9}" dt="2024-04-05T01:43:06.465" v="7235" actId="12"/>
        <pc:sldMkLst>
          <pc:docMk/>
          <pc:sldMk cId="2850059638" sldId="923"/>
        </pc:sldMkLst>
      </pc:sldChg>
    </pc:docChg>
  </pc:docChgLst>
  <pc:docChgLst>
    <pc:chgData name="Catharine Tjing Yiing KHO" userId="8b159cca-01cb-42aa-a0ce-69c751a54941" providerId="ADAL" clId="{476209C2-85E4-48F1-8B3A-573894973B98}"/>
    <pc:docChg chg="undo custSel modSld">
      <pc:chgData name="Catharine Tjing Yiing KHO" userId="8b159cca-01cb-42aa-a0ce-69c751a54941" providerId="ADAL" clId="{476209C2-85E4-48F1-8B3A-573894973B98}" dt="2024-04-07T10:46:33.094" v="310" actId="20577"/>
      <pc:docMkLst>
        <pc:docMk/>
      </pc:docMkLst>
      <pc:sldChg chg="addSp delSp modSp mod">
        <pc:chgData name="Catharine Tjing Yiing KHO" userId="8b159cca-01cb-42aa-a0ce-69c751a54941" providerId="ADAL" clId="{476209C2-85E4-48F1-8B3A-573894973B98}" dt="2024-04-07T10:46:33.094" v="310" actId="20577"/>
        <pc:sldMkLst>
          <pc:docMk/>
          <pc:sldMk cId="4002953211" sldId="692"/>
        </pc:sldMkLst>
        <pc:spChg chg="mod">
          <ac:chgData name="Catharine Tjing Yiing KHO" userId="8b159cca-01cb-42aa-a0ce-69c751a54941" providerId="ADAL" clId="{476209C2-85E4-48F1-8B3A-573894973B98}" dt="2024-04-07T10:46:33.094" v="310" actId="20577"/>
          <ac:spMkLst>
            <pc:docMk/>
            <pc:sldMk cId="4002953211" sldId="692"/>
            <ac:spMk id="3" creationId="{00000000-0000-0000-0000-000000000000}"/>
          </ac:spMkLst>
        </pc:spChg>
        <pc:spChg chg="del">
          <ac:chgData name="Catharine Tjing Yiing KHO" userId="8b159cca-01cb-42aa-a0ce-69c751a54941" providerId="ADAL" clId="{476209C2-85E4-48F1-8B3A-573894973B98}" dt="2024-04-07T10:28:39.191" v="282" actId="478"/>
          <ac:spMkLst>
            <pc:docMk/>
            <pc:sldMk cId="4002953211" sldId="692"/>
            <ac:spMk id="4" creationId="{00000000-0000-0000-0000-000000000000}"/>
          </ac:spMkLst>
        </pc:spChg>
        <pc:spChg chg="add mod">
          <ac:chgData name="Catharine Tjing Yiing KHO" userId="8b159cca-01cb-42aa-a0ce-69c751a54941" providerId="ADAL" clId="{476209C2-85E4-48F1-8B3A-573894973B98}" dt="2024-04-07T10:28:36.035" v="281"/>
          <ac:spMkLst>
            <pc:docMk/>
            <pc:sldMk cId="4002953211" sldId="692"/>
            <ac:spMk id="6" creationId="{A100FA43-6894-9488-5F46-981090345E10}"/>
          </ac:spMkLst>
        </pc:spChg>
      </pc:sldChg>
      <pc:sldChg chg="addSp modSp mod">
        <pc:chgData name="Catharine Tjing Yiing KHO" userId="8b159cca-01cb-42aa-a0ce-69c751a54941" providerId="ADAL" clId="{476209C2-85E4-48F1-8B3A-573894973B98}" dt="2024-04-07T10:28:18.564" v="267" actId="1038"/>
        <pc:sldMkLst>
          <pc:docMk/>
          <pc:sldMk cId="580678566" sldId="862"/>
        </pc:sldMkLst>
        <pc:spChg chg="add mod">
          <ac:chgData name="Catharine Tjing Yiing KHO" userId="8b159cca-01cb-42aa-a0ce-69c751a54941" providerId="ADAL" clId="{476209C2-85E4-48F1-8B3A-573894973B98}" dt="2024-04-07T10:27:39.519" v="261"/>
          <ac:spMkLst>
            <pc:docMk/>
            <pc:sldMk cId="580678566" sldId="862"/>
            <ac:spMk id="6" creationId="{F91B9A1A-4B7C-44DD-1CC9-1829B2A979CB}"/>
          </ac:spMkLst>
        </pc:spChg>
        <pc:spChg chg="add mod">
          <ac:chgData name="Catharine Tjing Yiing KHO" userId="8b159cca-01cb-42aa-a0ce-69c751a54941" providerId="ADAL" clId="{476209C2-85E4-48F1-8B3A-573894973B98}" dt="2024-04-07T10:28:18.564" v="267" actId="1038"/>
          <ac:spMkLst>
            <pc:docMk/>
            <pc:sldMk cId="580678566" sldId="862"/>
            <ac:spMk id="8" creationId="{D0A44962-BDD0-9E99-C0EE-7B1EABBD509B}"/>
          </ac:spMkLst>
        </pc:spChg>
      </pc:sldChg>
      <pc:sldChg chg="addSp delSp modSp mod">
        <pc:chgData name="Catharine Tjing Yiing KHO" userId="8b159cca-01cb-42aa-a0ce-69c751a54941" providerId="ADAL" clId="{476209C2-85E4-48F1-8B3A-573894973B98}" dt="2024-04-07T10:28:20.654" v="268"/>
        <pc:sldMkLst>
          <pc:docMk/>
          <pc:sldMk cId="1799226736" sldId="863"/>
        </pc:sldMkLst>
        <pc:spChg chg="mod topLvl">
          <ac:chgData name="Catharine Tjing Yiing KHO" userId="8b159cca-01cb-42aa-a0ce-69c751a54941" providerId="ADAL" clId="{476209C2-85E4-48F1-8B3A-573894973B98}" dt="2024-04-07T10:23:16.671" v="232" actId="14100"/>
          <ac:spMkLst>
            <pc:docMk/>
            <pc:sldMk cId="1799226736" sldId="863"/>
            <ac:spMk id="7" creationId="{38902980-8FD6-AE96-C058-DAEB5603A8C1}"/>
          </ac:spMkLst>
        </pc:spChg>
        <pc:spChg chg="mod topLvl">
          <ac:chgData name="Catharine Tjing Yiing KHO" userId="8b159cca-01cb-42aa-a0ce-69c751a54941" providerId="ADAL" clId="{476209C2-85E4-48F1-8B3A-573894973B98}" dt="2024-04-07T10:23:21.519" v="233" actId="1076"/>
          <ac:spMkLst>
            <pc:docMk/>
            <pc:sldMk cId="1799226736" sldId="863"/>
            <ac:spMk id="8" creationId="{70D52F40-EDF6-5259-AEB9-36198A9E5013}"/>
          </ac:spMkLst>
        </pc:spChg>
        <pc:spChg chg="mod topLvl">
          <ac:chgData name="Catharine Tjing Yiing KHO" userId="8b159cca-01cb-42aa-a0ce-69c751a54941" providerId="ADAL" clId="{476209C2-85E4-48F1-8B3A-573894973B98}" dt="2024-04-07T10:23:41.038" v="237" actId="255"/>
          <ac:spMkLst>
            <pc:docMk/>
            <pc:sldMk cId="1799226736" sldId="863"/>
            <ac:spMk id="10" creationId="{8A981133-E74E-C149-07D4-1E4ADDA88FB0}"/>
          </ac:spMkLst>
        </pc:spChg>
        <pc:spChg chg="mod topLvl">
          <ac:chgData name="Catharine Tjing Yiing KHO" userId="8b159cca-01cb-42aa-a0ce-69c751a54941" providerId="ADAL" clId="{476209C2-85E4-48F1-8B3A-573894973B98}" dt="2024-04-07T10:23:47.874" v="249" actId="1036"/>
          <ac:spMkLst>
            <pc:docMk/>
            <pc:sldMk cId="1799226736" sldId="863"/>
            <ac:spMk id="11" creationId="{460DA0F5-024D-29E9-7CF6-48EDAC362663}"/>
          </ac:spMkLst>
        </pc:spChg>
        <pc:spChg chg="mod topLvl">
          <ac:chgData name="Catharine Tjing Yiing KHO" userId="8b159cca-01cb-42aa-a0ce-69c751a54941" providerId="ADAL" clId="{476209C2-85E4-48F1-8B3A-573894973B98}" dt="2024-04-07T10:24:35.473" v="256" actId="1076"/>
          <ac:spMkLst>
            <pc:docMk/>
            <pc:sldMk cId="1799226736" sldId="863"/>
            <ac:spMk id="25" creationId="{77B27BB2-9E38-1993-45A8-8538BC12862B}"/>
          </ac:spMkLst>
        </pc:spChg>
        <pc:spChg chg="mod topLvl">
          <ac:chgData name="Catharine Tjing Yiing KHO" userId="8b159cca-01cb-42aa-a0ce-69c751a54941" providerId="ADAL" clId="{476209C2-85E4-48F1-8B3A-573894973B98}" dt="2024-04-07T10:27:23.002" v="259" actId="465"/>
          <ac:spMkLst>
            <pc:docMk/>
            <pc:sldMk cId="1799226736" sldId="863"/>
            <ac:spMk id="26" creationId="{B717E1AB-EDC3-C855-8E05-582EF51B82FF}"/>
          </ac:spMkLst>
        </pc:spChg>
        <pc:spChg chg="mod topLvl">
          <ac:chgData name="Catharine Tjing Yiing KHO" userId="8b159cca-01cb-42aa-a0ce-69c751a54941" providerId="ADAL" clId="{476209C2-85E4-48F1-8B3A-573894973B98}" dt="2024-04-07T10:27:23.002" v="259" actId="465"/>
          <ac:spMkLst>
            <pc:docMk/>
            <pc:sldMk cId="1799226736" sldId="863"/>
            <ac:spMk id="27" creationId="{AC90FE37-4F25-49FC-9497-DCE84B530E7D}"/>
          </ac:spMkLst>
        </pc:spChg>
        <pc:spChg chg="mod topLvl">
          <ac:chgData name="Catharine Tjing Yiing KHO" userId="8b159cca-01cb-42aa-a0ce-69c751a54941" providerId="ADAL" clId="{476209C2-85E4-48F1-8B3A-573894973B98}" dt="2024-04-07T10:27:23.002" v="259" actId="465"/>
          <ac:spMkLst>
            <pc:docMk/>
            <pc:sldMk cId="1799226736" sldId="863"/>
            <ac:spMk id="28" creationId="{5E4DB928-60D6-2E2B-9828-F618226B5E5C}"/>
          </ac:spMkLst>
        </pc:spChg>
        <pc:spChg chg="mod topLvl">
          <ac:chgData name="Catharine Tjing Yiing KHO" userId="8b159cca-01cb-42aa-a0ce-69c751a54941" providerId="ADAL" clId="{476209C2-85E4-48F1-8B3A-573894973B98}" dt="2024-04-07T10:27:12.545" v="258" actId="1076"/>
          <ac:spMkLst>
            <pc:docMk/>
            <pc:sldMk cId="1799226736" sldId="863"/>
            <ac:spMk id="31" creationId="{C2C33B06-0FAC-8EDE-CFD2-46FB59A5EC82}"/>
          </ac:spMkLst>
        </pc:spChg>
        <pc:spChg chg="add mod">
          <ac:chgData name="Catharine Tjing Yiing KHO" userId="8b159cca-01cb-42aa-a0ce-69c751a54941" providerId="ADAL" clId="{476209C2-85E4-48F1-8B3A-573894973B98}" dt="2024-04-07T10:28:20.654" v="268"/>
          <ac:spMkLst>
            <pc:docMk/>
            <pc:sldMk cId="1799226736" sldId="863"/>
            <ac:spMk id="33" creationId="{5BBDE786-4319-1349-8B04-39B8FA01A222}"/>
          </ac:spMkLst>
        </pc:spChg>
        <pc:grpChg chg="del mod">
          <ac:chgData name="Catharine Tjing Yiing KHO" userId="8b159cca-01cb-42aa-a0ce-69c751a54941" providerId="ADAL" clId="{476209C2-85E4-48F1-8B3A-573894973B98}" dt="2024-04-07T10:23:00.366" v="228" actId="165"/>
          <ac:grpSpMkLst>
            <pc:docMk/>
            <pc:sldMk cId="1799226736" sldId="863"/>
            <ac:grpSpMk id="3" creationId="{9C2B08FA-6367-D2DD-9DC7-4A9391E17F20}"/>
          </ac:grpSpMkLst>
        </pc:grpChg>
        <pc:grpChg chg="del mod">
          <ac:chgData name="Catharine Tjing Yiing KHO" userId="8b159cca-01cb-42aa-a0ce-69c751a54941" providerId="ADAL" clId="{476209C2-85E4-48F1-8B3A-573894973B98}" dt="2024-04-07T10:23:27.892" v="234" actId="165"/>
          <ac:grpSpMkLst>
            <pc:docMk/>
            <pc:sldMk cId="1799226736" sldId="863"/>
            <ac:grpSpMk id="9" creationId="{3D9A9B97-7AEB-CAB7-FF5F-944FB6E6732E}"/>
          </ac:grpSpMkLst>
        </pc:grpChg>
        <pc:grpChg chg="del mod">
          <ac:chgData name="Catharine Tjing Yiing KHO" userId="8b159cca-01cb-42aa-a0ce-69c751a54941" providerId="ADAL" clId="{476209C2-85E4-48F1-8B3A-573894973B98}" dt="2024-04-07T10:23:58.875" v="250" actId="165"/>
          <ac:grpSpMkLst>
            <pc:docMk/>
            <pc:sldMk cId="1799226736" sldId="863"/>
            <ac:grpSpMk id="23" creationId="{57E28AE7-7776-4F6F-6F22-952E0F933E8A}"/>
          </ac:grpSpMkLst>
        </pc:grpChg>
        <pc:graphicFrameChg chg="del mod modGraphic">
          <ac:chgData name="Catharine Tjing Yiing KHO" userId="8b159cca-01cb-42aa-a0ce-69c751a54941" providerId="ADAL" clId="{476209C2-85E4-48F1-8B3A-573894973B98}" dt="2024-04-07T10:22:54.195" v="227" actId="18245"/>
          <ac:graphicFrameMkLst>
            <pc:docMk/>
            <pc:sldMk cId="1799226736" sldId="863"/>
            <ac:graphicFrameMk id="29" creationId="{663E838D-2302-47FD-024A-4293E34F07EC}"/>
          </ac:graphicFrameMkLst>
        </pc:graphicFrameChg>
        <pc:graphicFrameChg chg="del modGraphic">
          <ac:chgData name="Catharine Tjing Yiing KHO" userId="8b159cca-01cb-42aa-a0ce-69c751a54941" providerId="ADAL" clId="{476209C2-85E4-48F1-8B3A-573894973B98}" dt="2024-04-07T10:22:34.491" v="225" actId="18245"/>
          <ac:graphicFrameMkLst>
            <pc:docMk/>
            <pc:sldMk cId="1799226736" sldId="863"/>
            <ac:graphicFrameMk id="30" creationId="{05CE7C12-C2E5-441C-8F96-4BE0C615D843}"/>
          </ac:graphicFrameMkLst>
        </pc:graphicFrameChg>
        <pc:graphicFrameChg chg="del modGraphic">
          <ac:chgData name="Catharine Tjing Yiing KHO" userId="8b159cca-01cb-42aa-a0ce-69c751a54941" providerId="ADAL" clId="{476209C2-85E4-48F1-8B3A-573894973B98}" dt="2024-04-07T10:22:47.849" v="226" actId="18245"/>
          <ac:graphicFrameMkLst>
            <pc:docMk/>
            <pc:sldMk cId="1799226736" sldId="863"/>
            <ac:graphicFrameMk id="32" creationId="{D56AB673-310D-0ADA-E36B-6E9521A0A503}"/>
          </ac:graphicFrameMkLst>
        </pc:graphicFrameChg>
      </pc:sldChg>
      <pc:sldChg chg="addSp modSp">
        <pc:chgData name="Catharine Tjing Yiing KHO" userId="8b159cca-01cb-42aa-a0ce-69c751a54941" providerId="ADAL" clId="{476209C2-85E4-48F1-8B3A-573894973B98}" dt="2024-04-07T10:28:21.791" v="269"/>
        <pc:sldMkLst>
          <pc:docMk/>
          <pc:sldMk cId="3951567122" sldId="865"/>
        </pc:sldMkLst>
        <pc:spChg chg="add mod">
          <ac:chgData name="Catharine Tjing Yiing KHO" userId="8b159cca-01cb-42aa-a0ce-69c751a54941" providerId="ADAL" clId="{476209C2-85E4-48F1-8B3A-573894973B98}" dt="2024-04-07T10:28:21.791" v="269"/>
          <ac:spMkLst>
            <pc:docMk/>
            <pc:sldMk cId="3951567122" sldId="865"/>
            <ac:spMk id="5" creationId="{943D4488-1694-2E49-A0CF-34BBB40D4585}"/>
          </ac:spMkLst>
        </pc:spChg>
      </pc:sldChg>
      <pc:sldChg chg="addSp modSp mod">
        <pc:chgData name="Catharine Tjing Yiing KHO" userId="8b159cca-01cb-42aa-a0ce-69c751a54941" providerId="ADAL" clId="{476209C2-85E4-48F1-8B3A-573894973B98}" dt="2024-04-07T10:28:22.927" v="270"/>
        <pc:sldMkLst>
          <pc:docMk/>
          <pc:sldMk cId="2758378958" sldId="867"/>
        </pc:sldMkLst>
        <pc:spChg chg="add mod">
          <ac:chgData name="Catharine Tjing Yiing KHO" userId="8b159cca-01cb-42aa-a0ce-69c751a54941" providerId="ADAL" clId="{476209C2-85E4-48F1-8B3A-573894973B98}" dt="2024-04-07T10:28:22.927" v="270"/>
          <ac:spMkLst>
            <pc:docMk/>
            <pc:sldMk cId="2758378958" sldId="867"/>
            <ac:spMk id="5" creationId="{FA590F2F-C954-EEC7-CC6D-DDDFC8C427BE}"/>
          </ac:spMkLst>
        </pc:spChg>
        <pc:graphicFrameChg chg="mod modGraphic">
          <ac:chgData name="Catharine Tjing Yiing KHO" userId="8b159cca-01cb-42aa-a0ce-69c751a54941" providerId="ADAL" clId="{476209C2-85E4-48F1-8B3A-573894973B98}" dt="2024-04-07T09:59:46.550" v="75" actId="20577"/>
          <ac:graphicFrameMkLst>
            <pc:docMk/>
            <pc:sldMk cId="2758378958" sldId="867"/>
            <ac:graphicFrameMk id="3" creationId="{0DC8244B-5117-CDB4-F4F4-CD6FA5E35137}"/>
          </ac:graphicFrameMkLst>
        </pc:graphicFrameChg>
      </pc:sldChg>
      <pc:sldChg chg="addSp modSp">
        <pc:chgData name="Catharine Tjing Yiing KHO" userId="8b159cca-01cb-42aa-a0ce-69c751a54941" providerId="ADAL" clId="{476209C2-85E4-48F1-8B3A-573894973B98}" dt="2024-04-07T10:28:23.917" v="271"/>
        <pc:sldMkLst>
          <pc:docMk/>
          <pc:sldMk cId="1061046794" sldId="869"/>
        </pc:sldMkLst>
        <pc:spChg chg="add mod">
          <ac:chgData name="Catharine Tjing Yiing KHO" userId="8b159cca-01cb-42aa-a0ce-69c751a54941" providerId="ADAL" clId="{476209C2-85E4-48F1-8B3A-573894973B98}" dt="2024-04-07T10:28:23.917" v="271"/>
          <ac:spMkLst>
            <pc:docMk/>
            <pc:sldMk cId="1061046794" sldId="869"/>
            <ac:spMk id="17" creationId="{ABD1D364-8A7F-4B9C-E01E-0399EF2FABBE}"/>
          </ac:spMkLst>
        </pc:spChg>
      </pc:sldChg>
      <pc:sldChg chg="addSp modSp mod">
        <pc:chgData name="Catharine Tjing Yiing KHO" userId="8b159cca-01cb-42aa-a0ce-69c751a54941" providerId="ADAL" clId="{476209C2-85E4-48F1-8B3A-573894973B98}" dt="2024-04-07T10:28:24.935" v="272"/>
        <pc:sldMkLst>
          <pc:docMk/>
          <pc:sldMk cId="3575878199" sldId="870"/>
        </pc:sldMkLst>
        <pc:spChg chg="add mod">
          <ac:chgData name="Catharine Tjing Yiing KHO" userId="8b159cca-01cb-42aa-a0ce-69c751a54941" providerId="ADAL" clId="{476209C2-85E4-48F1-8B3A-573894973B98}" dt="2024-04-07T10:28:24.935" v="272"/>
          <ac:spMkLst>
            <pc:docMk/>
            <pc:sldMk cId="3575878199" sldId="870"/>
            <ac:spMk id="3" creationId="{43A942EC-B1DA-95D5-EFE9-75CD516A5559}"/>
          </ac:spMkLst>
        </pc:spChg>
        <pc:grpChg chg="mod">
          <ac:chgData name="Catharine Tjing Yiing KHO" userId="8b159cca-01cb-42aa-a0ce-69c751a54941" providerId="ADAL" clId="{476209C2-85E4-48F1-8B3A-573894973B98}" dt="2024-04-07T09:58:29.213" v="34" actId="1037"/>
          <ac:grpSpMkLst>
            <pc:docMk/>
            <pc:sldMk cId="3575878199" sldId="870"/>
            <ac:grpSpMk id="27" creationId="{79287F8A-6EC0-B26C-9CC9-611F0ABD3ED7}"/>
          </ac:grpSpMkLst>
        </pc:grpChg>
        <pc:graphicFrameChg chg="mod modGraphic">
          <ac:chgData name="Catharine Tjing Yiing KHO" userId="8b159cca-01cb-42aa-a0ce-69c751a54941" providerId="ADAL" clId="{476209C2-85E4-48F1-8B3A-573894973B98}" dt="2024-04-07T09:58:45.494" v="38" actId="20577"/>
          <ac:graphicFrameMkLst>
            <pc:docMk/>
            <pc:sldMk cId="3575878199" sldId="870"/>
            <ac:graphicFrameMk id="25" creationId="{E1E3F6B0-DB1A-5D4F-E275-C03C69DD0D6D}"/>
          </ac:graphicFrameMkLst>
        </pc:graphicFrameChg>
      </pc:sldChg>
      <pc:sldChg chg="addSp modSp">
        <pc:chgData name="Catharine Tjing Yiing KHO" userId="8b159cca-01cb-42aa-a0ce-69c751a54941" providerId="ADAL" clId="{476209C2-85E4-48F1-8B3A-573894973B98}" dt="2024-04-07T10:28:26.001" v="273"/>
        <pc:sldMkLst>
          <pc:docMk/>
          <pc:sldMk cId="1263551894" sldId="872"/>
        </pc:sldMkLst>
        <pc:spChg chg="add mod">
          <ac:chgData name="Catharine Tjing Yiing KHO" userId="8b159cca-01cb-42aa-a0ce-69c751a54941" providerId="ADAL" clId="{476209C2-85E4-48F1-8B3A-573894973B98}" dt="2024-04-07T10:28:26.001" v="273"/>
          <ac:spMkLst>
            <pc:docMk/>
            <pc:sldMk cId="1263551894" sldId="872"/>
            <ac:spMk id="12" creationId="{6A0CD083-FAAD-2C5E-45D9-CF4B8E4B6E71}"/>
          </ac:spMkLst>
        </pc:spChg>
      </pc:sldChg>
      <pc:sldChg chg="addSp modSp mod modAnim">
        <pc:chgData name="Catharine Tjing Yiing KHO" userId="8b159cca-01cb-42aa-a0ce-69c751a54941" providerId="ADAL" clId="{476209C2-85E4-48F1-8B3A-573894973B98}" dt="2024-04-07T10:28:28.130" v="275"/>
        <pc:sldMkLst>
          <pc:docMk/>
          <pc:sldMk cId="3776497894" sldId="876"/>
        </pc:sldMkLst>
        <pc:spChg chg="mod">
          <ac:chgData name="Catharine Tjing Yiing KHO" userId="8b159cca-01cb-42aa-a0ce-69c751a54941" providerId="ADAL" clId="{476209C2-85E4-48F1-8B3A-573894973B98}" dt="2024-04-07T10:02:49.902" v="128" actId="14100"/>
          <ac:spMkLst>
            <pc:docMk/>
            <pc:sldMk cId="3776497894" sldId="876"/>
            <ac:spMk id="4" creationId="{50B26012-0062-CE6D-6025-074EABBF9383}"/>
          </ac:spMkLst>
        </pc:spChg>
        <pc:spChg chg="mod">
          <ac:chgData name="Catharine Tjing Yiing KHO" userId="8b159cca-01cb-42aa-a0ce-69c751a54941" providerId="ADAL" clId="{476209C2-85E4-48F1-8B3A-573894973B98}" dt="2024-04-07T10:01:28.993" v="94" actId="1076"/>
          <ac:spMkLst>
            <pc:docMk/>
            <pc:sldMk cId="3776497894" sldId="876"/>
            <ac:spMk id="13" creationId="{F0FE58AB-69A3-515D-892A-07B12B488122}"/>
          </ac:spMkLst>
        </pc:spChg>
        <pc:spChg chg="add mod">
          <ac:chgData name="Catharine Tjing Yiing KHO" userId="8b159cca-01cb-42aa-a0ce-69c751a54941" providerId="ADAL" clId="{476209C2-85E4-48F1-8B3A-573894973B98}" dt="2024-04-07T10:28:28.130" v="275"/>
          <ac:spMkLst>
            <pc:docMk/>
            <pc:sldMk cId="3776497894" sldId="876"/>
            <ac:spMk id="14" creationId="{E3958148-F5AB-87AB-EE6C-0A9E04839016}"/>
          </ac:spMkLst>
        </pc:spChg>
        <pc:spChg chg="mod">
          <ac:chgData name="Catharine Tjing Yiing KHO" userId="8b159cca-01cb-42aa-a0ce-69c751a54941" providerId="ADAL" clId="{476209C2-85E4-48F1-8B3A-573894973B98}" dt="2024-04-07T10:03:12.108" v="134" actId="403"/>
          <ac:spMkLst>
            <pc:docMk/>
            <pc:sldMk cId="3776497894" sldId="876"/>
            <ac:spMk id="21" creationId="{0ED6D5F9-5244-9609-155C-F7BEA24265EF}"/>
          </ac:spMkLst>
        </pc:spChg>
        <pc:spChg chg="mod">
          <ac:chgData name="Catharine Tjing Yiing KHO" userId="8b159cca-01cb-42aa-a0ce-69c751a54941" providerId="ADAL" clId="{476209C2-85E4-48F1-8B3A-573894973B98}" dt="2024-04-07T10:02:03.988" v="99" actId="14100"/>
          <ac:spMkLst>
            <pc:docMk/>
            <pc:sldMk cId="3776497894" sldId="876"/>
            <ac:spMk id="22" creationId="{10EF3507-0EB6-69E2-6C26-0A51117BD976}"/>
          </ac:spMkLst>
        </pc:spChg>
        <pc:spChg chg="mod">
          <ac:chgData name="Catharine Tjing Yiing KHO" userId="8b159cca-01cb-42aa-a0ce-69c751a54941" providerId="ADAL" clId="{476209C2-85E4-48F1-8B3A-573894973B98}" dt="2024-04-07T10:03:12.108" v="134" actId="403"/>
          <ac:spMkLst>
            <pc:docMk/>
            <pc:sldMk cId="3776497894" sldId="876"/>
            <ac:spMk id="23" creationId="{4E141466-C1AF-4258-146A-7F1946BFCEB6}"/>
          </ac:spMkLst>
        </pc:spChg>
        <pc:spChg chg="mod">
          <ac:chgData name="Catharine Tjing Yiing KHO" userId="8b159cca-01cb-42aa-a0ce-69c751a54941" providerId="ADAL" clId="{476209C2-85E4-48F1-8B3A-573894973B98}" dt="2024-04-07T10:04:07.606" v="150" actId="14100"/>
          <ac:spMkLst>
            <pc:docMk/>
            <pc:sldMk cId="3776497894" sldId="876"/>
            <ac:spMk id="27" creationId="{739DDA4D-E672-849E-D25C-2CEBE176B074}"/>
          </ac:spMkLst>
        </pc:spChg>
        <pc:spChg chg="mod">
          <ac:chgData name="Catharine Tjing Yiing KHO" userId="8b159cca-01cb-42aa-a0ce-69c751a54941" providerId="ADAL" clId="{476209C2-85E4-48F1-8B3A-573894973B98}" dt="2024-04-07T10:01:35.409" v="95" actId="1076"/>
          <ac:spMkLst>
            <pc:docMk/>
            <pc:sldMk cId="3776497894" sldId="876"/>
            <ac:spMk id="28" creationId="{1C17699D-2607-1AC3-87AC-8CB1AD21F43F}"/>
          </ac:spMkLst>
        </pc:spChg>
        <pc:spChg chg="mod">
          <ac:chgData name="Catharine Tjing Yiing KHO" userId="8b159cca-01cb-42aa-a0ce-69c751a54941" providerId="ADAL" clId="{476209C2-85E4-48F1-8B3A-573894973B98}" dt="2024-04-07T10:01:41.233" v="96" actId="1076"/>
          <ac:spMkLst>
            <pc:docMk/>
            <pc:sldMk cId="3776497894" sldId="876"/>
            <ac:spMk id="33" creationId="{444232CB-BD55-357F-71EA-190F6A5B8963}"/>
          </ac:spMkLst>
        </pc:spChg>
        <pc:spChg chg="mod">
          <ac:chgData name="Catharine Tjing Yiing KHO" userId="8b159cca-01cb-42aa-a0ce-69c751a54941" providerId="ADAL" clId="{476209C2-85E4-48F1-8B3A-573894973B98}" dt="2024-04-07T10:02:34.149" v="126" actId="555"/>
          <ac:spMkLst>
            <pc:docMk/>
            <pc:sldMk cId="3776497894" sldId="876"/>
            <ac:spMk id="41" creationId="{63F05ADC-CA6F-1871-8E21-3F4BEFADB3A2}"/>
          </ac:spMkLst>
        </pc:spChg>
        <pc:spChg chg="mod">
          <ac:chgData name="Catharine Tjing Yiing KHO" userId="8b159cca-01cb-42aa-a0ce-69c751a54941" providerId="ADAL" clId="{476209C2-85E4-48F1-8B3A-573894973B98}" dt="2024-04-07T10:03:53.620" v="149" actId="14100"/>
          <ac:spMkLst>
            <pc:docMk/>
            <pc:sldMk cId="3776497894" sldId="876"/>
            <ac:spMk id="44" creationId="{20CAA045-09C4-DF13-F462-FB592D08687F}"/>
          </ac:spMkLst>
        </pc:spChg>
        <pc:grpChg chg="mod">
          <ac:chgData name="Catharine Tjing Yiing KHO" userId="8b159cca-01cb-42aa-a0ce-69c751a54941" providerId="ADAL" clId="{476209C2-85E4-48F1-8B3A-573894973B98}" dt="2024-04-07T10:03:06.379" v="131" actId="14100"/>
          <ac:grpSpMkLst>
            <pc:docMk/>
            <pc:sldMk cId="3776497894" sldId="876"/>
            <ac:grpSpMk id="24" creationId="{13ACBAB1-560A-5005-1349-5385C8969CE9}"/>
          </ac:grpSpMkLst>
        </pc:grpChg>
        <pc:grpChg chg="mod">
          <ac:chgData name="Catharine Tjing Yiing KHO" userId="8b159cca-01cb-42aa-a0ce-69c751a54941" providerId="ADAL" clId="{476209C2-85E4-48F1-8B3A-573894973B98}" dt="2024-04-07T10:04:23.934" v="155" actId="1035"/>
          <ac:grpSpMkLst>
            <pc:docMk/>
            <pc:sldMk cId="3776497894" sldId="876"/>
            <ac:grpSpMk id="30" creationId="{C0A1DE4A-3E3C-9309-9DC1-49D26561062E}"/>
          </ac:grpSpMkLst>
        </pc:grpChg>
        <pc:grpChg chg="mod">
          <ac:chgData name="Catharine Tjing Yiing KHO" userId="8b159cca-01cb-42aa-a0ce-69c751a54941" providerId="ADAL" clId="{476209C2-85E4-48F1-8B3A-573894973B98}" dt="2024-04-07T10:01:47.523" v="97" actId="1076"/>
          <ac:grpSpMkLst>
            <pc:docMk/>
            <pc:sldMk cId="3776497894" sldId="876"/>
            <ac:grpSpMk id="31" creationId="{3FB0723F-EB8B-757A-25DD-F95A1703C880}"/>
          </ac:grpSpMkLst>
        </pc:grpChg>
        <pc:graphicFrameChg chg="modGraphic">
          <ac:chgData name="Catharine Tjing Yiing KHO" userId="8b159cca-01cb-42aa-a0ce-69c751a54941" providerId="ADAL" clId="{476209C2-85E4-48F1-8B3A-573894973B98}" dt="2024-04-07T10:03:41.070" v="148" actId="403"/>
          <ac:graphicFrameMkLst>
            <pc:docMk/>
            <pc:sldMk cId="3776497894" sldId="876"/>
            <ac:graphicFrameMk id="19" creationId="{6764F8C6-B35F-95E4-CCE8-4F01A09B5019}"/>
          </ac:graphicFrameMkLst>
        </pc:graphicFrameChg>
      </pc:sldChg>
      <pc:sldChg chg="addSp modSp mod">
        <pc:chgData name="Catharine Tjing Yiing KHO" userId="8b159cca-01cb-42aa-a0ce-69c751a54941" providerId="ADAL" clId="{476209C2-85E4-48F1-8B3A-573894973B98}" dt="2024-04-07T10:28:31.228" v="278"/>
        <pc:sldMkLst>
          <pc:docMk/>
          <pc:sldMk cId="3896908890" sldId="880"/>
        </pc:sldMkLst>
        <pc:spChg chg="mod">
          <ac:chgData name="Catharine Tjing Yiing KHO" userId="8b159cca-01cb-42aa-a0ce-69c751a54941" providerId="ADAL" clId="{476209C2-85E4-48F1-8B3A-573894973B98}" dt="2024-04-07T09:18:22.976" v="3" actId="20577"/>
          <ac:spMkLst>
            <pc:docMk/>
            <pc:sldMk cId="3896908890" sldId="880"/>
            <ac:spMk id="2" creationId="{4CB03B2C-79CE-79CB-CBDB-0D183EDB3B25}"/>
          </ac:spMkLst>
        </pc:spChg>
        <pc:spChg chg="add mod">
          <ac:chgData name="Catharine Tjing Yiing KHO" userId="8b159cca-01cb-42aa-a0ce-69c751a54941" providerId="ADAL" clId="{476209C2-85E4-48F1-8B3A-573894973B98}" dt="2024-04-07T10:28:31.228" v="278"/>
          <ac:spMkLst>
            <pc:docMk/>
            <pc:sldMk cId="3896908890" sldId="880"/>
            <ac:spMk id="6" creationId="{F1E92B93-BFCB-292C-16FD-8288A5730AF9}"/>
          </ac:spMkLst>
        </pc:spChg>
      </pc:sldChg>
      <pc:sldChg chg="addSp modSp">
        <pc:chgData name="Catharine Tjing Yiing KHO" userId="8b159cca-01cb-42aa-a0ce-69c751a54941" providerId="ADAL" clId="{476209C2-85E4-48F1-8B3A-573894973B98}" dt="2024-04-07T10:28:29.224" v="276"/>
        <pc:sldMkLst>
          <pc:docMk/>
          <pc:sldMk cId="4156070856" sldId="882"/>
        </pc:sldMkLst>
        <pc:spChg chg="add mod">
          <ac:chgData name="Catharine Tjing Yiing KHO" userId="8b159cca-01cb-42aa-a0ce-69c751a54941" providerId="ADAL" clId="{476209C2-85E4-48F1-8B3A-573894973B98}" dt="2024-04-07T10:28:29.224" v="276"/>
          <ac:spMkLst>
            <pc:docMk/>
            <pc:sldMk cId="4156070856" sldId="882"/>
            <ac:spMk id="6" creationId="{ED189962-B3FC-1B60-91A1-3F71534826DD}"/>
          </ac:spMkLst>
        </pc:spChg>
      </pc:sldChg>
      <pc:sldChg chg="addSp modSp mod">
        <pc:chgData name="Catharine Tjing Yiing KHO" userId="8b159cca-01cb-42aa-a0ce-69c751a54941" providerId="ADAL" clId="{476209C2-85E4-48F1-8B3A-573894973B98}" dt="2024-04-07T10:43:35.624" v="307" actId="207"/>
        <pc:sldMkLst>
          <pc:docMk/>
          <pc:sldMk cId="3218386391" sldId="891"/>
        </pc:sldMkLst>
        <pc:spChg chg="add mod">
          <ac:chgData name="Catharine Tjing Yiing KHO" userId="8b159cca-01cb-42aa-a0ce-69c751a54941" providerId="ADAL" clId="{476209C2-85E4-48F1-8B3A-573894973B98}" dt="2024-04-07T10:28:33.366" v="280"/>
          <ac:spMkLst>
            <pc:docMk/>
            <pc:sldMk cId="3218386391" sldId="891"/>
            <ac:spMk id="11" creationId="{19ED62E0-4018-F097-BC9B-793FBF438281}"/>
          </ac:spMkLst>
        </pc:spChg>
        <pc:spChg chg="mod">
          <ac:chgData name="Catharine Tjing Yiing KHO" userId="8b159cca-01cb-42aa-a0ce-69c751a54941" providerId="ADAL" clId="{476209C2-85E4-48F1-8B3A-573894973B98}" dt="2024-04-07T10:43:35.624" v="307" actId="207"/>
          <ac:spMkLst>
            <pc:docMk/>
            <pc:sldMk cId="3218386391" sldId="891"/>
            <ac:spMk id="23" creationId="{80EF91BC-6C6D-6B0B-0851-1A4D2F064694}"/>
          </ac:spMkLst>
        </pc:spChg>
      </pc:sldChg>
      <pc:sldChg chg="addSp delSp modSp mod">
        <pc:chgData name="Catharine Tjing Yiing KHO" userId="8b159cca-01cb-42aa-a0ce-69c751a54941" providerId="ADAL" clId="{476209C2-85E4-48F1-8B3A-573894973B98}" dt="2024-04-07T10:28:32.167" v="279"/>
        <pc:sldMkLst>
          <pc:docMk/>
          <pc:sldMk cId="4105365572" sldId="892"/>
        </pc:sldMkLst>
        <pc:spChg chg="add mod">
          <ac:chgData name="Catharine Tjing Yiing KHO" userId="8b159cca-01cb-42aa-a0ce-69c751a54941" providerId="ADAL" clId="{476209C2-85E4-48F1-8B3A-573894973B98}" dt="2024-04-07T10:28:32.167" v="279"/>
          <ac:spMkLst>
            <pc:docMk/>
            <pc:sldMk cId="4105365572" sldId="892"/>
            <ac:spMk id="6" creationId="{76A4A28A-1B5C-EDEE-FF0C-5F47C10FA4E8}"/>
          </ac:spMkLst>
        </pc:spChg>
        <pc:spChg chg="mod">
          <ac:chgData name="Catharine Tjing Yiing KHO" userId="8b159cca-01cb-42aa-a0ce-69c751a54941" providerId="ADAL" clId="{476209C2-85E4-48F1-8B3A-573894973B98}" dt="2024-04-07T10:06:46.565" v="164" actId="403"/>
          <ac:spMkLst>
            <pc:docMk/>
            <pc:sldMk cId="4105365572" sldId="892"/>
            <ac:spMk id="14" creationId="{806B978D-E331-8E73-3FCA-7B8875289386}"/>
          </ac:spMkLst>
        </pc:spChg>
        <pc:spChg chg="mod">
          <ac:chgData name="Catharine Tjing Yiing KHO" userId="8b159cca-01cb-42aa-a0ce-69c751a54941" providerId="ADAL" clId="{476209C2-85E4-48F1-8B3A-573894973B98}" dt="2024-04-07T10:06:55.235" v="165" actId="255"/>
          <ac:spMkLst>
            <pc:docMk/>
            <pc:sldMk cId="4105365572" sldId="892"/>
            <ac:spMk id="17" creationId="{226FC988-744D-D944-79C8-97EF3F6F342A}"/>
          </ac:spMkLst>
        </pc:spChg>
        <pc:spChg chg="mod">
          <ac:chgData name="Catharine Tjing Yiing KHO" userId="8b159cca-01cb-42aa-a0ce-69c751a54941" providerId="ADAL" clId="{476209C2-85E4-48F1-8B3A-573894973B98}" dt="2024-04-07T10:06:58.387" v="166" actId="255"/>
          <ac:spMkLst>
            <pc:docMk/>
            <pc:sldMk cId="4105365572" sldId="892"/>
            <ac:spMk id="21" creationId="{7FEAE015-1FD5-9E79-035F-D8DE5525327A}"/>
          </ac:spMkLst>
        </pc:spChg>
        <pc:spChg chg="add del">
          <ac:chgData name="Catharine Tjing Yiing KHO" userId="8b159cca-01cb-42aa-a0ce-69c751a54941" providerId="ADAL" clId="{476209C2-85E4-48F1-8B3A-573894973B98}" dt="2024-04-07T10:07:36.420" v="178" actId="34307"/>
          <ac:spMkLst>
            <pc:docMk/>
            <pc:sldMk cId="4105365572" sldId="892"/>
            <ac:spMk id="22" creationId="{448E68E3-6EAA-2CE9-83CD-9431A90F475C}"/>
          </ac:spMkLst>
        </pc:spChg>
        <pc:spChg chg="mod">
          <ac:chgData name="Catharine Tjing Yiing KHO" userId="8b159cca-01cb-42aa-a0ce-69c751a54941" providerId="ADAL" clId="{476209C2-85E4-48F1-8B3A-573894973B98}" dt="2024-04-07T10:08:06.903" v="181" actId="1076"/>
          <ac:spMkLst>
            <pc:docMk/>
            <pc:sldMk cId="4105365572" sldId="892"/>
            <ac:spMk id="24" creationId="{9B944C7D-AF4E-BBA5-E94E-9FBDE9A38D2C}"/>
          </ac:spMkLst>
        </pc:spChg>
        <pc:spChg chg="mod">
          <ac:chgData name="Catharine Tjing Yiing KHO" userId="8b159cca-01cb-42aa-a0ce-69c751a54941" providerId="ADAL" clId="{476209C2-85E4-48F1-8B3A-573894973B98}" dt="2024-04-07T10:07:03.507" v="168" actId="255"/>
          <ac:spMkLst>
            <pc:docMk/>
            <pc:sldMk cId="4105365572" sldId="892"/>
            <ac:spMk id="29" creationId="{E2770640-EA74-4EB6-AA5C-430E83EAC962}"/>
          </ac:spMkLst>
        </pc:spChg>
        <pc:spChg chg="mod">
          <ac:chgData name="Catharine Tjing Yiing KHO" userId="8b159cca-01cb-42aa-a0ce-69c751a54941" providerId="ADAL" clId="{476209C2-85E4-48F1-8B3A-573894973B98}" dt="2024-04-07T10:07:09.137" v="169" actId="255"/>
          <ac:spMkLst>
            <pc:docMk/>
            <pc:sldMk cId="4105365572" sldId="892"/>
            <ac:spMk id="31" creationId="{B737665C-4520-7185-9073-799ADA5F5E45}"/>
          </ac:spMkLst>
        </pc:spChg>
        <pc:spChg chg="mod">
          <ac:chgData name="Catharine Tjing Yiing KHO" userId="8b159cca-01cb-42aa-a0ce-69c751a54941" providerId="ADAL" clId="{476209C2-85E4-48F1-8B3A-573894973B98}" dt="2024-04-07T10:07:10.829" v="170" actId="255"/>
          <ac:spMkLst>
            <pc:docMk/>
            <pc:sldMk cId="4105365572" sldId="892"/>
            <ac:spMk id="33" creationId="{840F74A6-4743-929D-A1BB-CFC8BBD3683B}"/>
          </ac:spMkLst>
        </pc:spChg>
        <pc:spChg chg="mod">
          <ac:chgData name="Catharine Tjing Yiing KHO" userId="8b159cca-01cb-42aa-a0ce-69c751a54941" providerId="ADAL" clId="{476209C2-85E4-48F1-8B3A-573894973B98}" dt="2024-04-07T10:08:12.546" v="182" actId="1076"/>
          <ac:spMkLst>
            <pc:docMk/>
            <pc:sldMk cId="4105365572" sldId="892"/>
            <ac:spMk id="35" creationId="{AF6CD6A6-4B88-7EC5-4394-BD3A88DCCAF8}"/>
          </ac:spMkLst>
        </pc:spChg>
        <pc:spChg chg="mod">
          <ac:chgData name="Catharine Tjing Yiing KHO" userId="8b159cca-01cb-42aa-a0ce-69c751a54941" providerId="ADAL" clId="{476209C2-85E4-48F1-8B3A-573894973B98}" dt="2024-04-07T10:07:15.068" v="171" actId="255"/>
          <ac:spMkLst>
            <pc:docMk/>
            <pc:sldMk cId="4105365572" sldId="892"/>
            <ac:spMk id="40" creationId="{4A445A63-20E2-BD28-8872-FEF6C69B73B9}"/>
          </ac:spMkLst>
        </pc:spChg>
        <pc:spChg chg="mod">
          <ac:chgData name="Catharine Tjing Yiing KHO" userId="8b159cca-01cb-42aa-a0ce-69c751a54941" providerId="ADAL" clId="{476209C2-85E4-48F1-8B3A-573894973B98}" dt="2024-04-07T10:07:17.047" v="172" actId="255"/>
          <ac:spMkLst>
            <pc:docMk/>
            <pc:sldMk cId="4105365572" sldId="892"/>
            <ac:spMk id="42" creationId="{0F0170C2-402A-BA27-259E-479CE124B743}"/>
          </ac:spMkLst>
        </pc:spChg>
        <pc:spChg chg="mod">
          <ac:chgData name="Catharine Tjing Yiing KHO" userId="8b159cca-01cb-42aa-a0ce-69c751a54941" providerId="ADAL" clId="{476209C2-85E4-48F1-8B3A-573894973B98}" dt="2024-04-07T10:07:50.622" v="180" actId="14100"/>
          <ac:spMkLst>
            <pc:docMk/>
            <pc:sldMk cId="4105365572" sldId="892"/>
            <ac:spMk id="44" creationId="{F4379B64-FC5C-36A6-0084-8857917A1586}"/>
          </ac:spMkLst>
        </pc:spChg>
        <pc:spChg chg="mod">
          <ac:chgData name="Catharine Tjing Yiing KHO" userId="8b159cca-01cb-42aa-a0ce-69c751a54941" providerId="ADAL" clId="{476209C2-85E4-48F1-8B3A-573894973B98}" dt="2024-04-07T10:08:18.202" v="183" actId="1076"/>
          <ac:spMkLst>
            <pc:docMk/>
            <pc:sldMk cId="4105365572" sldId="892"/>
            <ac:spMk id="46" creationId="{F7AA4F89-CEDF-7F8E-61E1-9681EDE0AEAC}"/>
          </ac:spMkLst>
        </pc:spChg>
        <pc:picChg chg="add del mod ord">
          <ac:chgData name="Catharine Tjing Yiing KHO" userId="8b159cca-01cb-42aa-a0ce-69c751a54941" providerId="ADAL" clId="{476209C2-85E4-48F1-8B3A-573894973B98}" dt="2024-04-07T10:07:36.420" v="178" actId="34307"/>
          <ac:picMkLst>
            <pc:docMk/>
            <pc:sldMk cId="4105365572" sldId="892"/>
            <ac:picMk id="3" creationId="{9F7C40C4-52C6-B759-6227-57F03F527F69}"/>
          </ac:picMkLst>
        </pc:picChg>
      </pc:sldChg>
      <pc:sldChg chg="addSp modSp mod">
        <pc:chgData name="Catharine Tjing Yiing KHO" userId="8b159cca-01cb-42aa-a0ce-69c751a54941" providerId="ADAL" clId="{476209C2-85E4-48F1-8B3A-573894973B98}" dt="2024-04-07T10:46:01.904" v="309" actId="14100"/>
        <pc:sldMkLst>
          <pc:docMk/>
          <pc:sldMk cId="2306488113" sldId="901"/>
        </pc:sldMkLst>
        <pc:spChg chg="add mod">
          <ac:chgData name="Catharine Tjing Yiing KHO" userId="8b159cca-01cb-42aa-a0ce-69c751a54941" providerId="ADAL" clId="{476209C2-85E4-48F1-8B3A-573894973B98}" dt="2024-04-07T10:28:27.098" v="274"/>
          <ac:spMkLst>
            <pc:docMk/>
            <pc:sldMk cId="2306488113" sldId="901"/>
            <ac:spMk id="14" creationId="{3AB4F244-C204-AC39-2961-10CBE4173682}"/>
          </ac:spMkLst>
        </pc:spChg>
        <pc:spChg chg="mod">
          <ac:chgData name="Catharine Tjing Yiing KHO" userId="8b159cca-01cb-42aa-a0ce-69c751a54941" providerId="ADAL" clId="{476209C2-85E4-48F1-8B3A-573894973B98}" dt="2024-04-07T10:46:01.904" v="309" actId="14100"/>
          <ac:spMkLst>
            <pc:docMk/>
            <pc:sldMk cId="2306488113" sldId="901"/>
            <ac:spMk id="47" creationId="{F467EB80-41C7-F213-49C6-D19AB2050202}"/>
          </ac:spMkLst>
        </pc:spChg>
      </pc:sldChg>
      <pc:sldChg chg="addSp modSp">
        <pc:chgData name="Catharine Tjing Yiing KHO" userId="8b159cca-01cb-42aa-a0ce-69c751a54941" providerId="ADAL" clId="{476209C2-85E4-48F1-8B3A-573894973B98}" dt="2024-04-07T10:28:55.345" v="293"/>
        <pc:sldMkLst>
          <pc:docMk/>
          <pc:sldMk cId="2712051576" sldId="912"/>
        </pc:sldMkLst>
        <pc:spChg chg="add mod">
          <ac:chgData name="Catharine Tjing Yiing KHO" userId="8b159cca-01cb-42aa-a0ce-69c751a54941" providerId="ADAL" clId="{476209C2-85E4-48F1-8B3A-573894973B98}" dt="2024-04-07T10:28:55.345" v="293"/>
          <ac:spMkLst>
            <pc:docMk/>
            <pc:sldMk cId="2712051576" sldId="912"/>
            <ac:spMk id="3" creationId="{1C172778-EB93-DB0D-7743-19B213E7D59F}"/>
          </ac:spMkLst>
        </pc:spChg>
      </pc:sldChg>
      <pc:sldChg chg="addSp modSp">
        <pc:chgData name="Catharine Tjing Yiing KHO" userId="8b159cca-01cb-42aa-a0ce-69c751a54941" providerId="ADAL" clId="{476209C2-85E4-48F1-8B3A-573894973B98}" dt="2024-04-07T10:28:54.451" v="292"/>
        <pc:sldMkLst>
          <pc:docMk/>
          <pc:sldMk cId="3430069235" sldId="913"/>
        </pc:sldMkLst>
        <pc:spChg chg="add mod">
          <ac:chgData name="Catharine Tjing Yiing KHO" userId="8b159cca-01cb-42aa-a0ce-69c751a54941" providerId="ADAL" clId="{476209C2-85E4-48F1-8B3A-573894973B98}" dt="2024-04-07T10:28:54.451" v="292"/>
          <ac:spMkLst>
            <pc:docMk/>
            <pc:sldMk cId="3430069235" sldId="913"/>
            <ac:spMk id="3" creationId="{FF112E40-5EBB-4ABD-4BC4-131209D5090F}"/>
          </ac:spMkLst>
        </pc:spChg>
      </pc:sldChg>
      <pc:sldChg chg="addSp modSp">
        <pc:chgData name="Catharine Tjing Yiing KHO" userId="8b159cca-01cb-42aa-a0ce-69c751a54941" providerId="ADAL" clId="{476209C2-85E4-48F1-8B3A-573894973B98}" dt="2024-04-07T10:28:53.254" v="291"/>
        <pc:sldMkLst>
          <pc:docMk/>
          <pc:sldMk cId="713862471" sldId="914"/>
        </pc:sldMkLst>
        <pc:spChg chg="add mod">
          <ac:chgData name="Catharine Tjing Yiing KHO" userId="8b159cca-01cb-42aa-a0ce-69c751a54941" providerId="ADAL" clId="{476209C2-85E4-48F1-8B3A-573894973B98}" dt="2024-04-07T10:28:53.254" v="291"/>
          <ac:spMkLst>
            <pc:docMk/>
            <pc:sldMk cId="713862471" sldId="914"/>
            <ac:spMk id="3" creationId="{16836510-7AF4-404F-CEE0-1A926D098CD2}"/>
          </ac:spMkLst>
        </pc:spChg>
      </pc:sldChg>
      <pc:sldChg chg="addSp modSp mod">
        <pc:chgData name="Catharine Tjing Yiing KHO" userId="8b159cca-01cb-42aa-a0ce-69c751a54941" providerId="ADAL" clId="{476209C2-85E4-48F1-8B3A-573894973B98}" dt="2024-04-07T10:28:52.214" v="290"/>
        <pc:sldMkLst>
          <pc:docMk/>
          <pc:sldMk cId="2567418116" sldId="915"/>
        </pc:sldMkLst>
        <pc:spChg chg="add mod ord">
          <ac:chgData name="Catharine Tjing Yiing KHO" userId="8b159cca-01cb-42aa-a0ce-69c751a54941" providerId="ADAL" clId="{476209C2-85E4-48F1-8B3A-573894973B98}" dt="2024-04-07T10:16:53.566" v="202" actId="14100"/>
          <ac:spMkLst>
            <pc:docMk/>
            <pc:sldMk cId="2567418116" sldId="915"/>
            <ac:spMk id="4" creationId="{A07F6A1D-B8C7-E130-73DC-3C7C6935C8BA}"/>
          </ac:spMkLst>
        </pc:spChg>
        <pc:spChg chg="add mod ord">
          <ac:chgData name="Catharine Tjing Yiing KHO" userId="8b159cca-01cb-42aa-a0ce-69c751a54941" providerId="ADAL" clId="{476209C2-85E4-48F1-8B3A-573894973B98}" dt="2024-04-07T10:16:28.109" v="200" actId="167"/>
          <ac:spMkLst>
            <pc:docMk/>
            <pc:sldMk cId="2567418116" sldId="915"/>
            <ac:spMk id="5" creationId="{EFD8FBD2-04D9-4B35-6351-28A8B328FA5C}"/>
          </ac:spMkLst>
        </pc:spChg>
        <pc:spChg chg="add mod">
          <ac:chgData name="Catharine Tjing Yiing KHO" userId="8b159cca-01cb-42aa-a0ce-69c751a54941" providerId="ADAL" clId="{476209C2-85E4-48F1-8B3A-573894973B98}" dt="2024-04-07T10:17:14.749" v="204" actId="1076"/>
          <ac:spMkLst>
            <pc:docMk/>
            <pc:sldMk cId="2567418116" sldId="915"/>
            <ac:spMk id="6" creationId="{A448C8B9-D1D4-BAAD-93A9-6629FEAB6F78}"/>
          </ac:spMkLst>
        </pc:spChg>
        <pc:spChg chg="add mod">
          <ac:chgData name="Catharine Tjing Yiing KHO" userId="8b159cca-01cb-42aa-a0ce-69c751a54941" providerId="ADAL" clId="{476209C2-85E4-48F1-8B3A-573894973B98}" dt="2024-04-07T10:28:52.214" v="290"/>
          <ac:spMkLst>
            <pc:docMk/>
            <pc:sldMk cId="2567418116" sldId="915"/>
            <ac:spMk id="7" creationId="{4F541511-766C-412F-E66E-6C0623DF184E}"/>
          </ac:spMkLst>
        </pc:spChg>
        <pc:graphicFrameChg chg="mod">
          <ac:chgData name="Catharine Tjing Yiing KHO" userId="8b159cca-01cb-42aa-a0ce-69c751a54941" providerId="ADAL" clId="{476209C2-85E4-48F1-8B3A-573894973B98}" dt="2024-04-07T10:16:15.122" v="197"/>
          <ac:graphicFrameMkLst>
            <pc:docMk/>
            <pc:sldMk cId="2567418116" sldId="915"/>
            <ac:graphicFrameMk id="27" creationId="{7D5E50A6-42C9-A5A9-0CFF-855515E77C29}"/>
          </ac:graphicFrameMkLst>
        </pc:graphicFrameChg>
      </pc:sldChg>
      <pc:sldChg chg="addSp modSp">
        <pc:chgData name="Catharine Tjing Yiing KHO" userId="8b159cca-01cb-42aa-a0ce-69c751a54941" providerId="ADAL" clId="{476209C2-85E4-48F1-8B3A-573894973B98}" dt="2024-04-07T10:28:51.240" v="289"/>
        <pc:sldMkLst>
          <pc:docMk/>
          <pc:sldMk cId="3416015939" sldId="916"/>
        </pc:sldMkLst>
        <pc:spChg chg="add mod">
          <ac:chgData name="Catharine Tjing Yiing KHO" userId="8b159cca-01cb-42aa-a0ce-69c751a54941" providerId="ADAL" clId="{476209C2-85E4-48F1-8B3A-573894973B98}" dt="2024-04-07T10:28:51.240" v="289"/>
          <ac:spMkLst>
            <pc:docMk/>
            <pc:sldMk cId="3416015939" sldId="916"/>
            <ac:spMk id="21" creationId="{D6A8851F-4E90-1140-B7E9-4AC7EA4CC5F3}"/>
          </ac:spMkLst>
        </pc:spChg>
      </pc:sldChg>
      <pc:sldChg chg="addSp modSp mod">
        <pc:chgData name="Catharine Tjing Yiing KHO" userId="8b159cca-01cb-42aa-a0ce-69c751a54941" providerId="ADAL" clId="{476209C2-85E4-48F1-8B3A-573894973B98}" dt="2024-04-07T10:29:07.389" v="295" actId="14100"/>
        <pc:sldMkLst>
          <pc:docMk/>
          <pc:sldMk cId="2797353882" sldId="917"/>
        </pc:sldMkLst>
        <pc:spChg chg="add mod">
          <ac:chgData name="Catharine Tjing Yiing KHO" userId="8b159cca-01cb-42aa-a0ce-69c751a54941" providerId="ADAL" clId="{476209C2-85E4-48F1-8B3A-573894973B98}" dt="2024-04-07T10:28:50.363" v="288"/>
          <ac:spMkLst>
            <pc:docMk/>
            <pc:sldMk cId="2797353882" sldId="917"/>
            <ac:spMk id="5" creationId="{178F0479-A7E6-1115-1E96-08D290753D73}"/>
          </ac:spMkLst>
        </pc:spChg>
        <pc:spChg chg="mod">
          <ac:chgData name="Catharine Tjing Yiing KHO" userId="8b159cca-01cb-42aa-a0ce-69c751a54941" providerId="ADAL" clId="{476209C2-85E4-48F1-8B3A-573894973B98}" dt="2024-04-07T10:29:07.389" v="295" actId="14100"/>
          <ac:spMkLst>
            <pc:docMk/>
            <pc:sldMk cId="2797353882" sldId="917"/>
            <ac:spMk id="16" creationId="{B8ADDD1F-6ECF-842B-EC83-DF5BDF392117}"/>
          </ac:spMkLst>
        </pc:spChg>
      </pc:sldChg>
      <pc:sldChg chg="addSp modSp">
        <pc:chgData name="Catharine Tjing Yiing KHO" userId="8b159cca-01cb-42aa-a0ce-69c751a54941" providerId="ADAL" clId="{476209C2-85E4-48F1-8B3A-573894973B98}" dt="2024-04-07T10:28:49.401" v="287"/>
        <pc:sldMkLst>
          <pc:docMk/>
          <pc:sldMk cId="1159798424" sldId="918"/>
        </pc:sldMkLst>
        <pc:spChg chg="add mod">
          <ac:chgData name="Catharine Tjing Yiing KHO" userId="8b159cca-01cb-42aa-a0ce-69c751a54941" providerId="ADAL" clId="{476209C2-85E4-48F1-8B3A-573894973B98}" dt="2024-04-07T10:28:49.401" v="287"/>
          <ac:spMkLst>
            <pc:docMk/>
            <pc:sldMk cId="1159798424" sldId="918"/>
            <ac:spMk id="5" creationId="{262A6E3D-9019-D586-1EDF-606E3FFB0F7C}"/>
          </ac:spMkLst>
        </pc:spChg>
        <pc:graphicFrameChg chg="mod">
          <ac:chgData name="Catharine Tjing Yiing KHO" userId="8b159cca-01cb-42aa-a0ce-69c751a54941" providerId="ADAL" clId="{476209C2-85E4-48F1-8B3A-573894973B98}" dt="2024-04-07T10:08:51.854" v="186" actId="693"/>
          <ac:graphicFrameMkLst>
            <pc:docMk/>
            <pc:sldMk cId="1159798424" sldId="918"/>
            <ac:graphicFrameMk id="3" creationId="{BBF67410-414A-378B-7F54-BE7FBE9A3ED5}"/>
          </ac:graphicFrameMkLst>
        </pc:graphicFrameChg>
      </pc:sldChg>
      <pc:sldChg chg="addSp modSp">
        <pc:chgData name="Catharine Tjing Yiing KHO" userId="8b159cca-01cb-42aa-a0ce-69c751a54941" providerId="ADAL" clId="{476209C2-85E4-48F1-8B3A-573894973B98}" dt="2024-04-07T10:28:48.437" v="286"/>
        <pc:sldMkLst>
          <pc:docMk/>
          <pc:sldMk cId="2897064748" sldId="919"/>
        </pc:sldMkLst>
        <pc:spChg chg="add mod">
          <ac:chgData name="Catharine Tjing Yiing KHO" userId="8b159cca-01cb-42aa-a0ce-69c751a54941" providerId="ADAL" clId="{476209C2-85E4-48F1-8B3A-573894973B98}" dt="2024-04-07T10:28:48.437" v="286"/>
          <ac:spMkLst>
            <pc:docMk/>
            <pc:sldMk cId="2897064748" sldId="919"/>
            <ac:spMk id="3" creationId="{E3E51CB6-8709-AD9B-BD11-89F449112E7A}"/>
          </ac:spMkLst>
        </pc:spChg>
      </pc:sldChg>
      <pc:sldChg chg="addSp modSp mod">
        <pc:chgData name="Catharine Tjing Yiing KHO" userId="8b159cca-01cb-42aa-a0ce-69c751a54941" providerId="ADAL" clId="{476209C2-85E4-48F1-8B3A-573894973B98}" dt="2024-04-07T10:36:40.648" v="306" actId="27918"/>
        <pc:sldMkLst>
          <pc:docMk/>
          <pc:sldMk cId="1057592814" sldId="920"/>
        </pc:sldMkLst>
        <pc:spChg chg="add mod">
          <ac:chgData name="Catharine Tjing Yiing KHO" userId="8b159cca-01cb-42aa-a0ce-69c751a54941" providerId="ADAL" clId="{476209C2-85E4-48F1-8B3A-573894973B98}" dt="2024-04-07T10:28:47.626" v="285"/>
          <ac:spMkLst>
            <pc:docMk/>
            <pc:sldMk cId="1057592814" sldId="920"/>
            <ac:spMk id="3" creationId="{E4E5150B-2A02-6B8F-34F6-2D22CEBB06E7}"/>
          </ac:spMkLst>
        </pc:spChg>
        <pc:spChg chg="mod">
          <ac:chgData name="Catharine Tjing Yiing KHO" userId="8b159cca-01cb-42aa-a0ce-69c751a54941" providerId="ADAL" clId="{476209C2-85E4-48F1-8B3A-573894973B98}" dt="2024-04-07T10:29:20.185" v="296" actId="14100"/>
          <ac:spMkLst>
            <pc:docMk/>
            <pc:sldMk cId="1057592814" sldId="920"/>
            <ac:spMk id="16" creationId="{B8ADDD1F-6ECF-842B-EC83-DF5BDF392117}"/>
          </ac:spMkLst>
        </pc:spChg>
      </pc:sldChg>
      <pc:sldChg chg="addSp modSp mod">
        <pc:chgData name="Catharine Tjing Yiing KHO" userId="8b159cca-01cb-42aa-a0ce-69c751a54941" providerId="ADAL" clId="{476209C2-85E4-48F1-8B3A-573894973B98}" dt="2024-04-07T10:44:22.012" v="308" actId="14100"/>
        <pc:sldMkLst>
          <pc:docMk/>
          <pc:sldMk cId="3119632281" sldId="921"/>
        </pc:sldMkLst>
        <pc:spChg chg="add mod">
          <ac:chgData name="Catharine Tjing Yiing KHO" userId="8b159cca-01cb-42aa-a0ce-69c751a54941" providerId="ADAL" clId="{476209C2-85E4-48F1-8B3A-573894973B98}" dt="2024-04-07T10:28:46.486" v="284"/>
          <ac:spMkLst>
            <pc:docMk/>
            <pc:sldMk cId="3119632281" sldId="921"/>
            <ac:spMk id="5" creationId="{4CECF966-BC9B-8984-D264-32955C05310C}"/>
          </ac:spMkLst>
        </pc:spChg>
        <pc:spChg chg="mod">
          <ac:chgData name="Catharine Tjing Yiing KHO" userId="8b159cca-01cb-42aa-a0ce-69c751a54941" providerId="ADAL" clId="{476209C2-85E4-48F1-8B3A-573894973B98}" dt="2024-04-07T10:44:22.012" v="308" actId="14100"/>
          <ac:spMkLst>
            <pc:docMk/>
            <pc:sldMk cId="3119632281" sldId="921"/>
            <ac:spMk id="16" creationId="{B8ADDD1F-6ECF-842B-EC83-DF5BDF392117}"/>
          </ac:spMkLst>
        </pc:spChg>
      </pc:sldChg>
      <pc:sldChg chg="addSp modSp">
        <pc:chgData name="Catharine Tjing Yiing KHO" userId="8b159cca-01cb-42aa-a0ce-69c751a54941" providerId="ADAL" clId="{476209C2-85E4-48F1-8B3A-573894973B98}" dt="2024-04-07T10:28:45.379" v="283"/>
        <pc:sldMkLst>
          <pc:docMk/>
          <pc:sldMk cId="3014763279" sldId="922"/>
        </pc:sldMkLst>
        <pc:spChg chg="add mod">
          <ac:chgData name="Catharine Tjing Yiing KHO" userId="8b159cca-01cb-42aa-a0ce-69c751a54941" providerId="ADAL" clId="{476209C2-85E4-48F1-8B3A-573894973B98}" dt="2024-04-07T10:28:45.379" v="283"/>
          <ac:spMkLst>
            <pc:docMk/>
            <pc:sldMk cId="3014763279" sldId="922"/>
            <ac:spMk id="10" creationId="{91527D24-DE21-4D71-36E7-A5198AD4EC67}"/>
          </ac:spMkLst>
        </pc:spChg>
      </pc:sldChg>
      <pc:sldChg chg="addSp modSp mod">
        <pc:chgData name="Catharine Tjing Yiing KHO" userId="8b159cca-01cb-42aa-a0ce-69c751a54941" providerId="ADAL" clId="{476209C2-85E4-48F1-8B3A-573894973B98}" dt="2024-04-07T10:28:30.211" v="277"/>
        <pc:sldMkLst>
          <pc:docMk/>
          <pc:sldMk cId="2850059638" sldId="923"/>
        </pc:sldMkLst>
        <pc:spChg chg="add mod">
          <ac:chgData name="Catharine Tjing Yiing KHO" userId="8b159cca-01cb-42aa-a0ce-69c751a54941" providerId="ADAL" clId="{476209C2-85E4-48F1-8B3A-573894973B98}" dt="2024-04-07T10:28:30.211" v="277"/>
          <ac:spMkLst>
            <pc:docMk/>
            <pc:sldMk cId="2850059638" sldId="923"/>
            <ac:spMk id="3" creationId="{C97AA615-4804-30ED-3D26-AED708543638}"/>
          </ac:spMkLst>
        </pc:spChg>
        <pc:spChg chg="mod">
          <ac:chgData name="Catharine Tjing Yiing KHO" userId="8b159cca-01cb-42aa-a0ce-69c751a54941" providerId="ADAL" clId="{476209C2-85E4-48F1-8B3A-573894973B98}" dt="2024-04-07T09:55:55.829" v="18" actId="403"/>
          <ac:spMkLst>
            <pc:docMk/>
            <pc:sldMk cId="2850059638" sldId="923"/>
            <ac:spMk id="37" creationId="{284976E3-F250-214A-C700-4C330E971548}"/>
          </ac:spMkLst>
        </pc:spChg>
        <pc:graphicFrameChg chg="mod modGraphic">
          <ac:chgData name="Catharine Tjing Yiing KHO" userId="8b159cca-01cb-42aa-a0ce-69c751a54941" providerId="ADAL" clId="{476209C2-85E4-48F1-8B3A-573894973B98}" dt="2024-04-07T09:55:04.168" v="12" actId="20577"/>
          <ac:graphicFrameMkLst>
            <pc:docMk/>
            <pc:sldMk cId="2850059638" sldId="923"/>
            <ac:graphicFrameMk id="26" creationId="{66FD8068-27C5-FE07-F450-5FE3024E43D7}"/>
          </ac:graphicFrameMkLst>
        </pc:graphicFrameChg>
        <pc:graphicFrameChg chg="mod">
          <ac:chgData name="Catharine Tjing Yiing KHO" userId="8b159cca-01cb-42aa-a0ce-69c751a54941" providerId="ADAL" clId="{476209C2-85E4-48F1-8B3A-573894973B98}" dt="2024-04-07T09:55:24.412" v="14" actId="113"/>
          <ac:graphicFrameMkLst>
            <pc:docMk/>
            <pc:sldMk cId="2850059638" sldId="923"/>
            <ac:graphicFrameMk id="30" creationId="{026A386B-B4E8-6D6E-CFE7-B977EAC9E555}"/>
          </ac:graphicFrameMkLst>
        </pc:graphicFrameChg>
        <pc:graphicFrameChg chg="mod">
          <ac:chgData name="Catharine Tjing Yiing KHO" userId="8b159cca-01cb-42aa-a0ce-69c751a54941" providerId="ADAL" clId="{476209C2-85E4-48F1-8B3A-573894973B98}" dt="2024-04-07T09:55:22.040" v="13" actId="113"/>
          <ac:graphicFrameMkLst>
            <pc:docMk/>
            <pc:sldMk cId="2850059638" sldId="923"/>
            <ac:graphicFrameMk id="31" creationId="{F8D332F6-B675-CD6D-1CAD-ECA197E3798C}"/>
          </ac:graphicFrameMkLst>
        </pc:graphicFrameChg>
        <pc:graphicFrameChg chg="mod modGraphic">
          <ac:chgData name="Catharine Tjing Yiing KHO" userId="8b159cca-01cb-42aa-a0ce-69c751a54941" providerId="ADAL" clId="{476209C2-85E4-48F1-8B3A-573894973B98}" dt="2024-04-07T10:06:14.473" v="163"/>
          <ac:graphicFrameMkLst>
            <pc:docMk/>
            <pc:sldMk cId="2850059638" sldId="923"/>
            <ac:graphicFrameMk id="34" creationId="{0DE9064A-AFCF-EC0B-33B5-61286A21AF62}"/>
          </ac:graphicFrameMkLst>
        </pc:graphicFrameChg>
      </pc:sldChg>
    </pc:docChg>
  </pc:docChgLst>
  <pc:docChgLst>
    <pc:chgData name="Megan Wen Xi CHONG" userId="ed29371a-a712-44fc-97f8-747d75e71fe2" providerId="ADAL" clId="{8DB449DE-E3BF-4483-9B3D-A3A2D4BD944B}"/>
    <pc:docChg chg="modSld">
      <pc:chgData name="Megan Wen Xi CHONG" userId="ed29371a-a712-44fc-97f8-747d75e71fe2" providerId="ADAL" clId="{8DB449DE-E3BF-4483-9B3D-A3A2D4BD944B}" dt="2024-04-05T09:36:32.775" v="1" actId="20577"/>
      <pc:docMkLst>
        <pc:docMk/>
      </pc:docMkLst>
      <pc:sldChg chg="modSp mod">
        <pc:chgData name="Megan Wen Xi CHONG" userId="ed29371a-a712-44fc-97f8-747d75e71fe2" providerId="ADAL" clId="{8DB449DE-E3BF-4483-9B3D-A3A2D4BD944B}" dt="2024-04-05T09:36:32.775" v="1" actId="20577"/>
        <pc:sldMkLst>
          <pc:docMk/>
          <pc:sldMk cId="3430069235" sldId="913"/>
        </pc:sldMkLst>
        <pc:graphicFrameChg chg="modGraphic">
          <ac:chgData name="Megan Wen Xi CHONG" userId="ed29371a-a712-44fc-97f8-747d75e71fe2" providerId="ADAL" clId="{8DB449DE-E3BF-4483-9B3D-A3A2D4BD944B}" dt="2024-04-05T09:36:32.775" v="1" actId="20577"/>
          <ac:graphicFrameMkLst>
            <pc:docMk/>
            <pc:sldMk cId="3430069235" sldId="913"/>
            <ac:graphicFrameMk id="10" creationId="{0B064158-3B61-A23B-52CF-94AADE657EE8}"/>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amroasiaorg.sharepoint.com/sites/RegionalTeam441/Shared%20Documents/6.%20Others/SLC%20Meeting/Data/Growth%20and%20inflation%20forecas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https://amroasiaorg.sharepoint.com/sites/RegionalTeam441/Shared%20Documents/6.%20Others/OECD%20OCG%20Meeting/Data/F1.7.%201.8,%201.9%20Labor%20market%20indicators.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5.xml"/></Relationships>
</file>

<file path=ppt/charts/_rels/chart11.xml.rels><?xml version="1.0" encoding="UTF-8" standalone="yes"?>
<Relationships xmlns="http://schemas.openxmlformats.org/package/2006/relationships"><Relationship Id="rId3" Type="http://schemas.openxmlformats.org/officeDocument/2006/relationships/oleObject" Target="https://amroasiaorg.sharepoint.com/sites/RegionalTeam441/Shared%20Documents/6.%20Others/OECD%20OCG%20Meeting/Data/F1.7.%201.8,%201.9%20Labor%20market%20indicator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amroasiaorg.sharepoint.com/sites/InflationAN/Shared%20Documents/General/Data/Results_Core%20CPI_Breakdown_official_Core_YoY_New_Class_AddDecomp_bkup.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6.xml"/></Relationships>
</file>

<file path=ppt/charts/_rels/chart13.xml.rels><?xml version="1.0" encoding="UTF-8" standalone="yes"?>
<Relationships xmlns="http://schemas.openxmlformats.org/package/2006/relationships"><Relationship Id="rId3" Type="http://schemas.openxmlformats.org/officeDocument/2006/relationships/oleObject" Target="https://amroasiaorg.sharepoint.com/sites/RegionalTeam441/Shared%20Documents/6.%20Others/OECD%20OCG%20Meeting/Data/F1.3.1%20headline%20and%20core%20inflation.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amroasiaorg.sharepoint.com/sites/RegionalTeam441/Shared%20Documents/5.%20Input%20for%20Senior%20Management/AFMGM%20(April%202024)/Data/F1.5.1,%201.5.2,%201.5.3%20Fiscal%20Dashboard_AFPR_25Mar2024.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amroasiaorg.sharepoint.com/sites/RegionalTeam441/Shared%20Documents/5.%20Input%20for%20Senior%20Management/AFMGM%20(April%202024)/Data/F1.5.1,%201.5.2,%201.5.3%20Fiscal%20Dashboard_AFPR_25Mar2024.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amroasiaorg.sharepoint.com/sites/RegionalTeam441/Shared%20Documents/1.%20AREO%20Flagship/Launch/Data/Copy%20of%20Policy%20matrix_Mar%202024.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7.xml"/></Relationships>
</file>

<file path=ppt/charts/_rels/chart17.xml.rels><?xml version="1.0" encoding="UTF-8" standalone="yes"?>
<Relationships xmlns="http://schemas.openxmlformats.org/package/2006/relationships"><Relationship Id="rId3" Type="http://schemas.openxmlformats.org/officeDocument/2006/relationships/oleObject" Target="https://amroasiaorg.sharepoint.com/sites/RegionalTeam441/Shared%20Documents/1.%20AREO%20Flagship/2024%20C1/Special%20Feature%20-%20Scarring/Data/F1.54-1.57%20Growth%20Potential%20Gap_Linear_Reg.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8.xml"/></Relationships>
</file>

<file path=ppt/charts/_rels/chart18.xml.rels><?xml version="1.0" encoding="UTF-8" standalone="yes"?>
<Relationships xmlns="http://schemas.openxmlformats.org/package/2006/relationships"><Relationship Id="rId3" Type="http://schemas.openxmlformats.org/officeDocument/2006/relationships/oleObject" Target="https://amroasiaorg.sharepoint.com/sites/RegionalTeam441/Shared%20Documents/1.%20AREO%20Flagship/2024%20C1/Special%20Feature%20-%20Scarring/Data/F1.54-1.57%20Growth%20Potential%20Gap_Linear_Reg.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amroasiaorg.sharepoint.com/sites/RegionalTeam441/Shared%20Documents/1.%20AREO%20Flagship/2024%20C2/Data/GDP%20Growth,%20Labor%20productivity%20and%20TFP%20level.xlsx"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9.xml"/></Relationships>
</file>

<file path=ppt/charts/_rels/chart2.xml.rels><?xml version="1.0" encoding="UTF-8" standalone="yes"?>
<Relationships xmlns="http://schemas.openxmlformats.org/package/2006/relationships"><Relationship Id="rId3" Type="http://schemas.openxmlformats.org/officeDocument/2006/relationships/oleObject" Target="https://amroasiaorg.sharepoint.com/sites/RegionalTeam441/Shared%20Documents/5.%20Input%20for%20Senior%20Management/AFMGM+3%20(April%202024)/Data/Growth%20and%20inflation%20forecast.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oleObject" Target="https://amroasiaorg.sharepoint.com/sites/RegionalTeam441/Shared%20Documents/1.%20AREO%20Flagship/2024%20C2/Data/GNI%20plot.xlsx" TargetMode="Externa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0.xml"/></Relationships>
</file>

<file path=ppt/charts/_rels/chart21.xml.rels><?xml version="1.0" encoding="UTF-8" standalone="yes"?>
<Relationships xmlns="http://schemas.openxmlformats.org/package/2006/relationships"><Relationship Id="rId3" Type="http://schemas.openxmlformats.org/officeDocument/2006/relationships/oleObject" Target="https://amroasiaorg.sharepoint.com/sites/RegionalTeam441/Shared%20Documents/1.%20AREO%20Flagship/2024%20C2/Data/beta_convergence_20230914.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Marthe.M.Hinojales\Desktop\C2%202024\Aging\total_bothsx.xlsx" TargetMode="Externa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11.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Marthe.M.Hinojales\Desktop\C2%202024\Aging\fertility_rates.xlsx" TargetMode="Externa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12.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5.xml.rels><?xml version="1.0" encoding="UTF-8" standalone="yes"?>
<Relationships xmlns="http://schemas.openxmlformats.org/package/2006/relationships"><Relationship Id="rId1" Type="http://schemas.openxmlformats.org/officeDocument/2006/relationships/oleObject" Target="file:///C:\Users\Marthe.M.Hinojales\Desktop\C2%202024\Aging\HALE.xlsx" TargetMode="External"/></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C:\Users\Marthe.M.Hinojales\Desktop\C2%202024\Aging\total_bothsx.xlsx" TargetMode="External"/></Relationships>
</file>

<file path=ppt/charts/_rels/chart27.xml.rels><?xml version="1.0" encoding="UTF-8" standalone="yes"?>
<Relationships xmlns="http://schemas.openxmlformats.org/package/2006/relationships"><Relationship Id="rId3" Type="http://schemas.openxmlformats.org/officeDocument/2006/relationships/oleObject" Target="file:///C:\Users\Marthe.M.Hinojales\Desktop\C2%202024\GVCs\TT_US-CN.xlsx" TargetMode="External"/><Relationship Id="rId2" Type="http://schemas.microsoft.com/office/2011/relationships/chartColorStyle" Target="colors24.xml"/><Relationship Id="rId1" Type="http://schemas.microsoft.com/office/2011/relationships/chartStyle" Target="style24.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Marthe.M.Hinojales\Desktop\C2%202024\Rejig_conc.xlsx" TargetMode="External"/><Relationship Id="rId2" Type="http://schemas.microsoft.com/office/2011/relationships/chartColorStyle" Target="colors25.xml"/><Relationship Id="rId1" Type="http://schemas.microsoft.com/office/2011/relationships/chartStyle" Target="style25.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Marthe.M.Hinojales\Downloads\P_Data_Extract_From_World_Development_Indicators%20(5).xlsx" TargetMode="External"/><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oleObject" Target="https://amroasiaorg.sharepoint.com/sites/RegionalTeam441/Shared%20Documents/6.%20Others/OECD%20OCG%20Meeting/Data/F1.41,%201.42%20GDP_Medium%20Term%20Forecast.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Marthe.M.Hinojales\Desktop\C2%202024\GVCs\addl_tiva_maps_IND.xlsx" TargetMode="External"/><Relationship Id="rId2" Type="http://schemas.microsoft.com/office/2011/relationships/chartColorStyle" Target="colors27.xml"/><Relationship Id="rId1" Type="http://schemas.microsoft.com/office/2011/relationships/chartStyle" Target="style27.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Marthe.M.Hinojales\Desktop\Bottleneck%20goods%20(version%201).xlsx" TargetMode="Externa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15.xml"/></Relationships>
</file>

<file path=ppt/charts/_rels/chart32.xml.rels><?xml version="1.0" encoding="UTF-8" standalone="yes"?>
<Relationships xmlns="http://schemas.openxmlformats.org/package/2006/relationships"><Relationship Id="rId1" Type="http://schemas.openxmlformats.org/officeDocument/2006/relationships/oleObject" Target="https://amroasiaorg.sharepoint.com/sites/RegionalTeam441/Shared%20Documents/1.%20AREO%20Flagship/2024%20C2/Data/F2.69%20A+3%20Goods%20and%20Services%20Trade.xlsx" TargetMode="External"/></Relationships>
</file>

<file path=ppt/charts/_rels/chart33.xml.rels><?xml version="1.0" encoding="UTF-8" standalone="yes"?>
<Relationships xmlns="http://schemas.openxmlformats.org/package/2006/relationships"><Relationship Id="rId3" Type="http://schemas.openxmlformats.org/officeDocument/2006/relationships/oleObject" Target="https://amroasiaorg.sharepoint.com/sites/RegionalTeam441/Shared%20Documents/1.%20AREO%20Flagship/2024%20C2/Data/GII%20data.xlsx" TargetMode="Externa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16.xml"/></Relationships>
</file>

<file path=ppt/charts/_rels/chart34.xml.rels><?xml version="1.0" encoding="UTF-8" standalone="yes"?>
<Relationships xmlns="http://schemas.openxmlformats.org/package/2006/relationships"><Relationship Id="rId3" Type="http://schemas.openxmlformats.org/officeDocument/2006/relationships/oleObject" Target="https://amroasiaorg.sharepoint.com/sites/RegionalTeam441/Shared%20Documents/1.%20AREO%20Flagship/2024%20C2/Data/GII%20data.xlsx" TargetMode="External"/><Relationship Id="rId2" Type="http://schemas.microsoft.com/office/2011/relationships/chartColorStyle" Target="colors30.xml"/><Relationship Id="rId1" Type="http://schemas.microsoft.com/office/2011/relationships/chartStyle" Target="style30.xml"/></Relationships>
</file>

<file path=ppt/charts/_rels/chart35.xml.rels><?xml version="1.0" encoding="UTF-8" standalone="yes"?>
<Relationships xmlns="http://schemas.openxmlformats.org/package/2006/relationships"><Relationship Id="rId3" Type="http://schemas.openxmlformats.org/officeDocument/2006/relationships/oleObject" Target="https://amroasiaorg.sharepoint.com/sites/RegionalTeam441/Shared%20Documents/1.%20AREO%20Flagship/2024%20C2/Data/Gen%20AI%20and%20Jobs%20data_redo.xlsx" TargetMode="External"/><Relationship Id="rId2" Type="http://schemas.microsoft.com/office/2011/relationships/chartColorStyle" Target="colors31.xml"/><Relationship Id="rId1" Type="http://schemas.microsoft.com/office/2011/relationships/chartStyle" Target="style31.xml"/></Relationships>
</file>

<file path=ppt/charts/_rels/chart36.xml.rels><?xml version="1.0" encoding="UTF-8" standalone="yes"?>
<Relationships xmlns="http://schemas.openxmlformats.org/package/2006/relationships"><Relationship Id="rId3" Type="http://schemas.openxmlformats.org/officeDocument/2006/relationships/oleObject" Target="https://amroasiaorg.sharepoint.com/sites/RegionalTeam441/Shared%20Documents/1.%20AREO%20Flagship/2024%20C2/Data/Gen%20AI%20and%20Jobs%20data_redo.xlsx" TargetMode="Externa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17.xml"/></Relationships>
</file>

<file path=ppt/charts/_rels/chart4.xml.rels><?xml version="1.0" encoding="UTF-8" standalone="yes"?>
<Relationships xmlns="http://schemas.openxmlformats.org/package/2006/relationships"><Relationship Id="rId3" Type="http://schemas.openxmlformats.org/officeDocument/2006/relationships/oleObject" Target="https://amroasiaorg.sharepoint.com/sites/RegionalTeam441/Shared%20Documents/6.%20Others/SLC%20Meeting/Data/Growth%20and%20inflation%20forecas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amroasiaorg.sharepoint.com/sites/RegionalTeam441/Shared%20Documents/6.%20Others/SLC%20Meeting/Data/F1.43%20semicon_estimat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amroasiaorg.sharepoint.com/sites/RegionalTeam441/Shared%20Documents/6.%20Others/SLC%20Meeting/Data/F1.45%20US%20and%20EU%20indicator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oleObject" Target="https://amroasiaorg.sharepoint.com/sites/RegionalTeam441/Shared%20Documents/1.%20AREO%20Flagship/Launch/Data/Services%20exports_modern%20servic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amroasiaorg.sharepoint.com/sites/RegionalTeam441/Shared%20Documents/6.%20Others/OECD%20OCG%20Meeting/Data/F1.5,%201.6,%201.10%20GDP%20by%20expenditur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amroasiaorg.sharepoint.com/sites/RegionalTeam441/Shared%20Documents/6.%20Others/SLC%20Meeting/Data/F1.5,%201.6,%201.10%20GDP%20by%20expenditur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Sheet1!$A$4</c:f>
              <c:strCache>
                <c:ptCount val="1"/>
                <c:pt idx="0">
                  <c:v>ASEAN+3</c:v>
                </c:pt>
              </c:strCache>
            </c:strRef>
          </c:tx>
          <c:spPr>
            <a:ln w="28575" cap="rnd">
              <a:solidFill>
                <a:srgbClr val="C00000"/>
              </a:solidFill>
              <a:prstDash val="solid"/>
              <a:round/>
            </a:ln>
            <a:effectLst/>
          </c:spPr>
          <c:marker>
            <c:symbol val="none"/>
          </c:marker>
          <c:dPt>
            <c:idx val="5"/>
            <c:marker>
              <c:symbol val="none"/>
            </c:marker>
            <c:bubble3D val="0"/>
            <c:spPr>
              <a:ln w="28575" cap="rnd">
                <a:solidFill>
                  <a:srgbClr val="C00000"/>
                </a:solidFill>
                <a:prstDash val="solid"/>
                <a:round/>
              </a:ln>
              <a:effectLst/>
            </c:spPr>
            <c:extLst>
              <c:ext xmlns:c16="http://schemas.microsoft.com/office/drawing/2014/chart" uri="{C3380CC4-5D6E-409C-BE32-E72D297353CC}">
                <c16:uniqueId val="{00000001-6096-4144-9D65-3FD9C3D65575}"/>
              </c:ext>
            </c:extLst>
          </c:dPt>
          <c:dPt>
            <c:idx val="6"/>
            <c:marker>
              <c:symbol val="none"/>
            </c:marker>
            <c:bubble3D val="0"/>
            <c:spPr>
              <a:ln w="28575" cap="rnd">
                <a:solidFill>
                  <a:srgbClr val="C00000"/>
                </a:solidFill>
                <a:prstDash val="solid"/>
                <a:round/>
              </a:ln>
              <a:effectLst/>
            </c:spPr>
            <c:extLst>
              <c:ext xmlns:c16="http://schemas.microsoft.com/office/drawing/2014/chart" uri="{C3380CC4-5D6E-409C-BE32-E72D297353CC}">
                <c16:uniqueId val="{00000003-6096-4144-9D65-3FD9C3D65575}"/>
              </c:ext>
            </c:extLst>
          </c:dPt>
          <c:cat>
            <c:strRef>
              <c:f>Sheet1!$B$3:$K$3</c:f>
              <c:strCache>
                <c:ptCount val="7"/>
                <c:pt idx="0">
                  <c:v>2019</c:v>
                </c:pt>
                <c:pt idx="1">
                  <c:v>2020</c:v>
                </c:pt>
                <c:pt idx="2">
                  <c:v>2021</c:v>
                </c:pt>
                <c:pt idx="3">
                  <c:v>2022</c:v>
                </c:pt>
                <c:pt idx="4">
                  <c:v>2023e</c:v>
                </c:pt>
                <c:pt idx="5">
                  <c:v>2024f</c:v>
                </c:pt>
                <c:pt idx="6">
                  <c:v>2025f</c:v>
                </c:pt>
              </c:strCache>
            </c:strRef>
          </c:cat>
          <c:val>
            <c:numRef>
              <c:f>Sheet1!$B$4:$K$4</c:f>
              <c:numCache>
                <c:formatCode>#,##0.0</c:formatCode>
                <c:ptCount val="7"/>
                <c:pt idx="0">
                  <c:v>4.5219870402437294</c:v>
                </c:pt>
                <c:pt idx="1">
                  <c:v>9.5991529391240699E-3</c:v>
                </c:pt>
                <c:pt idx="2">
                  <c:v>6.3239792502194438</c:v>
                </c:pt>
                <c:pt idx="3">
                  <c:v>3.179630829130986</c:v>
                </c:pt>
                <c:pt idx="4">
                  <c:v>4.4000000000000004</c:v>
                </c:pt>
                <c:pt idx="5" formatCode="General">
                  <c:v>4.5</c:v>
                </c:pt>
                <c:pt idx="6" formatCode="#,##0.00">
                  <c:v>4.2872402703626467</c:v>
                </c:pt>
              </c:numCache>
            </c:numRef>
          </c:val>
          <c:smooth val="0"/>
          <c:extLst>
            <c:ext xmlns:c16="http://schemas.microsoft.com/office/drawing/2014/chart" uri="{C3380CC4-5D6E-409C-BE32-E72D297353CC}">
              <c16:uniqueId val="{00000004-6096-4144-9D65-3FD9C3D65575}"/>
            </c:ext>
          </c:extLst>
        </c:ser>
        <c:ser>
          <c:idx val="2"/>
          <c:order val="1"/>
          <c:tx>
            <c:strRef>
              <c:f>Sheet1!$A$6</c:f>
              <c:strCache>
                <c:ptCount val="1"/>
                <c:pt idx="0">
                  <c:v>Plus-3</c:v>
                </c:pt>
              </c:strCache>
            </c:strRef>
          </c:tx>
          <c:spPr>
            <a:ln w="28575" cap="rnd">
              <a:solidFill>
                <a:schemeClr val="bg1">
                  <a:lumMod val="50000"/>
                </a:schemeClr>
              </a:solidFill>
              <a:prstDash val="solid"/>
              <a:round/>
            </a:ln>
            <a:effectLst/>
          </c:spPr>
          <c:marker>
            <c:symbol val="none"/>
          </c:marker>
          <c:dPt>
            <c:idx val="5"/>
            <c:marker>
              <c:symbol val="none"/>
            </c:marker>
            <c:bubble3D val="0"/>
            <c:spPr>
              <a:ln w="28575" cap="rnd">
                <a:solidFill>
                  <a:schemeClr val="bg1">
                    <a:lumMod val="50000"/>
                  </a:schemeClr>
                </a:solidFill>
                <a:prstDash val="solid"/>
                <a:round/>
              </a:ln>
              <a:effectLst/>
            </c:spPr>
            <c:extLst>
              <c:ext xmlns:c16="http://schemas.microsoft.com/office/drawing/2014/chart" uri="{C3380CC4-5D6E-409C-BE32-E72D297353CC}">
                <c16:uniqueId val="{00000006-6096-4144-9D65-3FD9C3D65575}"/>
              </c:ext>
            </c:extLst>
          </c:dPt>
          <c:dPt>
            <c:idx val="6"/>
            <c:marker>
              <c:symbol val="none"/>
            </c:marker>
            <c:bubble3D val="0"/>
            <c:spPr>
              <a:ln w="28575" cap="rnd">
                <a:solidFill>
                  <a:schemeClr val="bg1">
                    <a:lumMod val="50000"/>
                  </a:schemeClr>
                </a:solidFill>
                <a:prstDash val="solid"/>
                <a:round/>
              </a:ln>
              <a:effectLst/>
            </c:spPr>
            <c:extLst>
              <c:ext xmlns:c16="http://schemas.microsoft.com/office/drawing/2014/chart" uri="{C3380CC4-5D6E-409C-BE32-E72D297353CC}">
                <c16:uniqueId val="{00000008-6096-4144-9D65-3FD9C3D65575}"/>
              </c:ext>
            </c:extLst>
          </c:dPt>
          <c:val>
            <c:numRef>
              <c:f>Sheet1!$B$6:$K$6</c:f>
              <c:numCache>
                <c:formatCode>#,##0.0</c:formatCode>
                <c:ptCount val="7"/>
                <c:pt idx="0">
                  <c:v>4.4642410386937454</c:v>
                </c:pt>
                <c:pt idx="1">
                  <c:v>0.83660896553102249</c:v>
                </c:pt>
                <c:pt idx="2">
                  <c:v>7.1304032140137545</c:v>
                </c:pt>
                <c:pt idx="3">
                  <c:v>2.5648737692706156</c:v>
                </c:pt>
                <c:pt idx="4">
                  <c:v>4.4000000000000004</c:v>
                </c:pt>
                <c:pt idx="5" formatCode="General">
                  <c:v>4.4000000000000004</c:v>
                </c:pt>
                <c:pt idx="6" formatCode="#,##0.00">
                  <c:v>4.1322267522077238</c:v>
                </c:pt>
              </c:numCache>
            </c:numRef>
          </c:val>
          <c:smooth val="0"/>
          <c:extLst>
            <c:ext xmlns:c16="http://schemas.microsoft.com/office/drawing/2014/chart" uri="{C3380CC4-5D6E-409C-BE32-E72D297353CC}">
              <c16:uniqueId val="{00000009-6096-4144-9D65-3FD9C3D65575}"/>
            </c:ext>
          </c:extLst>
        </c:ser>
        <c:ser>
          <c:idx val="1"/>
          <c:order val="2"/>
          <c:tx>
            <c:strRef>
              <c:f>Sheet1!$A$5</c:f>
              <c:strCache>
                <c:ptCount val="1"/>
                <c:pt idx="0">
                  <c:v>ASEAN</c:v>
                </c:pt>
              </c:strCache>
            </c:strRef>
          </c:tx>
          <c:spPr>
            <a:ln w="28575" cap="rnd">
              <a:solidFill>
                <a:srgbClr val="009999"/>
              </a:solidFill>
              <a:prstDash val="solid"/>
              <a:round/>
            </a:ln>
            <a:effectLst/>
          </c:spPr>
          <c:marker>
            <c:symbol val="none"/>
          </c:marker>
          <c:dPt>
            <c:idx val="5"/>
            <c:marker>
              <c:symbol val="none"/>
            </c:marker>
            <c:bubble3D val="0"/>
            <c:spPr>
              <a:ln w="28575" cap="rnd">
                <a:solidFill>
                  <a:srgbClr val="009999"/>
                </a:solidFill>
                <a:prstDash val="solid"/>
                <a:round/>
              </a:ln>
              <a:effectLst/>
            </c:spPr>
            <c:extLst>
              <c:ext xmlns:c16="http://schemas.microsoft.com/office/drawing/2014/chart" uri="{C3380CC4-5D6E-409C-BE32-E72D297353CC}">
                <c16:uniqueId val="{0000000B-6096-4144-9D65-3FD9C3D65575}"/>
              </c:ext>
            </c:extLst>
          </c:dPt>
          <c:dPt>
            <c:idx val="6"/>
            <c:marker>
              <c:symbol val="none"/>
            </c:marker>
            <c:bubble3D val="0"/>
            <c:spPr>
              <a:ln w="28575" cap="rnd">
                <a:solidFill>
                  <a:srgbClr val="009999"/>
                </a:solidFill>
                <a:prstDash val="solid"/>
                <a:round/>
              </a:ln>
              <a:effectLst/>
            </c:spPr>
            <c:extLst>
              <c:ext xmlns:c16="http://schemas.microsoft.com/office/drawing/2014/chart" uri="{C3380CC4-5D6E-409C-BE32-E72D297353CC}">
                <c16:uniqueId val="{0000000D-6096-4144-9D65-3FD9C3D65575}"/>
              </c:ext>
            </c:extLst>
          </c:dPt>
          <c:cat>
            <c:strRef>
              <c:f>Sheet1!$B$3:$K$3</c:f>
              <c:strCache>
                <c:ptCount val="7"/>
                <c:pt idx="0">
                  <c:v>2019</c:v>
                </c:pt>
                <c:pt idx="1">
                  <c:v>2020</c:v>
                </c:pt>
                <c:pt idx="2">
                  <c:v>2021</c:v>
                </c:pt>
                <c:pt idx="3">
                  <c:v>2022</c:v>
                </c:pt>
                <c:pt idx="4">
                  <c:v>2023e</c:v>
                </c:pt>
                <c:pt idx="5">
                  <c:v>2024f</c:v>
                </c:pt>
                <c:pt idx="6">
                  <c:v>2025f</c:v>
                </c:pt>
              </c:strCache>
            </c:strRef>
          </c:cat>
          <c:val>
            <c:numRef>
              <c:f>Sheet1!$B$5:$K$5</c:f>
              <c:numCache>
                <c:formatCode>#,##0.0</c:formatCode>
                <c:ptCount val="7"/>
                <c:pt idx="0">
                  <c:v>4.7330066120206489</c:v>
                </c:pt>
                <c:pt idx="1">
                  <c:v>-3.1385656629411436</c:v>
                </c:pt>
                <c:pt idx="2">
                  <c:v>3.1406641177530226</c:v>
                </c:pt>
                <c:pt idx="3">
                  <c:v>5.5790752132665915</c:v>
                </c:pt>
                <c:pt idx="4">
                  <c:v>4.3</c:v>
                </c:pt>
                <c:pt idx="5" formatCode="0.0">
                  <c:v>4.9000000000000004</c:v>
                </c:pt>
                <c:pt idx="6" formatCode="#,##0.00">
                  <c:v>4.9015843958811534</c:v>
                </c:pt>
              </c:numCache>
            </c:numRef>
          </c:val>
          <c:smooth val="0"/>
          <c:extLst>
            <c:ext xmlns:c16="http://schemas.microsoft.com/office/drawing/2014/chart" uri="{C3380CC4-5D6E-409C-BE32-E72D297353CC}">
              <c16:uniqueId val="{0000000E-6096-4144-9D65-3FD9C3D65575}"/>
            </c:ext>
          </c:extLst>
        </c:ser>
        <c:ser>
          <c:idx val="3"/>
          <c:order val="3"/>
          <c:tx>
            <c:strRef>
              <c:f>Sheet1!$A$7</c:f>
              <c:strCache>
                <c:ptCount val="1"/>
                <c:pt idx="0">
                  <c:v>World</c:v>
                </c:pt>
              </c:strCache>
            </c:strRef>
          </c:tx>
          <c:spPr>
            <a:ln w="28575" cap="rnd">
              <a:solidFill>
                <a:srgbClr val="7FD8E1"/>
              </a:solidFill>
              <a:prstDash val="solid"/>
              <a:round/>
            </a:ln>
            <a:effectLst/>
          </c:spPr>
          <c:marker>
            <c:symbol val="none"/>
          </c:marker>
          <c:dPt>
            <c:idx val="5"/>
            <c:marker>
              <c:symbol val="none"/>
            </c:marker>
            <c:bubble3D val="0"/>
            <c:spPr>
              <a:ln w="28575" cap="rnd">
                <a:solidFill>
                  <a:srgbClr val="7FD8E1"/>
                </a:solidFill>
                <a:prstDash val="solid"/>
                <a:round/>
              </a:ln>
              <a:effectLst/>
            </c:spPr>
            <c:extLst>
              <c:ext xmlns:c16="http://schemas.microsoft.com/office/drawing/2014/chart" uri="{C3380CC4-5D6E-409C-BE32-E72D297353CC}">
                <c16:uniqueId val="{00000010-6096-4144-9D65-3FD9C3D65575}"/>
              </c:ext>
            </c:extLst>
          </c:dPt>
          <c:dPt>
            <c:idx val="6"/>
            <c:marker>
              <c:symbol val="none"/>
            </c:marker>
            <c:bubble3D val="0"/>
            <c:spPr>
              <a:ln w="28575" cap="rnd">
                <a:solidFill>
                  <a:srgbClr val="7FD8E1"/>
                </a:solidFill>
                <a:prstDash val="solid"/>
                <a:round/>
              </a:ln>
              <a:effectLst/>
            </c:spPr>
            <c:extLst>
              <c:ext xmlns:c16="http://schemas.microsoft.com/office/drawing/2014/chart" uri="{C3380CC4-5D6E-409C-BE32-E72D297353CC}">
                <c16:uniqueId val="{00000012-6096-4144-9D65-3FD9C3D65575}"/>
              </c:ext>
            </c:extLst>
          </c:dPt>
          <c:cat>
            <c:strRef>
              <c:f>Sheet1!$B$3:$K$3</c:f>
              <c:strCache>
                <c:ptCount val="7"/>
                <c:pt idx="0">
                  <c:v>2019</c:v>
                </c:pt>
                <c:pt idx="1">
                  <c:v>2020</c:v>
                </c:pt>
                <c:pt idx="2">
                  <c:v>2021</c:v>
                </c:pt>
                <c:pt idx="3">
                  <c:v>2022</c:v>
                </c:pt>
                <c:pt idx="4">
                  <c:v>2023e</c:v>
                </c:pt>
                <c:pt idx="5">
                  <c:v>2024f</c:v>
                </c:pt>
                <c:pt idx="6">
                  <c:v>2025f</c:v>
                </c:pt>
              </c:strCache>
            </c:strRef>
          </c:cat>
          <c:val>
            <c:numRef>
              <c:f>Sheet1!$B$7:$K$7</c:f>
              <c:numCache>
                <c:formatCode>#,##0.0</c:formatCode>
                <c:ptCount val="7"/>
                <c:pt idx="0">
                  <c:v>2.8039999999999998</c:v>
                </c:pt>
                <c:pt idx="1">
                  <c:v>-2.8029999999999999</c:v>
                </c:pt>
                <c:pt idx="2">
                  <c:v>6.3</c:v>
                </c:pt>
                <c:pt idx="3">
                  <c:v>3.5</c:v>
                </c:pt>
                <c:pt idx="4">
                  <c:v>3.1</c:v>
                </c:pt>
                <c:pt idx="5" formatCode="General">
                  <c:v>3.1</c:v>
                </c:pt>
                <c:pt idx="6" formatCode="General">
                  <c:v>3.2</c:v>
                </c:pt>
              </c:numCache>
            </c:numRef>
          </c:val>
          <c:smooth val="0"/>
          <c:extLst>
            <c:ext xmlns:c16="http://schemas.microsoft.com/office/drawing/2014/chart" uri="{C3380CC4-5D6E-409C-BE32-E72D297353CC}">
              <c16:uniqueId val="{00000013-6096-4144-9D65-3FD9C3D65575}"/>
            </c:ext>
          </c:extLst>
        </c:ser>
        <c:dLbls>
          <c:showLegendKey val="0"/>
          <c:showVal val="0"/>
          <c:showCatName val="0"/>
          <c:showSerName val="0"/>
          <c:showPercent val="0"/>
          <c:showBubbleSize val="0"/>
        </c:dLbls>
        <c:smooth val="0"/>
        <c:axId val="204123088"/>
        <c:axId val="183222912"/>
      </c:lineChart>
      <c:catAx>
        <c:axId val="204123088"/>
        <c:scaling>
          <c:orientation val="minMax"/>
        </c:scaling>
        <c:delete val="0"/>
        <c:axPos val="b"/>
        <c:numFmt formatCode="General" sourceLinked="1"/>
        <c:majorTickMark val="none"/>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183222912"/>
        <c:crosses val="autoZero"/>
        <c:auto val="1"/>
        <c:lblAlgn val="ctr"/>
        <c:lblOffset val="100"/>
        <c:tickLblSkip val="2"/>
        <c:noMultiLvlLbl val="0"/>
      </c:catAx>
      <c:valAx>
        <c:axId val="183222912"/>
        <c:scaling>
          <c:orientation val="minMax"/>
        </c:scaling>
        <c:delete val="0"/>
        <c:axPos val="l"/>
        <c:numFmt formatCode="#,##0" sourceLinked="0"/>
        <c:majorTickMark val="none"/>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204123088"/>
        <c:crosses val="autoZero"/>
        <c:crossBetween val="midCat"/>
      </c:valAx>
      <c:spPr>
        <a:noFill/>
        <a:ln w="25400">
          <a:noFill/>
        </a:ln>
        <a:effectLst/>
      </c:spPr>
    </c:plotArea>
    <c:legend>
      <c:legendPos val="b"/>
      <c:layout>
        <c:manualLayout>
          <c:xMode val="edge"/>
          <c:yMode val="edge"/>
          <c:x val="0.14019088280828912"/>
          <c:y val="0.90442655113663595"/>
          <c:w val="0.71492758008855861"/>
          <c:h val="6.6669789492489973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a:lstStyle/>
    <a:p>
      <a:pPr>
        <a:defRPr sz="1100">
          <a:solidFill>
            <a:srgbClr val="000000"/>
          </a:solidFill>
          <a:latin typeface="Arial" panose="020B0604020202020204" pitchFamily="34" charset="0"/>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'[F1.7. 1.8, 1.9 Labor market indicators.xlsx]F1.8 LFPR'!$N$12</c:f>
              <c:strCache>
                <c:ptCount val="1"/>
                <c:pt idx="0">
                  <c:v>Pre-pandemic (Q4 2019)</c:v>
                </c:pt>
              </c:strCache>
            </c:strRef>
          </c:tx>
          <c:spPr>
            <a:solidFill>
              <a:srgbClr val="C00000"/>
            </a:solidFill>
            <a:ln w="19050">
              <a:noFill/>
            </a:ln>
            <a:effectLst/>
          </c:spPr>
          <c:invertIfNegative val="0"/>
          <c:cat>
            <c:strRef>
              <c:f>'[F1.7. 1.8, 1.9 Labor market indicators.xlsx]F1.8 LFPR'!$O$11:$V$11</c:f>
              <c:strCache>
                <c:ptCount val="8"/>
                <c:pt idx="0">
                  <c:v>HK</c:v>
                </c:pt>
                <c:pt idx="1">
                  <c:v>JP</c:v>
                </c:pt>
                <c:pt idx="2">
                  <c:v>KR</c:v>
                </c:pt>
                <c:pt idx="3">
                  <c:v>ID</c:v>
                </c:pt>
                <c:pt idx="4">
                  <c:v>MY</c:v>
                </c:pt>
                <c:pt idx="5">
                  <c:v>PH</c:v>
                </c:pt>
                <c:pt idx="6">
                  <c:v>TH</c:v>
                </c:pt>
                <c:pt idx="7">
                  <c:v>VN</c:v>
                </c:pt>
              </c:strCache>
            </c:strRef>
          </c:cat>
          <c:val>
            <c:numRef>
              <c:f>'[F1.7. 1.8, 1.9 Labor market indicators.xlsx]F1.8 LFPR'!$O$12:$V$12</c:f>
              <c:numCache>
                <c:formatCode>0.0</c:formatCode>
                <c:ptCount val="8"/>
                <c:pt idx="0">
                  <c:v>60.25211849427285</c:v>
                </c:pt>
                <c:pt idx="1">
                  <c:v>62.308316490579159</c:v>
                </c:pt>
                <c:pt idx="2">
                  <c:v>63.482411059801422</c:v>
                </c:pt>
                <c:pt idx="3">
                  <c:v>68.399370411553491</c:v>
                </c:pt>
                <c:pt idx="4">
                  <c:v>68.763903666881347</c:v>
                </c:pt>
                <c:pt idx="5">
                  <c:v>61.36943037373937</c:v>
                </c:pt>
                <c:pt idx="6">
                  <c:v>67.446345818884424</c:v>
                </c:pt>
                <c:pt idx="7">
                  <c:v>69.552314615258197</c:v>
                </c:pt>
              </c:numCache>
            </c:numRef>
          </c:val>
          <c:extLst>
            <c:ext xmlns:c16="http://schemas.microsoft.com/office/drawing/2014/chart" uri="{C3380CC4-5D6E-409C-BE32-E72D297353CC}">
              <c16:uniqueId val="{00000000-6495-4DDC-8FCA-AC2B76E65A2D}"/>
            </c:ext>
          </c:extLst>
        </c:ser>
        <c:ser>
          <c:idx val="1"/>
          <c:order val="1"/>
          <c:tx>
            <c:strRef>
              <c:f>'[F1.7. 1.8, 1.9 Labor market indicators.xlsx]F1.8 LFPR'!$N$13</c:f>
              <c:strCache>
                <c:ptCount val="1"/>
                <c:pt idx="0">
                  <c:v>Latest 2023</c:v>
                </c:pt>
              </c:strCache>
            </c:strRef>
          </c:tx>
          <c:spPr>
            <a:solidFill>
              <a:srgbClr val="BFBFBF"/>
            </a:solidFill>
            <a:ln w="19050">
              <a:noFill/>
            </a:ln>
            <a:effectLst/>
          </c:spPr>
          <c:invertIfNegative val="0"/>
          <c:cat>
            <c:strRef>
              <c:f>'[F1.7. 1.8, 1.9 Labor market indicators.xlsx]F1.8 LFPR'!$O$11:$V$11</c:f>
              <c:strCache>
                <c:ptCount val="8"/>
                <c:pt idx="0">
                  <c:v>HK</c:v>
                </c:pt>
                <c:pt idx="1">
                  <c:v>JP</c:v>
                </c:pt>
                <c:pt idx="2">
                  <c:v>KR</c:v>
                </c:pt>
                <c:pt idx="3">
                  <c:v>ID</c:v>
                </c:pt>
                <c:pt idx="4">
                  <c:v>MY</c:v>
                </c:pt>
                <c:pt idx="5">
                  <c:v>PH</c:v>
                </c:pt>
                <c:pt idx="6">
                  <c:v>TH</c:v>
                </c:pt>
                <c:pt idx="7">
                  <c:v>VN</c:v>
                </c:pt>
              </c:strCache>
            </c:strRef>
          </c:cat>
          <c:val>
            <c:numRef>
              <c:f>'[F1.7. 1.8, 1.9 Labor market indicators.xlsx]F1.8 LFPR'!$O$13:$V$13</c:f>
              <c:numCache>
                <c:formatCode>0.0</c:formatCode>
                <c:ptCount val="8"/>
                <c:pt idx="0">
                  <c:v>57.295506485296812</c:v>
                </c:pt>
                <c:pt idx="1">
                  <c:v>63.080577122052219</c:v>
                </c:pt>
                <c:pt idx="2">
                  <c:v>64.472030322749958</c:v>
                </c:pt>
                <c:pt idx="3">
                  <c:v>69.922628393306184</c:v>
                </c:pt>
                <c:pt idx="4">
                  <c:v>70.110360607970662</c:v>
                </c:pt>
                <c:pt idx="5">
                  <c:v>63.570159915679085</c:v>
                </c:pt>
                <c:pt idx="6">
                  <c:v>68.790739939272797</c:v>
                </c:pt>
                <c:pt idx="7">
                  <c:v>68.595565635822624</c:v>
                </c:pt>
              </c:numCache>
            </c:numRef>
          </c:val>
          <c:extLst>
            <c:ext xmlns:c16="http://schemas.microsoft.com/office/drawing/2014/chart" uri="{C3380CC4-5D6E-409C-BE32-E72D297353CC}">
              <c16:uniqueId val="{00000001-6495-4DDC-8FCA-AC2B76E65A2D}"/>
            </c:ext>
          </c:extLst>
        </c:ser>
        <c:dLbls>
          <c:showLegendKey val="0"/>
          <c:showVal val="0"/>
          <c:showCatName val="0"/>
          <c:showSerName val="0"/>
          <c:showPercent val="0"/>
          <c:showBubbleSize val="0"/>
        </c:dLbls>
        <c:gapWidth val="80"/>
        <c:overlap val="-30"/>
        <c:axId val="1250123391"/>
        <c:axId val="1211005551"/>
      </c:barChart>
      <c:catAx>
        <c:axId val="1250123391"/>
        <c:scaling>
          <c:orientation val="minMax"/>
        </c:scaling>
        <c:delete val="0"/>
        <c:axPos val="b"/>
        <c:numFmt formatCode="General" sourceLinked="1"/>
        <c:majorTickMark val="none"/>
        <c:minorTickMark val="none"/>
        <c:tickLblPos val="nextTo"/>
        <c:spPr>
          <a:noFill/>
          <a:ln w="3175" cap="flat" cmpd="sng" algn="ctr">
            <a:solidFill>
              <a:srgbClr val="000000"/>
            </a:solidFill>
            <a:prstDash val="solid"/>
            <a:roun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1211005551"/>
        <c:crosses val="autoZero"/>
        <c:auto val="1"/>
        <c:lblAlgn val="ctr"/>
        <c:lblOffset val="100"/>
        <c:noMultiLvlLbl val="0"/>
      </c:catAx>
      <c:valAx>
        <c:axId val="1211005551"/>
        <c:scaling>
          <c:orientation val="minMax"/>
          <c:min val="50"/>
        </c:scaling>
        <c:delete val="0"/>
        <c:axPos val="l"/>
        <c:numFmt formatCode="0" sourceLinked="0"/>
        <c:majorTickMark val="none"/>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1250123391"/>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100">
          <a:solidFill>
            <a:srgbClr val="000000"/>
          </a:solidFill>
          <a:latin typeface="Arial" panose="020B0604020202020204" pitchFamily="34" charset="0"/>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544992544593046E-2"/>
          <c:y val="6.5476190476190479E-2"/>
          <c:w val="0.88216080392816221"/>
          <c:h val="0.6666857802110594"/>
        </c:manualLayout>
      </c:layout>
      <c:lineChart>
        <c:grouping val="standard"/>
        <c:varyColors val="0"/>
        <c:ser>
          <c:idx val="0"/>
          <c:order val="0"/>
          <c:tx>
            <c:strRef>
              <c:f>'F1.7 Unemployment rate'!$S$6</c:f>
              <c:strCache>
                <c:ptCount val="1"/>
                <c:pt idx="0">
                  <c:v>China</c:v>
                </c:pt>
              </c:strCache>
            </c:strRef>
          </c:tx>
          <c:spPr>
            <a:ln w="28575" cap="rnd">
              <a:solidFill>
                <a:srgbClr val="C00000"/>
              </a:solidFill>
              <a:round/>
            </a:ln>
            <a:effectLst/>
          </c:spPr>
          <c:marker>
            <c:symbol val="none"/>
          </c:marker>
          <c:cat>
            <c:numRef>
              <c:f>'F1.7 Unemployment rate'!$R$15:$R$27</c:f>
              <c:numCache>
                <c:formatCode>yyyymm</c:formatCode>
                <c:ptCount val="13"/>
                <c:pt idx="0">
                  <c:v>44286</c:v>
                </c:pt>
                <c:pt idx="1">
                  <c:v>44377</c:v>
                </c:pt>
                <c:pt idx="2">
                  <c:v>44469</c:v>
                </c:pt>
                <c:pt idx="3">
                  <c:v>44561</c:v>
                </c:pt>
                <c:pt idx="4">
                  <c:v>44651</c:v>
                </c:pt>
                <c:pt idx="5">
                  <c:v>44742</c:v>
                </c:pt>
                <c:pt idx="6">
                  <c:v>44834</c:v>
                </c:pt>
                <c:pt idx="7">
                  <c:v>44926</c:v>
                </c:pt>
                <c:pt idx="8">
                  <c:v>45016</c:v>
                </c:pt>
                <c:pt idx="9">
                  <c:v>45107</c:v>
                </c:pt>
                <c:pt idx="10">
                  <c:v>45199</c:v>
                </c:pt>
                <c:pt idx="11">
                  <c:v>45291</c:v>
                </c:pt>
                <c:pt idx="12">
                  <c:v>45382</c:v>
                </c:pt>
              </c:numCache>
              <c:extLst/>
            </c:numRef>
          </c:cat>
          <c:val>
            <c:numRef>
              <c:f>'F1.7 Unemployment rate'!$S$15:$S$27</c:f>
              <c:numCache>
                <c:formatCode>0.0</c:formatCode>
                <c:ptCount val="13"/>
                <c:pt idx="0">
                  <c:v>96.2460490018955</c:v>
                </c:pt>
                <c:pt idx="1">
                  <c:v>94.862442190745014</c:v>
                </c:pt>
                <c:pt idx="2">
                  <c:v>94.773834352583322</c:v>
                </c:pt>
                <c:pt idx="3">
                  <c:v>98.003982826467293</c:v>
                </c:pt>
                <c:pt idx="4">
                  <c:v>105.66888266058203</c:v>
                </c:pt>
                <c:pt idx="5">
                  <c:v>104.21107115840181</c:v>
                </c:pt>
                <c:pt idx="6">
                  <c:v>106.35354420375842</c:v>
                </c:pt>
                <c:pt idx="7">
                  <c:v>105.43629295889774</c:v>
                </c:pt>
                <c:pt idx="8">
                  <c:v>96.190965351237651</c:v>
                </c:pt>
                <c:pt idx="9">
                  <c:v>98.555294134613433</c:v>
                </c:pt>
                <c:pt idx="10">
                  <c:v>96.959521302553981</c:v>
                </c:pt>
                <c:pt idx="11">
                  <c:v>97.783956081750674</c:v>
                </c:pt>
              </c:numCache>
              <c:extLst/>
            </c:numRef>
          </c:val>
          <c:smooth val="0"/>
          <c:extLst>
            <c:ext xmlns:c16="http://schemas.microsoft.com/office/drawing/2014/chart" uri="{C3380CC4-5D6E-409C-BE32-E72D297353CC}">
              <c16:uniqueId val="{00000000-5EA0-40EC-8488-470E64A35301}"/>
            </c:ext>
          </c:extLst>
        </c:ser>
        <c:ser>
          <c:idx val="1"/>
          <c:order val="1"/>
          <c:tx>
            <c:strRef>
              <c:f>'F1.7 Unemployment rate'!$T$6</c:f>
              <c:strCache>
                <c:ptCount val="1"/>
                <c:pt idx="0">
                  <c:v>Hong Kong</c:v>
                </c:pt>
              </c:strCache>
            </c:strRef>
          </c:tx>
          <c:spPr>
            <a:ln w="28575" cap="rnd">
              <a:solidFill>
                <a:srgbClr val="FF9999"/>
              </a:solidFill>
              <a:round/>
            </a:ln>
            <a:effectLst/>
          </c:spPr>
          <c:marker>
            <c:symbol val="none"/>
          </c:marker>
          <c:cat>
            <c:numRef>
              <c:f>'F1.7 Unemployment rate'!$R$15:$R$27</c:f>
              <c:numCache>
                <c:formatCode>yyyymm</c:formatCode>
                <c:ptCount val="13"/>
                <c:pt idx="0">
                  <c:v>44286</c:v>
                </c:pt>
                <c:pt idx="1">
                  <c:v>44377</c:v>
                </c:pt>
                <c:pt idx="2">
                  <c:v>44469</c:v>
                </c:pt>
                <c:pt idx="3">
                  <c:v>44561</c:v>
                </c:pt>
                <c:pt idx="4">
                  <c:v>44651</c:v>
                </c:pt>
                <c:pt idx="5">
                  <c:v>44742</c:v>
                </c:pt>
                <c:pt idx="6">
                  <c:v>44834</c:v>
                </c:pt>
                <c:pt idx="7">
                  <c:v>44926</c:v>
                </c:pt>
                <c:pt idx="8">
                  <c:v>45016</c:v>
                </c:pt>
                <c:pt idx="9">
                  <c:v>45107</c:v>
                </c:pt>
                <c:pt idx="10">
                  <c:v>45199</c:v>
                </c:pt>
                <c:pt idx="11">
                  <c:v>45291</c:v>
                </c:pt>
                <c:pt idx="12">
                  <c:v>45382</c:v>
                </c:pt>
              </c:numCache>
              <c:extLst/>
            </c:numRef>
          </c:cat>
          <c:val>
            <c:numRef>
              <c:f>'F1.7 Unemployment rate'!$T$15:$T$26</c:f>
              <c:numCache>
                <c:formatCode>0.0</c:formatCode>
                <c:ptCount val="12"/>
                <c:pt idx="0">
                  <c:v>206.06060606060606</c:v>
                </c:pt>
                <c:pt idx="1">
                  <c:v>163.63636363636365</c:v>
                </c:pt>
                <c:pt idx="2">
                  <c:v>136.36363636363637</c:v>
                </c:pt>
                <c:pt idx="3">
                  <c:v>121.21212121212122</c:v>
                </c:pt>
                <c:pt idx="4">
                  <c:v>154.54545454545453</c:v>
                </c:pt>
                <c:pt idx="5">
                  <c:v>142.42424242424244</c:v>
                </c:pt>
                <c:pt idx="6">
                  <c:v>121.21212121212122</c:v>
                </c:pt>
                <c:pt idx="7">
                  <c:v>106.06060606060606</c:v>
                </c:pt>
                <c:pt idx="8">
                  <c:v>93.939393939393938</c:v>
                </c:pt>
                <c:pt idx="9">
                  <c:v>87.878787878787875</c:v>
                </c:pt>
                <c:pt idx="10">
                  <c:v>84.848484848484844</c:v>
                </c:pt>
                <c:pt idx="11">
                  <c:v>87.878787878787875</c:v>
                </c:pt>
              </c:numCache>
              <c:extLst/>
            </c:numRef>
          </c:val>
          <c:smooth val="0"/>
          <c:extLst>
            <c:ext xmlns:c16="http://schemas.microsoft.com/office/drawing/2014/chart" uri="{C3380CC4-5D6E-409C-BE32-E72D297353CC}">
              <c16:uniqueId val="{00000001-5EA0-40EC-8488-470E64A35301}"/>
            </c:ext>
          </c:extLst>
        </c:ser>
        <c:ser>
          <c:idx val="2"/>
          <c:order val="2"/>
          <c:tx>
            <c:strRef>
              <c:f>'F1.7 Unemployment rate'!$U$6</c:f>
              <c:strCache>
                <c:ptCount val="1"/>
                <c:pt idx="0">
                  <c:v>Japan</c:v>
                </c:pt>
              </c:strCache>
            </c:strRef>
          </c:tx>
          <c:spPr>
            <a:ln w="28575" cap="rnd">
              <a:solidFill>
                <a:srgbClr val="006666"/>
              </a:solidFill>
              <a:round/>
            </a:ln>
            <a:effectLst/>
          </c:spPr>
          <c:marker>
            <c:symbol val="none"/>
          </c:marker>
          <c:cat>
            <c:numRef>
              <c:f>'F1.7 Unemployment rate'!$R$15:$R$27</c:f>
              <c:numCache>
                <c:formatCode>yyyymm</c:formatCode>
                <c:ptCount val="13"/>
                <c:pt idx="0">
                  <c:v>44286</c:v>
                </c:pt>
                <c:pt idx="1">
                  <c:v>44377</c:v>
                </c:pt>
                <c:pt idx="2">
                  <c:v>44469</c:v>
                </c:pt>
                <c:pt idx="3">
                  <c:v>44561</c:v>
                </c:pt>
                <c:pt idx="4">
                  <c:v>44651</c:v>
                </c:pt>
                <c:pt idx="5">
                  <c:v>44742</c:v>
                </c:pt>
                <c:pt idx="6">
                  <c:v>44834</c:v>
                </c:pt>
                <c:pt idx="7">
                  <c:v>44926</c:v>
                </c:pt>
                <c:pt idx="8">
                  <c:v>45016</c:v>
                </c:pt>
                <c:pt idx="9">
                  <c:v>45107</c:v>
                </c:pt>
                <c:pt idx="10">
                  <c:v>45199</c:v>
                </c:pt>
                <c:pt idx="11">
                  <c:v>45291</c:v>
                </c:pt>
                <c:pt idx="12">
                  <c:v>45382</c:v>
                </c:pt>
              </c:numCache>
              <c:extLst/>
            </c:numRef>
          </c:cat>
          <c:val>
            <c:numRef>
              <c:f>'F1.7 Unemployment rate'!$U$15:$U$27</c:f>
              <c:numCache>
                <c:formatCode>0.0</c:formatCode>
                <c:ptCount val="13"/>
                <c:pt idx="0">
                  <c:v>123.18840579710147</c:v>
                </c:pt>
                <c:pt idx="1">
                  <c:v>126.08695652173914</c:v>
                </c:pt>
                <c:pt idx="2">
                  <c:v>120.28985507246379</c:v>
                </c:pt>
                <c:pt idx="3">
                  <c:v>118.84057971014492</c:v>
                </c:pt>
                <c:pt idx="4">
                  <c:v>117.39130434782608</c:v>
                </c:pt>
                <c:pt idx="5">
                  <c:v>113.04347826086958</c:v>
                </c:pt>
                <c:pt idx="6">
                  <c:v>110.14492753623189</c:v>
                </c:pt>
                <c:pt idx="7">
                  <c:v>110.14492753623189</c:v>
                </c:pt>
                <c:pt idx="8">
                  <c:v>113.04347826086958</c:v>
                </c:pt>
                <c:pt idx="9">
                  <c:v>111.59420289855073</c:v>
                </c:pt>
                <c:pt idx="10">
                  <c:v>113.04347826086958</c:v>
                </c:pt>
                <c:pt idx="11">
                  <c:v>108.69565217391306</c:v>
                </c:pt>
              </c:numCache>
              <c:extLst/>
            </c:numRef>
          </c:val>
          <c:smooth val="0"/>
          <c:extLst>
            <c:ext xmlns:c16="http://schemas.microsoft.com/office/drawing/2014/chart" uri="{C3380CC4-5D6E-409C-BE32-E72D297353CC}">
              <c16:uniqueId val="{00000002-5EA0-40EC-8488-470E64A35301}"/>
            </c:ext>
          </c:extLst>
        </c:ser>
        <c:ser>
          <c:idx val="3"/>
          <c:order val="3"/>
          <c:tx>
            <c:strRef>
              <c:f>'F1.7 Unemployment rate'!$V$6</c:f>
              <c:strCache>
                <c:ptCount val="1"/>
                <c:pt idx="0">
                  <c:v>Korea</c:v>
                </c:pt>
              </c:strCache>
            </c:strRef>
          </c:tx>
          <c:spPr>
            <a:ln w="28575" cap="rnd">
              <a:solidFill>
                <a:srgbClr val="009999"/>
              </a:solidFill>
              <a:round/>
            </a:ln>
            <a:effectLst/>
          </c:spPr>
          <c:marker>
            <c:symbol val="none"/>
          </c:marker>
          <c:cat>
            <c:numRef>
              <c:f>'F1.7 Unemployment rate'!$R$15:$R$27</c:f>
              <c:numCache>
                <c:formatCode>yyyymm</c:formatCode>
                <c:ptCount val="13"/>
                <c:pt idx="0">
                  <c:v>44286</c:v>
                </c:pt>
                <c:pt idx="1">
                  <c:v>44377</c:v>
                </c:pt>
                <c:pt idx="2">
                  <c:v>44469</c:v>
                </c:pt>
                <c:pt idx="3">
                  <c:v>44561</c:v>
                </c:pt>
                <c:pt idx="4">
                  <c:v>44651</c:v>
                </c:pt>
                <c:pt idx="5">
                  <c:v>44742</c:v>
                </c:pt>
                <c:pt idx="6">
                  <c:v>44834</c:v>
                </c:pt>
                <c:pt idx="7">
                  <c:v>44926</c:v>
                </c:pt>
                <c:pt idx="8">
                  <c:v>45016</c:v>
                </c:pt>
                <c:pt idx="9">
                  <c:v>45107</c:v>
                </c:pt>
                <c:pt idx="10">
                  <c:v>45199</c:v>
                </c:pt>
                <c:pt idx="11">
                  <c:v>45291</c:v>
                </c:pt>
                <c:pt idx="12">
                  <c:v>45382</c:v>
                </c:pt>
              </c:numCache>
              <c:extLst/>
            </c:numRef>
          </c:cat>
          <c:val>
            <c:numRef>
              <c:f>'F1.7 Unemployment rate'!$V$15:$V$27</c:f>
              <c:numCache>
                <c:formatCode>0.0</c:formatCode>
                <c:ptCount val="13"/>
                <c:pt idx="0">
                  <c:v>120.75471698113208</c:v>
                </c:pt>
                <c:pt idx="1">
                  <c:v>106.60377358490567</c:v>
                </c:pt>
                <c:pt idx="2">
                  <c:v>89.622641509433961</c:v>
                </c:pt>
                <c:pt idx="3">
                  <c:v>91.509433962264168</c:v>
                </c:pt>
                <c:pt idx="4">
                  <c:v>84.905660377358487</c:v>
                </c:pt>
                <c:pt idx="5">
                  <c:v>81.132075471698116</c:v>
                </c:pt>
                <c:pt idx="6">
                  <c:v>78.301886792452848</c:v>
                </c:pt>
                <c:pt idx="7">
                  <c:v>80.188679245283026</c:v>
                </c:pt>
                <c:pt idx="8">
                  <c:v>77.35849056603773</c:v>
                </c:pt>
                <c:pt idx="9">
                  <c:v>73.584905660377359</c:v>
                </c:pt>
                <c:pt idx="10">
                  <c:v>74.528301886792462</c:v>
                </c:pt>
                <c:pt idx="11">
                  <c:v>80.188679245283026</c:v>
                </c:pt>
              </c:numCache>
              <c:extLst/>
            </c:numRef>
          </c:val>
          <c:smooth val="0"/>
          <c:extLst>
            <c:ext xmlns:c16="http://schemas.microsoft.com/office/drawing/2014/chart" uri="{C3380CC4-5D6E-409C-BE32-E72D297353CC}">
              <c16:uniqueId val="{00000003-5EA0-40EC-8488-470E64A35301}"/>
            </c:ext>
          </c:extLst>
        </c:ser>
        <c:ser>
          <c:idx val="4"/>
          <c:order val="4"/>
          <c:tx>
            <c:strRef>
              <c:f>'F1.7 Unemployment rate'!$W$6</c:f>
              <c:strCache>
                <c:ptCount val="1"/>
                <c:pt idx="0">
                  <c:v>Indonesia</c:v>
                </c:pt>
              </c:strCache>
            </c:strRef>
          </c:tx>
          <c:spPr>
            <a:ln w="28575" cap="rnd">
              <a:solidFill>
                <a:schemeClr val="bg1">
                  <a:lumMod val="50000"/>
                </a:schemeClr>
              </a:solidFill>
              <a:round/>
            </a:ln>
            <a:effectLst/>
          </c:spPr>
          <c:marker>
            <c:symbol val="none"/>
          </c:marker>
          <c:cat>
            <c:numRef>
              <c:f>'F1.7 Unemployment rate'!$R$15:$R$27</c:f>
              <c:numCache>
                <c:formatCode>yyyymm</c:formatCode>
                <c:ptCount val="13"/>
                <c:pt idx="0">
                  <c:v>44286</c:v>
                </c:pt>
                <c:pt idx="1">
                  <c:v>44377</c:v>
                </c:pt>
                <c:pt idx="2">
                  <c:v>44469</c:v>
                </c:pt>
                <c:pt idx="3">
                  <c:v>44561</c:v>
                </c:pt>
                <c:pt idx="4">
                  <c:v>44651</c:v>
                </c:pt>
                <c:pt idx="5">
                  <c:v>44742</c:v>
                </c:pt>
                <c:pt idx="6">
                  <c:v>44834</c:v>
                </c:pt>
                <c:pt idx="7">
                  <c:v>44926</c:v>
                </c:pt>
                <c:pt idx="8">
                  <c:v>45016</c:v>
                </c:pt>
                <c:pt idx="9">
                  <c:v>45107</c:v>
                </c:pt>
                <c:pt idx="10">
                  <c:v>45199</c:v>
                </c:pt>
                <c:pt idx="11">
                  <c:v>45291</c:v>
                </c:pt>
                <c:pt idx="12">
                  <c:v>45382</c:v>
                </c:pt>
              </c:numCache>
              <c:extLst/>
            </c:numRef>
          </c:cat>
          <c:val>
            <c:numRef>
              <c:f>'F1.7 Unemployment rate'!$W$15:$W$27</c:f>
              <c:numCache>
                <c:formatCode>0.0</c:formatCode>
                <c:ptCount val="13"/>
                <c:pt idx="0">
                  <c:v>127.62153144542168</c:v>
                </c:pt>
                <c:pt idx="1">
                  <c:v>125.53615463819654</c:v>
                </c:pt>
                <c:pt idx="2">
                  <c:v>123.46587599013677</c:v>
                </c:pt>
                <c:pt idx="3">
                  <c:v>120.97990993465058</c:v>
                </c:pt>
                <c:pt idx="4">
                  <c:v>119.23433756120841</c:v>
                </c:pt>
                <c:pt idx="5">
                  <c:v>115.12674761833144</c:v>
                </c:pt>
                <c:pt idx="6">
                  <c:v>111.09425720482039</c:v>
                </c:pt>
                <c:pt idx="7">
                  <c:v>110.96722376538925</c:v>
                </c:pt>
                <c:pt idx="8">
                  <c:v>111.76616584749075</c:v>
                </c:pt>
                <c:pt idx="9">
                  <c:v>106.08753203593162</c:v>
                </c:pt>
                <c:pt idx="10">
                  <c:v>100.51777215906854</c:v>
                </c:pt>
              </c:numCache>
              <c:extLst/>
            </c:numRef>
          </c:val>
          <c:smooth val="0"/>
          <c:extLst>
            <c:ext xmlns:c16="http://schemas.microsoft.com/office/drawing/2014/chart" uri="{C3380CC4-5D6E-409C-BE32-E72D297353CC}">
              <c16:uniqueId val="{00000004-5EA0-40EC-8488-470E64A35301}"/>
            </c:ext>
          </c:extLst>
        </c:ser>
        <c:ser>
          <c:idx val="5"/>
          <c:order val="5"/>
          <c:tx>
            <c:strRef>
              <c:f>'F1.7 Unemployment rate'!$X$6</c:f>
              <c:strCache>
                <c:ptCount val="1"/>
                <c:pt idx="0">
                  <c:v>Malaysia</c:v>
                </c:pt>
              </c:strCache>
            </c:strRef>
          </c:tx>
          <c:spPr>
            <a:ln w="28575" cap="rnd">
              <a:solidFill>
                <a:srgbClr val="FF5050"/>
              </a:solidFill>
              <a:round/>
            </a:ln>
            <a:effectLst/>
          </c:spPr>
          <c:marker>
            <c:symbol val="none"/>
          </c:marker>
          <c:cat>
            <c:numRef>
              <c:f>'F1.7 Unemployment rate'!$R$15:$R$27</c:f>
              <c:numCache>
                <c:formatCode>yyyymm</c:formatCode>
                <c:ptCount val="13"/>
                <c:pt idx="0">
                  <c:v>44286</c:v>
                </c:pt>
                <c:pt idx="1">
                  <c:v>44377</c:v>
                </c:pt>
                <c:pt idx="2">
                  <c:v>44469</c:v>
                </c:pt>
                <c:pt idx="3">
                  <c:v>44561</c:v>
                </c:pt>
                <c:pt idx="4">
                  <c:v>44651</c:v>
                </c:pt>
                <c:pt idx="5">
                  <c:v>44742</c:v>
                </c:pt>
                <c:pt idx="6">
                  <c:v>44834</c:v>
                </c:pt>
                <c:pt idx="7">
                  <c:v>44926</c:v>
                </c:pt>
                <c:pt idx="8">
                  <c:v>45016</c:v>
                </c:pt>
                <c:pt idx="9">
                  <c:v>45107</c:v>
                </c:pt>
                <c:pt idx="10">
                  <c:v>45199</c:v>
                </c:pt>
                <c:pt idx="11">
                  <c:v>45291</c:v>
                </c:pt>
                <c:pt idx="12">
                  <c:v>45382</c:v>
                </c:pt>
              </c:numCache>
              <c:extLst/>
            </c:numRef>
          </c:cat>
          <c:val>
            <c:numRef>
              <c:f>'F1.7 Unemployment rate'!$X$15:$X$27</c:f>
              <c:numCache>
                <c:formatCode>0.0</c:formatCode>
                <c:ptCount val="13"/>
                <c:pt idx="0">
                  <c:v>144.65524294412614</c:v>
                </c:pt>
                <c:pt idx="1">
                  <c:v>138.83830559770797</c:v>
                </c:pt>
                <c:pt idx="2">
                  <c:v>138.65154124590859</c:v>
                </c:pt>
                <c:pt idx="3">
                  <c:v>130.6847375430504</c:v>
                </c:pt>
                <c:pt idx="4">
                  <c:v>124.54630031529558</c:v>
                </c:pt>
                <c:pt idx="5">
                  <c:v>116.00410943432165</c:v>
                </c:pt>
                <c:pt idx="6">
                  <c:v>109.62908367684898</c:v>
                </c:pt>
                <c:pt idx="7">
                  <c:v>110.16517852708367</c:v>
                </c:pt>
                <c:pt idx="8">
                  <c:v>106.44232607228025</c:v>
                </c:pt>
                <c:pt idx="9">
                  <c:v>104.20226248267832</c:v>
                </c:pt>
                <c:pt idx="10">
                  <c:v>101.62313565796582</c:v>
                </c:pt>
                <c:pt idx="11">
                  <c:v>101.79587375071024</c:v>
                </c:pt>
              </c:numCache>
              <c:extLst/>
            </c:numRef>
          </c:val>
          <c:smooth val="0"/>
          <c:extLst>
            <c:ext xmlns:c16="http://schemas.microsoft.com/office/drawing/2014/chart" uri="{C3380CC4-5D6E-409C-BE32-E72D297353CC}">
              <c16:uniqueId val="{00000005-5EA0-40EC-8488-470E64A35301}"/>
            </c:ext>
          </c:extLst>
        </c:ser>
        <c:ser>
          <c:idx val="6"/>
          <c:order val="6"/>
          <c:tx>
            <c:strRef>
              <c:f>'F1.7 Unemployment rate'!$Y$6</c:f>
              <c:strCache>
                <c:ptCount val="1"/>
                <c:pt idx="0">
                  <c:v>Philippines</c:v>
                </c:pt>
              </c:strCache>
            </c:strRef>
          </c:tx>
          <c:spPr>
            <a:ln w="28575" cap="rnd">
              <a:solidFill>
                <a:srgbClr val="FF9999"/>
              </a:solidFill>
              <a:prstDash val="sysDash"/>
              <a:round/>
            </a:ln>
            <a:effectLst/>
          </c:spPr>
          <c:marker>
            <c:symbol val="none"/>
          </c:marker>
          <c:cat>
            <c:numRef>
              <c:f>'F1.7 Unemployment rate'!$R$15:$R$27</c:f>
              <c:numCache>
                <c:formatCode>yyyymm</c:formatCode>
                <c:ptCount val="13"/>
                <c:pt idx="0">
                  <c:v>44286</c:v>
                </c:pt>
                <c:pt idx="1">
                  <c:v>44377</c:v>
                </c:pt>
                <c:pt idx="2">
                  <c:v>44469</c:v>
                </c:pt>
                <c:pt idx="3">
                  <c:v>44561</c:v>
                </c:pt>
                <c:pt idx="4">
                  <c:v>44651</c:v>
                </c:pt>
                <c:pt idx="5">
                  <c:v>44742</c:v>
                </c:pt>
                <c:pt idx="6">
                  <c:v>44834</c:v>
                </c:pt>
                <c:pt idx="7">
                  <c:v>44926</c:v>
                </c:pt>
                <c:pt idx="8">
                  <c:v>45016</c:v>
                </c:pt>
                <c:pt idx="9">
                  <c:v>45107</c:v>
                </c:pt>
                <c:pt idx="10">
                  <c:v>45199</c:v>
                </c:pt>
                <c:pt idx="11">
                  <c:v>45291</c:v>
                </c:pt>
                <c:pt idx="12">
                  <c:v>45382</c:v>
                </c:pt>
              </c:numCache>
              <c:extLst/>
            </c:numRef>
          </c:cat>
          <c:val>
            <c:numRef>
              <c:f>'F1.7 Unemployment rate'!$Y$15:$Y$27</c:f>
              <c:numCache>
                <c:formatCode>0.0</c:formatCode>
                <c:ptCount val="13"/>
                <c:pt idx="0">
                  <c:v>169.23076923076923</c:v>
                </c:pt>
                <c:pt idx="1">
                  <c:v>155.76923076923075</c:v>
                </c:pt>
                <c:pt idx="2">
                  <c:v>138.46153846153845</c:v>
                </c:pt>
                <c:pt idx="3">
                  <c:v>153.84615384615384</c:v>
                </c:pt>
                <c:pt idx="4">
                  <c:v>123.07692307692308</c:v>
                </c:pt>
                <c:pt idx="5">
                  <c:v>103.84615384615385</c:v>
                </c:pt>
                <c:pt idx="6">
                  <c:v>100</c:v>
                </c:pt>
                <c:pt idx="7">
                  <c:v>92.307692307692307</c:v>
                </c:pt>
                <c:pt idx="8">
                  <c:v>92.307692307692307</c:v>
                </c:pt>
                <c:pt idx="9">
                  <c:v>82.692307692307693</c:v>
                </c:pt>
                <c:pt idx="10">
                  <c:v>92.307692307692307</c:v>
                </c:pt>
                <c:pt idx="11">
                  <c:v>86.538461538461533</c:v>
                </c:pt>
                <c:pt idx="12">
                  <c:v>86.538461538461533</c:v>
                </c:pt>
              </c:numCache>
              <c:extLst/>
            </c:numRef>
          </c:val>
          <c:smooth val="0"/>
          <c:extLst>
            <c:ext xmlns:c16="http://schemas.microsoft.com/office/drawing/2014/chart" uri="{C3380CC4-5D6E-409C-BE32-E72D297353CC}">
              <c16:uniqueId val="{00000006-5EA0-40EC-8488-470E64A35301}"/>
            </c:ext>
          </c:extLst>
        </c:ser>
        <c:ser>
          <c:idx val="7"/>
          <c:order val="7"/>
          <c:tx>
            <c:strRef>
              <c:f>'F1.7 Unemployment rate'!$Z$6</c:f>
              <c:strCache>
                <c:ptCount val="1"/>
                <c:pt idx="0">
                  <c:v>Singapore</c:v>
                </c:pt>
              </c:strCache>
            </c:strRef>
          </c:tx>
          <c:spPr>
            <a:ln w="28575" cap="rnd">
              <a:solidFill>
                <a:srgbClr val="F8C1A2"/>
              </a:solidFill>
              <a:round/>
            </a:ln>
            <a:effectLst/>
          </c:spPr>
          <c:marker>
            <c:symbol val="none"/>
          </c:marker>
          <c:cat>
            <c:numRef>
              <c:f>'F1.7 Unemployment rate'!$R$15:$R$27</c:f>
              <c:numCache>
                <c:formatCode>yyyymm</c:formatCode>
                <c:ptCount val="13"/>
                <c:pt idx="0">
                  <c:v>44286</c:v>
                </c:pt>
                <c:pt idx="1">
                  <c:v>44377</c:v>
                </c:pt>
                <c:pt idx="2">
                  <c:v>44469</c:v>
                </c:pt>
                <c:pt idx="3">
                  <c:v>44561</c:v>
                </c:pt>
                <c:pt idx="4">
                  <c:v>44651</c:v>
                </c:pt>
                <c:pt idx="5">
                  <c:v>44742</c:v>
                </c:pt>
                <c:pt idx="6">
                  <c:v>44834</c:v>
                </c:pt>
                <c:pt idx="7">
                  <c:v>44926</c:v>
                </c:pt>
                <c:pt idx="8">
                  <c:v>45016</c:v>
                </c:pt>
                <c:pt idx="9">
                  <c:v>45107</c:v>
                </c:pt>
                <c:pt idx="10">
                  <c:v>45199</c:v>
                </c:pt>
                <c:pt idx="11">
                  <c:v>45291</c:v>
                </c:pt>
                <c:pt idx="12">
                  <c:v>45382</c:v>
                </c:pt>
              </c:numCache>
              <c:extLst/>
            </c:numRef>
          </c:cat>
          <c:val>
            <c:numRef>
              <c:f>'F1.7 Unemployment rate'!$Z$15:$Z$26</c:f>
              <c:numCache>
                <c:formatCode>0.0</c:formatCode>
                <c:ptCount val="12"/>
                <c:pt idx="0">
                  <c:v>126.08695652173914</c:v>
                </c:pt>
                <c:pt idx="1">
                  <c:v>117.39130434782609</c:v>
                </c:pt>
                <c:pt idx="2">
                  <c:v>113.04347826086958</c:v>
                </c:pt>
                <c:pt idx="3">
                  <c:v>104.34782608695652</c:v>
                </c:pt>
                <c:pt idx="4">
                  <c:v>95.652173913043498</c:v>
                </c:pt>
                <c:pt idx="5">
                  <c:v>91.304347826086968</c:v>
                </c:pt>
                <c:pt idx="6">
                  <c:v>91.304347826086968</c:v>
                </c:pt>
                <c:pt idx="7">
                  <c:v>86.956521739130437</c:v>
                </c:pt>
                <c:pt idx="8">
                  <c:v>78.260869565217391</c:v>
                </c:pt>
                <c:pt idx="9">
                  <c:v>82.608695652173907</c:v>
                </c:pt>
                <c:pt idx="10">
                  <c:v>86.956521739130437</c:v>
                </c:pt>
                <c:pt idx="11">
                  <c:v>86.956521739130437</c:v>
                </c:pt>
              </c:numCache>
              <c:extLst/>
            </c:numRef>
          </c:val>
          <c:smooth val="0"/>
          <c:extLst>
            <c:ext xmlns:c16="http://schemas.microsoft.com/office/drawing/2014/chart" uri="{C3380CC4-5D6E-409C-BE32-E72D297353CC}">
              <c16:uniqueId val="{00000007-5EA0-40EC-8488-470E64A35301}"/>
            </c:ext>
          </c:extLst>
        </c:ser>
        <c:ser>
          <c:idx val="8"/>
          <c:order val="8"/>
          <c:tx>
            <c:strRef>
              <c:f>'F1.7 Unemployment rate'!$AA$6</c:f>
              <c:strCache>
                <c:ptCount val="1"/>
                <c:pt idx="0">
                  <c:v>Thailand</c:v>
                </c:pt>
              </c:strCache>
            </c:strRef>
          </c:tx>
          <c:spPr>
            <a:ln w="28575" cap="rnd">
              <a:solidFill>
                <a:schemeClr val="bg1">
                  <a:lumMod val="50000"/>
                </a:schemeClr>
              </a:solidFill>
              <a:prstDash val="sysDot"/>
              <a:round/>
            </a:ln>
            <a:effectLst/>
          </c:spPr>
          <c:marker>
            <c:symbol val="none"/>
          </c:marker>
          <c:cat>
            <c:numRef>
              <c:f>'F1.7 Unemployment rate'!$R$15:$R$27</c:f>
              <c:numCache>
                <c:formatCode>yyyymm</c:formatCode>
                <c:ptCount val="13"/>
                <c:pt idx="0">
                  <c:v>44286</c:v>
                </c:pt>
                <c:pt idx="1">
                  <c:v>44377</c:v>
                </c:pt>
                <c:pt idx="2">
                  <c:v>44469</c:v>
                </c:pt>
                <c:pt idx="3">
                  <c:v>44561</c:v>
                </c:pt>
                <c:pt idx="4">
                  <c:v>44651</c:v>
                </c:pt>
                <c:pt idx="5">
                  <c:v>44742</c:v>
                </c:pt>
                <c:pt idx="6">
                  <c:v>44834</c:v>
                </c:pt>
                <c:pt idx="7">
                  <c:v>44926</c:v>
                </c:pt>
                <c:pt idx="8">
                  <c:v>45016</c:v>
                </c:pt>
                <c:pt idx="9">
                  <c:v>45107</c:v>
                </c:pt>
                <c:pt idx="10">
                  <c:v>45199</c:v>
                </c:pt>
                <c:pt idx="11">
                  <c:v>45291</c:v>
                </c:pt>
                <c:pt idx="12">
                  <c:v>45382</c:v>
                </c:pt>
              </c:numCache>
              <c:extLst/>
            </c:numRef>
          </c:cat>
          <c:val>
            <c:numRef>
              <c:f>'F1.7 Unemployment rate'!$AA$15:$AA$27</c:f>
              <c:numCache>
                <c:formatCode>0.0</c:formatCode>
                <c:ptCount val="13"/>
                <c:pt idx="0">
                  <c:v>181.81818181818181</c:v>
                </c:pt>
                <c:pt idx="1">
                  <c:v>163.63636363636363</c:v>
                </c:pt>
                <c:pt idx="2">
                  <c:v>209.09090909090904</c:v>
                </c:pt>
                <c:pt idx="3">
                  <c:v>154.54545454545453</c:v>
                </c:pt>
                <c:pt idx="4">
                  <c:v>136.36363636363635</c:v>
                </c:pt>
                <c:pt idx="5">
                  <c:v>118.18181818181816</c:v>
                </c:pt>
                <c:pt idx="6">
                  <c:v>109.09090909090908</c:v>
                </c:pt>
                <c:pt idx="7">
                  <c:v>118.18181818181816</c:v>
                </c:pt>
                <c:pt idx="8">
                  <c:v>100</c:v>
                </c:pt>
                <c:pt idx="9">
                  <c:v>90.909090909090907</c:v>
                </c:pt>
                <c:pt idx="10">
                  <c:v>90.909090909090907</c:v>
                </c:pt>
                <c:pt idx="11">
                  <c:v>72.727272727272734</c:v>
                </c:pt>
              </c:numCache>
              <c:extLst/>
            </c:numRef>
          </c:val>
          <c:smooth val="0"/>
          <c:extLst>
            <c:ext xmlns:c16="http://schemas.microsoft.com/office/drawing/2014/chart" uri="{C3380CC4-5D6E-409C-BE32-E72D297353CC}">
              <c16:uniqueId val="{00000008-5EA0-40EC-8488-470E64A35301}"/>
            </c:ext>
          </c:extLst>
        </c:ser>
        <c:ser>
          <c:idx val="9"/>
          <c:order val="9"/>
          <c:tx>
            <c:strRef>
              <c:f>'F1.7 Unemployment rate'!$AB$6</c:f>
              <c:strCache>
                <c:ptCount val="1"/>
                <c:pt idx="0">
                  <c:v>Vietnam</c:v>
                </c:pt>
              </c:strCache>
            </c:strRef>
          </c:tx>
          <c:spPr>
            <a:ln w="28575" cap="rnd">
              <a:solidFill>
                <a:schemeClr val="bg1">
                  <a:lumMod val="65000"/>
                </a:schemeClr>
              </a:solidFill>
              <a:round/>
            </a:ln>
            <a:effectLst/>
          </c:spPr>
          <c:marker>
            <c:symbol val="none"/>
          </c:marker>
          <c:cat>
            <c:numRef>
              <c:f>'F1.7 Unemployment rate'!$R$15:$R$27</c:f>
              <c:numCache>
                <c:formatCode>yyyymm</c:formatCode>
                <c:ptCount val="13"/>
                <c:pt idx="0">
                  <c:v>44286</c:v>
                </c:pt>
                <c:pt idx="1">
                  <c:v>44377</c:v>
                </c:pt>
                <c:pt idx="2">
                  <c:v>44469</c:v>
                </c:pt>
                <c:pt idx="3">
                  <c:v>44561</c:v>
                </c:pt>
                <c:pt idx="4">
                  <c:v>44651</c:v>
                </c:pt>
                <c:pt idx="5">
                  <c:v>44742</c:v>
                </c:pt>
                <c:pt idx="6">
                  <c:v>44834</c:v>
                </c:pt>
                <c:pt idx="7">
                  <c:v>44926</c:v>
                </c:pt>
                <c:pt idx="8">
                  <c:v>45016</c:v>
                </c:pt>
                <c:pt idx="9">
                  <c:v>45107</c:v>
                </c:pt>
                <c:pt idx="10">
                  <c:v>45199</c:v>
                </c:pt>
                <c:pt idx="11">
                  <c:v>45291</c:v>
                </c:pt>
                <c:pt idx="12">
                  <c:v>45382</c:v>
                </c:pt>
              </c:numCache>
              <c:extLst/>
            </c:numRef>
          </c:cat>
          <c:val>
            <c:numRef>
              <c:f>'F1.7 Unemployment rate'!$AB$15:$AB$27</c:f>
              <c:numCache>
                <c:formatCode>0.0</c:formatCode>
                <c:ptCount val="13"/>
                <c:pt idx="0">
                  <c:v>104.65225462994034</c:v>
                </c:pt>
                <c:pt idx="1">
                  <c:v>107.52576931817326</c:v>
                </c:pt>
                <c:pt idx="2">
                  <c:v>157.553628352625</c:v>
                </c:pt>
                <c:pt idx="3">
                  <c:v>139.85027104927804</c:v>
                </c:pt>
                <c:pt idx="4">
                  <c:v>107.18932225368887</c:v>
                </c:pt>
                <c:pt idx="5">
                  <c:v>96.088803565363506</c:v>
                </c:pt>
                <c:pt idx="6">
                  <c:v>88.268502046358691</c:v>
                </c:pt>
                <c:pt idx="7">
                  <c:v>88.430756733226858</c:v>
                </c:pt>
                <c:pt idx="8">
                  <c:v>99.287507454424812</c:v>
                </c:pt>
                <c:pt idx="9">
                  <c:v>95.753869860191543</c:v>
                </c:pt>
                <c:pt idx="10">
                  <c:v>88.855927809545221</c:v>
                </c:pt>
                <c:pt idx="11">
                  <c:v>85.45915980238621</c:v>
                </c:pt>
              </c:numCache>
              <c:extLst/>
            </c:numRef>
          </c:val>
          <c:smooth val="0"/>
          <c:extLst>
            <c:ext xmlns:c16="http://schemas.microsoft.com/office/drawing/2014/chart" uri="{C3380CC4-5D6E-409C-BE32-E72D297353CC}">
              <c16:uniqueId val="{00000009-5EA0-40EC-8488-470E64A35301}"/>
            </c:ext>
          </c:extLst>
        </c:ser>
        <c:ser>
          <c:idx val="10"/>
          <c:order val="10"/>
          <c:tx>
            <c:strRef>
              <c:f>'F1.7 Unemployment rate'!$AC$6</c:f>
              <c:strCache>
                <c:ptCount val="1"/>
              </c:strCache>
            </c:strRef>
          </c:tx>
          <c:spPr>
            <a:ln w="9525" cap="rnd">
              <a:solidFill>
                <a:schemeClr val="bg1">
                  <a:lumMod val="50000"/>
                </a:schemeClr>
              </a:solidFill>
              <a:prstDash val="sysDash"/>
              <a:round/>
            </a:ln>
            <a:effectLst/>
          </c:spPr>
          <c:marker>
            <c:symbol val="none"/>
          </c:marker>
          <c:cat>
            <c:numRef>
              <c:f>'F1.7 Unemployment rate'!$R$15:$R$27</c:f>
              <c:numCache>
                <c:formatCode>yyyymm</c:formatCode>
                <c:ptCount val="13"/>
                <c:pt idx="0">
                  <c:v>44286</c:v>
                </c:pt>
                <c:pt idx="1">
                  <c:v>44377</c:v>
                </c:pt>
                <c:pt idx="2">
                  <c:v>44469</c:v>
                </c:pt>
                <c:pt idx="3">
                  <c:v>44561</c:v>
                </c:pt>
                <c:pt idx="4">
                  <c:v>44651</c:v>
                </c:pt>
                <c:pt idx="5">
                  <c:v>44742</c:v>
                </c:pt>
                <c:pt idx="6">
                  <c:v>44834</c:v>
                </c:pt>
                <c:pt idx="7">
                  <c:v>44926</c:v>
                </c:pt>
                <c:pt idx="8">
                  <c:v>45016</c:v>
                </c:pt>
                <c:pt idx="9">
                  <c:v>45107</c:v>
                </c:pt>
                <c:pt idx="10">
                  <c:v>45199</c:v>
                </c:pt>
                <c:pt idx="11">
                  <c:v>45291</c:v>
                </c:pt>
                <c:pt idx="12">
                  <c:v>45382</c:v>
                </c:pt>
              </c:numCache>
              <c:extLst/>
            </c:numRef>
          </c:cat>
          <c:val>
            <c:numRef>
              <c:f>'F1.7 Unemployment rate'!$AC$15:$AC$27</c:f>
              <c:numCache>
                <c:formatCode>0.0</c:formatCode>
                <c:ptCount val="13"/>
                <c:pt idx="0">
                  <c:v>100</c:v>
                </c:pt>
                <c:pt idx="1">
                  <c:v>100</c:v>
                </c:pt>
                <c:pt idx="2">
                  <c:v>100</c:v>
                </c:pt>
                <c:pt idx="3">
                  <c:v>100</c:v>
                </c:pt>
                <c:pt idx="4">
                  <c:v>100</c:v>
                </c:pt>
                <c:pt idx="5">
                  <c:v>100</c:v>
                </c:pt>
                <c:pt idx="6">
                  <c:v>100</c:v>
                </c:pt>
                <c:pt idx="7">
                  <c:v>100</c:v>
                </c:pt>
                <c:pt idx="8">
                  <c:v>100</c:v>
                </c:pt>
                <c:pt idx="9">
                  <c:v>100</c:v>
                </c:pt>
                <c:pt idx="10">
                  <c:v>100</c:v>
                </c:pt>
                <c:pt idx="11">
                  <c:v>100</c:v>
                </c:pt>
                <c:pt idx="12">
                  <c:v>100</c:v>
                </c:pt>
              </c:numCache>
              <c:extLst/>
            </c:numRef>
          </c:val>
          <c:smooth val="0"/>
          <c:extLst>
            <c:ext xmlns:c16="http://schemas.microsoft.com/office/drawing/2014/chart" uri="{C3380CC4-5D6E-409C-BE32-E72D297353CC}">
              <c16:uniqueId val="{0000000A-5EA0-40EC-8488-470E64A35301}"/>
            </c:ext>
          </c:extLst>
        </c:ser>
        <c:dLbls>
          <c:showLegendKey val="0"/>
          <c:showVal val="0"/>
          <c:showCatName val="0"/>
          <c:showSerName val="0"/>
          <c:showPercent val="0"/>
          <c:showBubbleSize val="0"/>
        </c:dLbls>
        <c:smooth val="0"/>
        <c:axId val="967129631"/>
        <c:axId val="883219104"/>
      </c:lineChart>
      <c:dateAx>
        <c:axId val="967129631"/>
        <c:scaling>
          <c:orientation val="minMax"/>
          <c:min val="44562"/>
        </c:scaling>
        <c:delete val="0"/>
        <c:axPos val="b"/>
        <c:numFmt formatCode="mmm\-yy" sourceLinked="0"/>
        <c:majorTickMark val="none"/>
        <c:minorTickMark val="none"/>
        <c:tickLblPos val="nextTo"/>
        <c:spPr>
          <a:noFill/>
          <a:ln w="3175" cap="flat" cmpd="sng" algn="ctr">
            <a:solidFill>
              <a:srgbClr val="000000"/>
            </a:solidFill>
            <a:prstDash val="solid"/>
            <a:roun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mn-cs"/>
              </a:defRPr>
            </a:pPr>
            <a:endParaRPr lang="en-US"/>
          </a:p>
        </c:txPr>
        <c:crossAx val="883219104"/>
        <c:crosses val="autoZero"/>
        <c:auto val="1"/>
        <c:lblOffset val="100"/>
        <c:baseTimeUnit val="months"/>
        <c:majorUnit val="6"/>
        <c:majorTimeUnit val="months"/>
      </c:dateAx>
      <c:valAx>
        <c:axId val="883219104"/>
        <c:scaling>
          <c:orientation val="minMax"/>
          <c:max val="160"/>
          <c:min val="60"/>
        </c:scaling>
        <c:delete val="0"/>
        <c:axPos val="l"/>
        <c:numFmt formatCode="0" sourceLinked="0"/>
        <c:majorTickMark val="none"/>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mn-cs"/>
              </a:defRPr>
            </a:pPr>
            <a:endParaRPr lang="en-US"/>
          </a:p>
        </c:txPr>
        <c:crossAx val="967129631"/>
        <c:crosses val="autoZero"/>
        <c:crossBetween val="between"/>
        <c:majorUnit val="20"/>
      </c:valAx>
      <c:spPr>
        <a:noFill/>
        <a:ln w="25400">
          <a:noFill/>
        </a:ln>
        <a:effectLst/>
      </c:spPr>
    </c:plotArea>
    <c:legend>
      <c:legendPos val="b"/>
      <c:legendEntry>
        <c:idx val="10"/>
        <c:delete val="1"/>
      </c:legendEntry>
      <c:layout>
        <c:manualLayout>
          <c:xMode val="edge"/>
          <c:yMode val="edge"/>
          <c:x val="4.301983991131543E-2"/>
          <c:y val="0.86136042275799263"/>
          <c:w val="0.93875482955934852"/>
          <c:h val="0.1386395772420074"/>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200">
          <a:solidFill>
            <a:srgbClr val="000000"/>
          </a:solidFill>
          <a:latin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982056081260074E-2"/>
          <c:y val="6.5476221164333132E-2"/>
          <c:w val="0.93585334498484218"/>
          <c:h val="0.61304049247673364"/>
        </c:manualLayout>
      </c:layout>
      <c:barChart>
        <c:barDir val="col"/>
        <c:grouping val="stacked"/>
        <c:varyColors val="0"/>
        <c:ser>
          <c:idx val="0"/>
          <c:order val="0"/>
          <c:tx>
            <c:strRef>
              <c:f>'2023 avg'!$N$69</c:f>
              <c:strCache>
                <c:ptCount val="1"/>
                <c:pt idx="0">
                  <c:v>Supply-driven factors</c:v>
                </c:pt>
              </c:strCache>
            </c:strRef>
          </c:tx>
          <c:spPr>
            <a:solidFill>
              <a:srgbClr val="FF7C80"/>
            </a:solidFill>
            <a:ln w="19050">
              <a:noFill/>
            </a:ln>
            <a:effectLst/>
          </c:spPr>
          <c:invertIfNegative val="0"/>
          <c:cat>
            <c:multiLvlStrRef>
              <c:f>'2023 avg'!$L$70:$M$96</c:f>
              <c:multiLvlStrCache>
                <c:ptCount val="15"/>
                <c:lvl>
                  <c:pt idx="0">
                    <c:v>2010-19</c:v>
                  </c:pt>
                  <c:pt idx="1">
                    <c:v>2021-22</c:v>
                  </c:pt>
                  <c:pt idx="2">
                    <c:v>2023</c:v>
                  </c:pt>
                  <c:pt idx="3">
                    <c:v>2010-19</c:v>
                  </c:pt>
                  <c:pt idx="4">
                    <c:v>2021-22</c:v>
                  </c:pt>
                  <c:pt idx="5">
                    <c:v>2023</c:v>
                  </c:pt>
                  <c:pt idx="6">
                    <c:v>2010-19</c:v>
                  </c:pt>
                  <c:pt idx="7">
                    <c:v>2021-22</c:v>
                  </c:pt>
                  <c:pt idx="8">
                    <c:v>2023</c:v>
                  </c:pt>
                  <c:pt idx="9">
                    <c:v>2010-19</c:v>
                  </c:pt>
                  <c:pt idx="10">
                    <c:v>2021-22</c:v>
                  </c:pt>
                  <c:pt idx="11">
                    <c:v>2023</c:v>
                  </c:pt>
                  <c:pt idx="12">
                    <c:v>2010-19</c:v>
                  </c:pt>
                  <c:pt idx="13">
                    <c:v>2021-22</c:v>
                  </c:pt>
                  <c:pt idx="14">
                    <c:v>2023</c:v>
                  </c:pt>
                </c:lvl>
                <c:lvl>
                  <c:pt idx="0">
                    <c:v>ID</c:v>
                  </c:pt>
                  <c:pt idx="3">
                    <c:v>MY</c:v>
                  </c:pt>
                  <c:pt idx="6">
                    <c:v>PH</c:v>
                  </c:pt>
                  <c:pt idx="9">
                    <c:v>SG</c:v>
                  </c:pt>
                  <c:pt idx="12">
                    <c:v>TH</c:v>
                  </c:pt>
                </c:lvl>
              </c:multiLvlStrCache>
            </c:multiLvlStrRef>
          </c:cat>
          <c:val>
            <c:numRef>
              <c:f>'2023 avg'!$N$70:$N$96</c:f>
              <c:numCache>
                <c:formatCode>General</c:formatCode>
                <c:ptCount val="15"/>
                <c:pt idx="0" formatCode="#,##0.0">
                  <c:v>0</c:v>
                </c:pt>
                <c:pt idx="3" formatCode="#,##0.0">
                  <c:v>36.062032754628795</c:v>
                </c:pt>
                <c:pt idx="6" formatCode="#,##0.0">
                  <c:v>41.548411167043035</c:v>
                </c:pt>
                <c:pt idx="9" formatCode="#,##0.0">
                  <c:v>29.865278838009807</c:v>
                </c:pt>
                <c:pt idx="12" formatCode="#,##0.0">
                  <c:v>72.094138383850321</c:v>
                </c:pt>
              </c:numCache>
            </c:numRef>
          </c:val>
          <c:extLst>
            <c:ext xmlns:c16="http://schemas.microsoft.com/office/drawing/2014/chart" uri="{C3380CC4-5D6E-409C-BE32-E72D297353CC}">
              <c16:uniqueId val="{00000000-6233-418C-84D5-45F19B0CD7C3}"/>
            </c:ext>
          </c:extLst>
        </c:ser>
        <c:ser>
          <c:idx val="1"/>
          <c:order val="1"/>
          <c:tx>
            <c:strRef>
              <c:f>'2023 avg'!$O$69</c:f>
              <c:strCache>
                <c:ptCount val="1"/>
                <c:pt idx="0">
                  <c:v>Demand-driven factors</c:v>
                </c:pt>
              </c:strCache>
            </c:strRef>
          </c:tx>
          <c:spPr>
            <a:solidFill>
              <a:schemeClr val="bg1">
                <a:lumMod val="85000"/>
              </a:schemeClr>
            </a:solidFill>
            <a:ln w="19050">
              <a:noFill/>
            </a:ln>
            <a:effectLst/>
          </c:spPr>
          <c:invertIfNegative val="0"/>
          <c:cat>
            <c:multiLvlStrRef>
              <c:f>'2023 avg'!$L$70:$M$96</c:f>
              <c:multiLvlStrCache>
                <c:ptCount val="15"/>
                <c:lvl>
                  <c:pt idx="0">
                    <c:v>2010-19</c:v>
                  </c:pt>
                  <c:pt idx="1">
                    <c:v>2021-22</c:v>
                  </c:pt>
                  <c:pt idx="2">
                    <c:v>2023</c:v>
                  </c:pt>
                  <c:pt idx="3">
                    <c:v>2010-19</c:v>
                  </c:pt>
                  <c:pt idx="4">
                    <c:v>2021-22</c:v>
                  </c:pt>
                  <c:pt idx="5">
                    <c:v>2023</c:v>
                  </c:pt>
                  <c:pt idx="6">
                    <c:v>2010-19</c:v>
                  </c:pt>
                  <c:pt idx="7">
                    <c:v>2021-22</c:v>
                  </c:pt>
                  <c:pt idx="8">
                    <c:v>2023</c:v>
                  </c:pt>
                  <c:pt idx="9">
                    <c:v>2010-19</c:v>
                  </c:pt>
                  <c:pt idx="10">
                    <c:v>2021-22</c:v>
                  </c:pt>
                  <c:pt idx="11">
                    <c:v>2023</c:v>
                  </c:pt>
                  <c:pt idx="12">
                    <c:v>2010-19</c:v>
                  </c:pt>
                  <c:pt idx="13">
                    <c:v>2021-22</c:v>
                  </c:pt>
                  <c:pt idx="14">
                    <c:v>2023</c:v>
                  </c:pt>
                </c:lvl>
                <c:lvl>
                  <c:pt idx="0">
                    <c:v>ID</c:v>
                  </c:pt>
                  <c:pt idx="3">
                    <c:v>MY</c:v>
                  </c:pt>
                  <c:pt idx="6">
                    <c:v>PH</c:v>
                  </c:pt>
                  <c:pt idx="9">
                    <c:v>SG</c:v>
                  </c:pt>
                  <c:pt idx="12">
                    <c:v>TH</c:v>
                  </c:pt>
                </c:lvl>
              </c:multiLvlStrCache>
            </c:multiLvlStrRef>
          </c:cat>
          <c:val>
            <c:numRef>
              <c:f>'2023 avg'!$O$70:$O$96</c:f>
              <c:numCache>
                <c:formatCode>General</c:formatCode>
                <c:ptCount val="15"/>
                <c:pt idx="0" formatCode="#,##0.0">
                  <c:v>0</c:v>
                </c:pt>
                <c:pt idx="3" formatCode="#,##0.0">
                  <c:v>63.937967245371198</c:v>
                </c:pt>
                <c:pt idx="6" formatCode="#,##0.0">
                  <c:v>58.451588832956958</c:v>
                </c:pt>
                <c:pt idx="9" formatCode="#,##0.0">
                  <c:v>70.1347211619902</c:v>
                </c:pt>
                <c:pt idx="12" formatCode="#,##0.0">
                  <c:v>27.905861616149689</c:v>
                </c:pt>
              </c:numCache>
            </c:numRef>
          </c:val>
          <c:extLst>
            <c:ext xmlns:c16="http://schemas.microsoft.com/office/drawing/2014/chart" uri="{C3380CC4-5D6E-409C-BE32-E72D297353CC}">
              <c16:uniqueId val="{00000001-6233-418C-84D5-45F19B0CD7C3}"/>
            </c:ext>
          </c:extLst>
        </c:ser>
        <c:ser>
          <c:idx val="2"/>
          <c:order val="2"/>
          <c:tx>
            <c:strRef>
              <c:f>'2023 avg'!$P$69</c:f>
              <c:strCache>
                <c:ptCount val="1"/>
                <c:pt idx="0">
                  <c:v>Supply-driven factors</c:v>
                </c:pt>
              </c:strCache>
            </c:strRef>
          </c:tx>
          <c:spPr>
            <a:solidFill>
              <a:srgbClr val="FF7C80"/>
            </a:solidFill>
            <a:ln w="19050">
              <a:noFill/>
            </a:ln>
            <a:effectLst/>
          </c:spPr>
          <c:invertIfNegative val="0"/>
          <c:cat>
            <c:multiLvlStrRef>
              <c:f>'2023 avg'!$L$70:$M$96</c:f>
              <c:multiLvlStrCache>
                <c:ptCount val="15"/>
                <c:lvl>
                  <c:pt idx="0">
                    <c:v>2010-19</c:v>
                  </c:pt>
                  <c:pt idx="1">
                    <c:v>2021-22</c:v>
                  </c:pt>
                  <c:pt idx="2">
                    <c:v>2023</c:v>
                  </c:pt>
                  <c:pt idx="3">
                    <c:v>2010-19</c:v>
                  </c:pt>
                  <c:pt idx="4">
                    <c:v>2021-22</c:v>
                  </c:pt>
                  <c:pt idx="5">
                    <c:v>2023</c:v>
                  </c:pt>
                  <c:pt idx="6">
                    <c:v>2010-19</c:v>
                  </c:pt>
                  <c:pt idx="7">
                    <c:v>2021-22</c:v>
                  </c:pt>
                  <c:pt idx="8">
                    <c:v>2023</c:v>
                  </c:pt>
                  <c:pt idx="9">
                    <c:v>2010-19</c:v>
                  </c:pt>
                  <c:pt idx="10">
                    <c:v>2021-22</c:v>
                  </c:pt>
                  <c:pt idx="11">
                    <c:v>2023</c:v>
                  </c:pt>
                  <c:pt idx="12">
                    <c:v>2010-19</c:v>
                  </c:pt>
                  <c:pt idx="13">
                    <c:v>2021-22</c:v>
                  </c:pt>
                  <c:pt idx="14">
                    <c:v>2023</c:v>
                  </c:pt>
                </c:lvl>
                <c:lvl>
                  <c:pt idx="0">
                    <c:v>ID</c:v>
                  </c:pt>
                  <c:pt idx="3">
                    <c:v>MY</c:v>
                  </c:pt>
                  <c:pt idx="6">
                    <c:v>PH</c:v>
                  </c:pt>
                  <c:pt idx="9">
                    <c:v>SG</c:v>
                  </c:pt>
                  <c:pt idx="12">
                    <c:v>TH</c:v>
                  </c:pt>
                </c:lvl>
              </c:multiLvlStrCache>
            </c:multiLvlStrRef>
          </c:cat>
          <c:val>
            <c:numRef>
              <c:f>'2023 avg'!$P$70:$P$96</c:f>
              <c:numCache>
                <c:formatCode>#,##0.0</c:formatCode>
                <c:ptCount val="15"/>
                <c:pt idx="1">
                  <c:v>44.880234293804492</c:v>
                </c:pt>
                <c:pt idx="4">
                  <c:v>50.280244969770663</c:v>
                </c:pt>
                <c:pt idx="7">
                  <c:v>51.35335067921649</c:v>
                </c:pt>
                <c:pt idx="10">
                  <c:v>42.886320362347128</c:v>
                </c:pt>
                <c:pt idx="13">
                  <c:v>82.006585644767256</c:v>
                </c:pt>
              </c:numCache>
            </c:numRef>
          </c:val>
          <c:extLst>
            <c:ext xmlns:c16="http://schemas.microsoft.com/office/drawing/2014/chart" uri="{C3380CC4-5D6E-409C-BE32-E72D297353CC}">
              <c16:uniqueId val="{00000002-6233-418C-84D5-45F19B0CD7C3}"/>
            </c:ext>
          </c:extLst>
        </c:ser>
        <c:ser>
          <c:idx val="3"/>
          <c:order val="3"/>
          <c:tx>
            <c:strRef>
              <c:f>'2023 avg'!$Q$69</c:f>
              <c:strCache>
                <c:ptCount val="1"/>
                <c:pt idx="0">
                  <c:v>Demand-driven factors</c:v>
                </c:pt>
              </c:strCache>
            </c:strRef>
          </c:tx>
          <c:spPr>
            <a:solidFill>
              <a:schemeClr val="bg1">
                <a:lumMod val="75000"/>
              </a:schemeClr>
            </a:solidFill>
            <a:ln w="19050">
              <a:noFill/>
            </a:ln>
            <a:effectLst/>
          </c:spPr>
          <c:invertIfNegative val="0"/>
          <c:cat>
            <c:multiLvlStrRef>
              <c:f>'2023 avg'!$L$70:$M$96</c:f>
              <c:multiLvlStrCache>
                <c:ptCount val="15"/>
                <c:lvl>
                  <c:pt idx="0">
                    <c:v>2010-19</c:v>
                  </c:pt>
                  <c:pt idx="1">
                    <c:v>2021-22</c:v>
                  </c:pt>
                  <c:pt idx="2">
                    <c:v>2023</c:v>
                  </c:pt>
                  <c:pt idx="3">
                    <c:v>2010-19</c:v>
                  </c:pt>
                  <c:pt idx="4">
                    <c:v>2021-22</c:v>
                  </c:pt>
                  <c:pt idx="5">
                    <c:v>2023</c:v>
                  </c:pt>
                  <c:pt idx="6">
                    <c:v>2010-19</c:v>
                  </c:pt>
                  <c:pt idx="7">
                    <c:v>2021-22</c:v>
                  </c:pt>
                  <c:pt idx="8">
                    <c:v>2023</c:v>
                  </c:pt>
                  <c:pt idx="9">
                    <c:v>2010-19</c:v>
                  </c:pt>
                  <c:pt idx="10">
                    <c:v>2021-22</c:v>
                  </c:pt>
                  <c:pt idx="11">
                    <c:v>2023</c:v>
                  </c:pt>
                  <c:pt idx="12">
                    <c:v>2010-19</c:v>
                  </c:pt>
                  <c:pt idx="13">
                    <c:v>2021-22</c:v>
                  </c:pt>
                  <c:pt idx="14">
                    <c:v>2023</c:v>
                  </c:pt>
                </c:lvl>
                <c:lvl>
                  <c:pt idx="0">
                    <c:v>ID</c:v>
                  </c:pt>
                  <c:pt idx="3">
                    <c:v>MY</c:v>
                  </c:pt>
                  <c:pt idx="6">
                    <c:v>PH</c:v>
                  </c:pt>
                  <c:pt idx="9">
                    <c:v>SG</c:v>
                  </c:pt>
                  <c:pt idx="12">
                    <c:v>TH</c:v>
                  </c:pt>
                </c:lvl>
              </c:multiLvlStrCache>
            </c:multiLvlStrRef>
          </c:cat>
          <c:val>
            <c:numRef>
              <c:f>'2023 avg'!$Q$70:$Q$96</c:f>
              <c:numCache>
                <c:formatCode>#,##0.0</c:formatCode>
                <c:ptCount val="15"/>
                <c:pt idx="1">
                  <c:v>55.119765706195508</c:v>
                </c:pt>
                <c:pt idx="4">
                  <c:v>49.719755030229337</c:v>
                </c:pt>
                <c:pt idx="7">
                  <c:v>48.646649320783517</c:v>
                </c:pt>
                <c:pt idx="10">
                  <c:v>57.113679637652879</c:v>
                </c:pt>
                <c:pt idx="13">
                  <c:v>17.993414355232744</c:v>
                </c:pt>
              </c:numCache>
            </c:numRef>
          </c:val>
          <c:extLst>
            <c:ext xmlns:c16="http://schemas.microsoft.com/office/drawing/2014/chart" uri="{C3380CC4-5D6E-409C-BE32-E72D297353CC}">
              <c16:uniqueId val="{00000003-6233-418C-84D5-45F19B0CD7C3}"/>
            </c:ext>
          </c:extLst>
        </c:ser>
        <c:ser>
          <c:idx val="4"/>
          <c:order val="4"/>
          <c:tx>
            <c:strRef>
              <c:f>'2023 avg'!$R$69</c:f>
              <c:strCache>
                <c:ptCount val="1"/>
                <c:pt idx="0">
                  <c:v>Supply-driven factors</c:v>
                </c:pt>
              </c:strCache>
            </c:strRef>
          </c:tx>
          <c:spPr>
            <a:solidFill>
              <a:srgbClr val="C00000"/>
            </a:solidFill>
            <a:ln>
              <a:noFill/>
            </a:ln>
            <a:effectLst/>
          </c:spPr>
          <c:invertIfNegative val="0"/>
          <c:cat>
            <c:multiLvlStrRef>
              <c:f>'2023 avg'!$L$70:$M$96</c:f>
              <c:multiLvlStrCache>
                <c:ptCount val="15"/>
                <c:lvl>
                  <c:pt idx="0">
                    <c:v>2010-19</c:v>
                  </c:pt>
                  <c:pt idx="1">
                    <c:v>2021-22</c:v>
                  </c:pt>
                  <c:pt idx="2">
                    <c:v>2023</c:v>
                  </c:pt>
                  <c:pt idx="3">
                    <c:v>2010-19</c:v>
                  </c:pt>
                  <c:pt idx="4">
                    <c:v>2021-22</c:v>
                  </c:pt>
                  <c:pt idx="5">
                    <c:v>2023</c:v>
                  </c:pt>
                  <c:pt idx="6">
                    <c:v>2010-19</c:v>
                  </c:pt>
                  <c:pt idx="7">
                    <c:v>2021-22</c:v>
                  </c:pt>
                  <c:pt idx="8">
                    <c:v>2023</c:v>
                  </c:pt>
                  <c:pt idx="9">
                    <c:v>2010-19</c:v>
                  </c:pt>
                  <c:pt idx="10">
                    <c:v>2021-22</c:v>
                  </c:pt>
                  <c:pt idx="11">
                    <c:v>2023</c:v>
                  </c:pt>
                  <c:pt idx="12">
                    <c:v>2010-19</c:v>
                  </c:pt>
                  <c:pt idx="13">
                    <c:v>2021-22</c:v>
                  </c:pt>
                  <c:pt idx="14">
                    <c:v>2023</c:v>
                  </c:pt>
                </c:lvl>
                <c:lvl>
                  <c:pt idx="0">
                    <c:v>ID</c:v>
                  </c:pt>
                  <c:pt idx="3">
                    <c:v>MY</c:v>
                  </c:pt>
                  <c:pt idx="6">
                    <c:v>PH</c:v>
                  </c:pt>
                  <c:pt idx="9">
                    <c:v>SG</c:v>
                  </c:pt>
                  <c:pt idx="12">
                    <c:v>TH</c:v>
                  </c:pt>
                </c:lvl>
              </c:multiLvlStrCache>
            </c:multiLvlStrRef>
          </c:cat>
          <c:val>
            <c:numRef>
              <c:f>'2023 avg'!$R$70:$R$96</c:f>
              <c:numCache>
                <c:formatCode>General</c:formatCode>
                <c:ptCount val="15"/>
                <c:pt idx="2" formatCode="#,##0.0">
                  <c:v>32.477389987330007</c:v>
                </c:pt>
                <c:pt idx="5" formatCode="#,##0.0">
                  <c:v>45.20839548783259</c:v>
                </c:pt>
                <c:pt idx="8" formatCode="#,##0.0">
                  <c:v>46.725357050032116</c:v>
                </c:pt>
                <c:pt idx="11" formatCode="#,##0.0">
                  <c:v>39.289891287127112</c:v>
                </c:pt>
                <c:pt idx="14" formatCode="#,##0.0">
                  <c:v>69.515037442084335</c:v>
                </c:pt>
              </c:numCache>
            </c:numRef>
          </c:val>
          <c:extLst>
            <c:ext xmlns:c16="http://schemas.microsoft.com/office/drawing/2014/chart" uri="{C3380CC4-5D6E-409C-BE32-E72D297353CC}">
              <c16:uniqueId val="{00000004-6233-418C-84D5-45F19B0CD7C3}"/>
            </c:ext>
          </c:extLst>
        </c:ser>
        <c:ser>
          <c:idx val="5"/>
          <c:order val="5"/>
          <c:tx>
            <c:strRef>
              <c:f>'2023 avg'!$S$69</c:f>
              <c:strCache>
                <c:ptCount val="1"/>
                <c:pt idx="0">
                  <c:v>Demand-driven factors</c:v>
                </c:pt>
              </c:strCache>
            </c:strRef>
          </c:tx>
          <c:spPr>
            <a:solidFill>
              <a:schemeClr val="bg1">
                <a:lumMod val="75000"/>
              </a:schemeClr>
            </a:solidFill>
            <a:ln>
              <a:noFill/>
            </a:ln>
            <a:effectLst/>
          </c:spPr>
          <c:invertIfNegative val="0"/>
          <c:cat>
            <c:multiLvlStrRef>
              <c:f>'2023 avg'!$L$70:$M$96</c:f>
              <c:multiLvlStrCache>
                <c:ptCount val="15"/>
                <c:lvl>
                  <c:pt idx="0">
                    <c:v>2010-19</c:v>
                  </c:pt>
                  <c:pt idx="1">
                    <c:v>2021-22</c:v>
                  </c:pt>
                  <c:pt idx="2">
                    <c:v>2023</c:v>
                  </c:pt>
                  <c:pt idx="3">
                    <c:v>2010-19</c:v>
                  </c:pt>
                  <c:pt idx="4">
                    <c:v>2021-22</c:v>
                  </c:pt>
                  <c:pt idx="5">
                    <c:v>2023</c:v>
                  </c:pt>
                  <c:pt idx="6">
                    <c:v>2010-19</c:v>
                  </c:pt>
                  <c:pt idx="7">
                    <c:v>2021-22</c:v>
                  </c:pt>
                  <c:pt idx="8">
                    <c:v>2023</c:v>
                  </c:pt>
                  <c:pt idx="9">
                    <c:v>2010-19</c:v>
                  </c:pt>
                  <c:pt idx="10">
                    <c:v>2021-22</c:v>
                  </c:pt>
                  <c:pt idx="11">
                    <c:v>2023</c:v>
                  </c:pt>
                  <c:pt idx="12">
                    <c:v>2010-19</c:v>
                  </c:pt>
                  <c:pt idx="13">
                    <c:v>2021-22</c:v>
                  </c:pt>
                  <c:pt idx="14">
                    <c:v>2023</c:v>
                  </c:pt>
                </c:lvl>
                <c:lvl>
                  <c:pt idx="0">
                    <c:v>ID</c:v>
                  </c:pt>
                  <c:pt idx="3">
                    <c:v>MY</c:v>
                  </c:pt>
                  <c:pt idx="6">
                    <c:v>PH</c:v>
                  </c:pt>
                  <c:pt idx="9">
                    <c:v>SG</c:v>
                  </c:pt>
                  <c:pt idx="12">
                    <c:v>TH</c:v>
                  </c:pt>
                </c:lvl>
              </c:multiLvlStrCache>
            </c:multiLvlStrRef>
          </c:cat>
          <c:val>
            <c:numRef>
              <c:f>'2023 avg'!$S$70:$S$96</c:f>
              <c:numCache>
                <c:formatCode>General</c:formatCode>
                <c:ptCount val="15"/>
                <c:pt idx="2" formatCode="#,##0.0">
                  <c:v>67.52261001267</c:v>
                </c:pt>
                <c:pt idx="5" formatCode="#,##0.0">
                  <c:v>54.79160451216741</c:v>
                </c:pt>
                <c:pt idx="8" formatCode="#,##0.0">
                  <c:v>53.274642949967884</c:v>
                </c:pt>
                <c:pt idx="11" formatCode="#,##0.0">
                  <c:v>60.710108712872888</c:v>
                </c:pt>
                <c:pt idx="14" formatCode="#,##0.0">
                  <c:v>30.484962557915669</c:v>
                </c:pt>
              </c:numCache>
            </c:numRef>
          </c:val>
          <c:extLst>
            <c:ext xmlns:c16="http://schemas.microsoft.com/office/drawing/2014/chart" uri="{C3380CC4-5D6E-409C-BE32-E72D297353CC}">
              <c16:uniqueId val="{00000005-6233-418C-84D5-45F19B0CD7C3}"/>
            </c:ext>
          </c:extLst>
        </c:ser>
        <c:dLbls>
          <c:showLegendKey val="0"/>
          <c:showVal val="0"/>
          <c:showCatName val="0"/>
          <c:showSerName val="0"/>
          <c:showPercent val="0"/>
          <c:showBubbleSize val="0"/>
        </c:dLbls>
        <c:gapWidth val="60"/>
        <c:overlap val="100"/>
        <c:axId val="507568960"/>
        <c:axId val="1612318335"/>
      </c:barChart>
      <c:catAx>
        <c:axId val="507568960"/>
        <c:scaling>
          <c:orientation val="minMax"/>
        </c:scaling>
        <c:delete val="0"/>
        <c:axPos val="b"/>
        <c:numFmt formatCode="General" sourceLinked="1"/>
        <c:majorTickMark val="none"/>
        <c:minorTickMark val="none"/>
        <c:tickLblPos val="nextTo"/>
        <c:spPr>
          <a:noFill/>
          <a:ln w="3175" cap="flat" cmpd="sng" algn="ctr">
            <a:solidFill>
              <a:srgbClr val="000000"/>
            </a:solidFill>
            <a:prstDash val="solid"/>
            <a:round/>
          </a:ln>
          <a:effectLst/>
        </c:spPr>
        <c:txPr>
          <a:bodyPr rot="-5400000" spcFirstLastPara="1" vertOverflow="ellipsis"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1612318335"/>
        <c:crosses val="autoZero"/>
        <c:auto val="1"/>
        <c:lblAlgn val="ctr"/>
        <c:lblOffset val="100"/>
        <c:tickLblSkip val="1"/>
        <c:tickMarkSkip val="1"/>
        <c:noMultiLvlLbl val="0"/>
      </c:catAx>
      <c:valAx>
        <c:axId val="1612318335"/>
        <c:scaling>
          <c:orientation val="minMax"/>
          <c:max val="100"/>
        </c:scaling>
        <c:delete val="0"/>
        <c:axPos val="l"/>
        <c:numFmt formatCode="#,##0" sourceLinked="0"/>
        <c:majorTickMark val="none"/>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507568960"/>
        <c:crosses val="autoZero"/>
        <c:crossBetween val="between"/>
        <c:majorUnit val="20"/>
      </c:valAx>
      <c:spPr>
        <a:noFill/>
        <a:ln w="25400">
          <a:noFill/>
        </a:ln>
        <a:effectLst/>
      </c:spPr>
    </c:plotArea>
    <c:legend>
      <c:legendPos val="b"/>
      <c:legendEntry>
        <c:idx val="2"/>
        <c:delete val="1"/>
      </c:legendEntry>
      <c:legendEntry>
        <c:idx val="3"/>
        <c:delete val="1"/>
      </c:legendEntry>
      <c:legendEntry>
        <c:idx val="4"/>
        <c:delete val="1"/>
      </c:legendEntry>
      <c:legendEntry>
        <c:idx val="5"/>
        <c:delete val="1"/>
      </c:legendEntry>
      <c:layout>
        <c:manualLayout>
          <c:xMode val="edge"/>
          <c:yMode val="edge"/>
          <c:x val="7.768729954659212E-2"/>
          <c:y val="0.92150352103142452"/>
          <c:w val="0.80829365823751997"/>
          <c:h val="7.8496432518678286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100">
          <a:solidFill>
            <a:srgbClr val="000000"/>
          </a:solidFill>
          <a:latin typeface="Arial" panose="020B0604020202020204" pitchFamily="34" charset="0"/>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17396256917153E-2"/>
          <c:y val="4.0484350285193885E-2"/>
          <c:w val="0.90897060647719385"/>
          <c:h val="0.70882445216193957"/>
        </c:manualLayout>
      </c:layout>
      <c:lineChart>
        <c:grouping val="standard"/>
        <c:varyColors val="0"/>
        <c:ser>
          <c:idx val="1"/>
          <c:order val="0"/>
          <c:tx>
            <c:strRef>
              <c:f>'Advanced economies'!$L$1</c:f>
              <c:strCache>
                <c:ptCount val="1"/>
                <c:pt idx="0">
                  <c:v>ASEAN+3 headline</c:v>
                </c:pt>
              </c:strCache>
            </c:strRef>
          </c:tx>
          <c:spPr>
            <a:ln w="19050" cap="rnd">
              <a:solidFill>
                <a:srgbClr val="C00000"/>
              </a:solidFill>
              <a:round/>
            </a:ln>
            <a:effectLst/>
          </c:spPr>
          <c:marker>
            <c:symbol val="none"/>
          </c:marker>
          <c:cat>
            <c:numRef>
              <c:f>'Advanced economies'!$C$69:$C$178</c:f>
              <c:numCache>
                <c:formatCode>yyyymm</c:formatCode>
                <c:ptCount val="110"/>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pt idx="60">
                  <c:v>43861</c:v>
                </c:pt>
                <c:pt idx="61">
                  <c:v>43890</c:v>
                </c:pt>
                <c:pt idx="62">
                  <c:v>43921</c:v>
                </c:pt>
                <c:pt idx="63">
                  <c:v>43951</c:v>
                </c:pt>
                <c:pt idx="64">
                  <c:v>43982</c:v>
                </c:pt>
                <c:pt idx="65">
                  <c:v>44012</c:v>
                </c:pt>
                <c:pt idx="66">
                  <c:v>44043</c:v>
                </c:pt>
                <c:pt idx="67">
                  <c:v>44074</c:v>
                </c:pt>
                <c:pt idx="68">
                  <c:v>44104</c:v>
                </c:pt>
                <c:pt idx="69">
                  <c:v>44135</c:v>
                </c:pt>
                <c:pt idx="70">
                  <c:v>44165</c:v>
                </c:pt>
                <c:pt idx="71">
                  <c:v>44196</c:v>
                </c:pt>
                <c:pt idx="72">
                  <c:v>44227</c:v>
                </c:pt>
                <c:pt idx="73">
                  <c:v>44255</c:v>
                </c:pt>
                <c:pt idx="74">
                  <c:v>44286</c:v>
                </c:pt>
                <c:pt idx="75">
                  <c:v>44316</c:v>
                </c:pt>
                <c:pt idx="76">
                  <c:v>44347</c:v>
                </c:pt>
                <c:pt idx="77">
                  <c:v>44377</c:v>
                </c:pt>
                <c:pt idx="78">
                  <c:v>44408</c:v>
                </c:pt>
                <c:pt idx="79">
                  <c:v>44439</c:v>
                </c:pt>
                <c:pt idx="80">
                  <c:v>44469</c:v>
                </c:pt>
                <c:pt idx="81">
                  <c:v>44500</c:v>
                </c:pt>
                <c:pt idx="82">
                  <c:v>44530</c:v>
                </c:pt>
                <c:pt idx="83">
                  <c:v>44561</c:v>
                </c:pt>
                <c:pt idx="84">
                  <c:v>44592</c:v>
                </c:pt>
                <c:pt idx="85">
                  <c:v>44620</c:v>
                </c:pt>
                <c:pt idx="86">
                  <c:v>44651</c:v>
                </c:pt>
                <c:pt idx="87">
                  <c:v>44681</c:v>
                </c:pt>
                <c:pt idx="88">
                  <c:v>44712</c:v>
                </c:pt>
                <c:pt idx="89">
                  <c:v>44742</c:v>
                </c:pt>
                <c:pt idx="90">
                  <c:v>44773</c:v>
                </c:pt>
                <c:pt idx="91">
                  <c:v>44804</c:v>
                </c:pt>
                <c:pt idx="92">
                  <c:v>44834</c:v>
                </c:pt>
                <c:pt idx="93">
                  <c:v>44865</c:v>
                </c:pt>
                <c:pt idx="94">
                  <c:v>44895</c:v>
                </c:pt>
                <c:pt idx="95">
                  <c:v>44926</c:v>
                </c:pt>
                <c:pt idx="96">
                  <c:v>44957</c:v>
                </c:pt>
                <c:pt idx="97">
                  <c:v>44985</c:v>
                </c:pt>
                <c:pt idx="98">
                  <c:v>45016</c:v>
                </c:pt>
                <c:pt idx="99">
                  <c:v>45046</c:v>
                </c:pt>
                <c:pt idx="100">
                  <c:v>45077</c:v>
                </c:pt>
                <c:pt idx="101">
                  <c:v>45107</c:v>
                </c:pt>
                <c:pt idx="102">
                  <c:v>45138</c:v>
                </c:pt>
                <c:pt idx="103">
                  <c:v>45169</c:v>
                </c:pt>
                <c:pt idx="104">
                  <c:v>45199</c:v>
                </c:pt>
                <c:pt idx="105">
                  <c:v>45230</c:v>
                </c:pt>
                <c:pt idx="106">
                  <c:v>45260</c:v>
                </c:pt>
                <c:pt idx="107">
                  <c:v>45291</c:v>
                </c:pt>
                <c:pt idx="108">
                  <c:v>45322</c:v>
                </c:pt>
                <c:pt idx="109">
                  <c:v>45351</c:v>
                </c:pt>
              </c:numCache>
            </c:numRef>
          </c:cat>
          <c:val>
            <c:numRef>
              <c:f>'Advanced economies'!$L$69:$L$178</c:f>
              <c:numCache>
                <c:formatCode>0.0000</c:formatCode>
                <c:ptCount val="110"/>
                <c:pt idx="0">
                  <c:v>1.891944600237331</c:v>
                </c:pt>
                <c:pt idx="1">
                  <c:v>1.7817909806776333</c:v>
                </c:pt>
                <c:pt idx="2">
                  <c:v>1.859239305270963</c:v>
                </c:pt>
                <c:pt idx="3">
                  <c:v>1.5794892342606077</c:v>
                </c:pt>
                <c:pt idx="4">
                  <c:v>1.5651344622486136</c:v>
                </c:pt>
                <c:pt idx="5">
                  <c:v>1.6135099265403485</c:v>
                </c:pt>
                <c:pt idx="6">
                  <c:v>1.6019893041872568</c:v>
                </c:pt>
                <c:pt idx="7">
                  <c:v>1.559916390237744</c:v>
                </c:pt>
                <c:pt idx="8">
                  <c:v>1.281060176611132</c:v>
                </c:pt>
                <c:pt idx="9">
                  <c:v>1.3036187738488643</c:v>
                </c:pt>
                <c:pt idx="10">
                  <c:v>1.1889465872190281</c:v>
                </c:pt>
                <c:pt idx="11">
                  <c:v>1.1843877880558897</c:v>
                </c:pt>
                <c:pt idx="12">
                  <c:v>1.3598011564499037</c:v>
                </c:pt>
                <c:pt idx="13">
                  <c:v>1.5879691411431109</c:v>
                </c:pt>
                <c:pt idx="14">
                  <c:v>1.3577185282484219</c:v>
                </c:pt>
                <c:pt idx="15">
                  <c:v>1.2942862883167547</c:v>
                </c:pt>
                <c:pt idx="16">
                  <c:v>1.1208826704953501</c:v>
                </c:pt>
                <c:pt idx="17">
                  <c:v>1.2114296535748879</c:v>
                </c:pt>
                <c:pt idx="18">
                  <c:v>1.0243272152566882</c:v>
                </c:pt>
                <c:pt idx="19">
                  <c:v>1.2762081057345849</c:v>
                </c:pt>
                <c:pt idx="20">
                  <c:v>1.3263282397919864</c:v>
                </c:pt>
                <c:pt idx="21">
                  <c:v>1.308942272716767</c:v>
                </c:pt>
                <c:pt idx="22">
                  <c:v>1.5293177336962303</c:v>
                </c:pt>
                <c:pt idx="23">
                  <c:v>1.4637294126400431</c:v>
                </c:pt>
                <c:pt idx="24">
                  <c:v>1.9902759838199704</c:v>
                </c:pt>
                <c:pt idx="25">
                  <c:v>1.8361152808700136</c:v>
                </c:pt>
                <c:pt idx="26">
                  <c:v>1.8824257831639275</c:v>
                </c:pt>
                <c:pt idx="27">
                  <c:v>2.0028743605554546</c:v>
                </c:pt>
                <c:pt idx="28">
                  <c:v>2.060415884928064</c:v>
                </c:pt>
                <c:pt idx="29">
                  <c:v>1.8204778245058553</c:v>
                </c:pt>
                <c:pt idx="30">
                  <c:v>1.7806908119955542</c:v>
                </c:pt>
                <c:pt idx="31">
                  <c:v>1.9445572121041539</c:v>
                </c:pt>
                <c:pt idx="32">
                  <c:v>1.9838441396544202</c:v>
                </c:pt>
                <c:pt idx="33">
                  <c:v>1.8823604805335354</c:v>
                </c:pt>
                <c:pt idx="34">
                  <c:v>1.801188696352142</c:v>
                </c:pt>
                <c:pt idx="35">
                  <c:v>1.8868213531994344</c:v>
                </c:pt>
                <c:pt idx="36">
                  <c:v>1.6820653753221615</c:v>
                </c:pt>
                <c:pt idx="37">
                  <c:v>1.9779133525969064</c:v>
                </c:pt>
                <c:pt idx="38">
                  <c:v>1.8700908608639846</c:v>
                </c:pt>
                <c:pt idx="39">
                  <c:v>1.7880140986683655</c:v>
                </c:pt>
                <c:pt idx="40">
                  <c:v>1.9304018510454983</c:v>
                </c:pt>
                <c:pt idx="41">
                  <c:v>1.9156369016548653</c:v>
                </c:pt>
                <c:pt idx="42">
                  <c:v>2.053927713313334</c:v>
                </c:pt>
                <c:pt idx="43">
                  <c:v>2.1915682708364117</c:v>
                </c:pt>
                <c:pt idx="44">
                  <c:v>2.2978705337649266</c:v>
                </c:pt>
                <c:pt idx="45">
                  <c:v>2.3554509788973652</c:v>
                </c:pt>
                <c:pt idx="46">
                  <c:v>2.0569115771718591</c:v>
                </c:pt>
                <c:pt idx="47">
                  <c:v>1.7078459592108766</c:v>
                </c:pt>
                <c:pt idx="48">
                  <c:v>1.3678699009986799</c:v>
                </c:pt>
                <c:pt idx="49">
                  <c:v>1.2696295015660928</c:v>
                </c:pt>
                <c:pt idx="50">
                  <c:v>1.4589476675857564</c:v>
                </c:pt>
                <c:pt idx="51">
                  <c:v>1.6929752375030322</c:v>
                </c:pt>
                <c:pt idx="52">
                  <c:v>1.7083301568920188</c:v>
                </c:pt>
                <c:pt idx="53">
                  <c:v>1.7475172010193105</c:v>
                </c:pt>
                <c:pt idx="54">
                  <c:v>1.6633513014639607</c:v>
                </c:pt>
                <c:pt idx="55">
                  <c:v>1.4763740790634126</c:v>
                </c:pt>
                <c:pt idx="56" formatCode="#,##0.00">
                  <c:v>1.2670184506688862</c:v>
                </c:pt>
                <c:pt idx="57" formatCode="#,##0.00">
                  <c:v>1.3736401627489927</c:v>
                </c:pt>
                <c:pt idx="58" formatCode="#,##0.00">
                  <c:v>1.5489142349795446</c:v>
                </c:pt>
                <c:pt idx="59" formatCode="#,##0.00">
                  <c:v>1.8295743850592627</c:v>
                </c:pt>
                <c:pt idx="60" formatCode="#,##0.00">
                  <c:v>1.9163658459877679</c:v>
                </c:pt>
                <c:pt idx="61" formatCode="#,##0.00">
                  <c:v>1.8684626340498847</c:v>
                </c:pt>
                <c:pt idx="62" formatCode="#,##0.00">
                  <c:v>1.4116462888319199</c:v>
                </c:pt>
                <c:pt idx="63" formatCode="#,##0.00">
                  <c:v>0.36218151860169945</c:v>
                </c:pt>
                <c:pt idx="64" formatCode="#,##0.00">
                  <c:v>7.6142668499260824E-2</c:v>
                </c:pt>
                <c:pt idx="65" formatCode="#,##0.00">
                  <c:v>0.43607268513620928</c:v>
                </c:pt>
                <c:pt idx="66" formatCode="#,##0.00">
                  <c:v>0.24733111590579115</c:v>
                </c:pt>
                <c:pt idx="67" formatCode="#,##0.00">
                  <c:v>0.4582611898611027</c:v>
                </c:pt>
                <c:pt idx="68" formatCode="#,##0.00">
                  <c:v>0.16651201337343582</c:v>
                </c:pt>
                <c:pt idx="69" formatCode="#,##0.00">
                  <c:v>0.13250548969314163</c:v>
                </c:pt>
                <c:pt idx="70" formatCode="#,##0.00">
                  <c:v>0.11224717128149875</c:v>
                </c:pt>
                <c:pt idx="71" formatCode="#,##0.00">
                  <c:v>0.22230890094660072</c:v>
                </c:pt>
                <c:pt idx="72" formatCode="#,##0.00">
                  <c:v>0.8433937463447746</c:v>
                </c:pt>
                <c:pt idx="73" formatCode="#,##0.00">
                  <c:v>0.68279073553188829</c:v>
                </c:pt>
                <c:pt idx="74" formatCode="#,##0.00">
                  <c:v>1.1956528347512065</c:v>
                </c:pt>
                <c:pt idx="75" formatCode="#,##0.00">
                  <c:v>2.0890623495104101</c:v>
                </c:pt>
                <c:pt idx="76" formatCode="#,##0.00">
                  <c:v>2.1559538009203294</c:v>
                </c:pt>
                <c:pt idx="77" formatCode="#,##0.00">
                  <c:v>1.7735433252367732</c:v>
                </c:pt>
                <c:pt idx="78" formatCode="#,##0.00">
                  <c:v>1.9307623152081019</c:v>
                </c:pt>
                <c:pt idx="79" formatCode="#,##0.00">
                  <c:v>1.637905583836859</c:v>
                </c:pt>
                <c:pt idx="80" formatCode="#,##0.00">
                  <c:v>1.8517908917784685</c:v>
                </c:pt>
                <c:pt idx="81" formatCode="#,##0.00">
                  <c:v>2.2936046480373395</c:v>
                </c:pt>
                <c:pt idx="82" formatCode="#,##0.00">
                  <c:v>2.6664452836118349</c:v>
                </c:pt>
                <c:pt idx="83" formatCode="#,##0.00">
                  <c:v>2.5132518163152167</c:v>
                </c:pt>
                <c:pt idx="84" formatCode="#,##0.00">
                  <c:v>2.3342697929814538</c:v>
                </c:pt>
                <c:pt idx="85" formatCode="#,##0.00">
                  <c:v>2.6655170599584781</c:v>
                </c:pt>
                <c:pt idx="86" formatCode="#,##0.00">
                  <c:v>3.140116727380541</c:v>
                </c:pt>
                <c:pt idx="87" formatCode="#,##0.00">
                  <c:v>3.449488056809721</c:v>
                </c:pt>
                <c:pt idx="88" formatCode="#,##0.00">
                  <c:v>3.9296825749391107</c:v>
                </c:pt>
                <c:pt idx="89" formatCode="#,##0.00">
                  <c:v>4.5392102867440327</c:v>
                </c:pt>
                <c:pt idx="90" formatCode="#,##0.00">
                  <c:v>4.8741159339972047</c:v>
                </c:pt>
                <c:pt idx="91" formatCode="#,##0.00">
                  <c:v>4.8705659074558607</c:v>
                </c:pt>
                <c:pt idx="92" formatCode="#,##0.00">
                  <c:v>5.1874171787237575</c:v>
                </c:pt>
                <c:pt idx="93" formatCode="#,##0.00">
                  <c:v>4.8113582830278165</c:v>
                </c:pt>
                <c:pt idx="94" formatCode="#,##0.00">
                  <c:v>4.639525854272267</c:v>
                </c:pt>
                <c:pt idx="95" formatCode="#,##0.00">
                  <c:v>4.7075036104071852</c:v>
                </c:pt>
                <c:pt idx="96" formatCode="#,##0.00">
                  <c:v>4.7944272161813908</c:v>
                </c:pt>
                <c:pt idx="97" formatCode="#,##0.00">
                  <c:v>4.2806642157402433</c:v>
                </c:pt>
                <c:pt idx="98" formatCode="#,##0.00">
                  <c:v>3.8120014342237138</c:v>
                </c:pt>
                <c:pt idx="99" formatCode="#,##0.00">
                  <c:v>3.5784769548297226</c:v>
                </c:pt>
                <c:pt idx="100" formatCode="#,##0.00">
                  <c:v>3.0681853312175149</c:v>
                </c:pt>
                <c:pt idx="101" formatCode="#,##0.00">
                  <c:v>2.680408816613383</c:v>
                </c:pt>
                <c:pt idx="102" formatCode="#,##0.00">
                  <c:v>2.4008679610686769</c:v>
                </c:pt>
                <c:pt idx="103" formatCode="#,##0.00">
                  <c:v>2.6737556182904605</c:v>
                </c:pt>
                <c:pt idx="104" formatCode="#,##0.00">
                  <c:v>2.6154619732463038</c:v>
                </c:pt>
                <c:pt idx="105" formatCode="#,##0.00">
                  <c:v>2.6114062747479565</c:v>
                </c:pt>
                <c:pt idx="106" formatCode="#,##0.00">
                  <c:v>2.2196100680804145</c:v>
                </c:pt>
                <c:pt idx="107" formatCode="#,##0.00">
                  <c:v>2.1160700222458884</c:v>
                </c:pt>
                <c:pt idx="108" formatCode="#,##0.00">
                  <c:v>1.599123748000481</c:v>
                </c:pt>
                <c:pt idx="109" formatCode="#,##0.00">
                  <c:v>2.1317014744131648</c:v>
                </c:pt>
              </c:numCache>
            </c:numRef>
          </c:val>
          <c:smooth val="0"/>
          <c:extLst>
            <c:ext xmlns:c16="http://schemas.microsoft.com/office/drawing/2014/chart" uri="{C3380CC4-5D6E-409C-BE32-E72D297353CC}">
              <c16:uniqueId val="{00000000-A7D4-4A4D-A818-DE078E1FA59C}"/>
            </c:ext>
          </c:extLst>
        </c:ser>
        <c:ser>
          <c:idx val="0"/>
          <c:order val="1"/>
          <c:tx>
            <c:strRef>
              <c:f>'Advanced economies'!$D$1</c:f>
              <c:strCache>
                <c:ptCount val="1"/>
                <c:pt idx="0">
                  <c:v>US headline</c:v>
                </c:pt>
              </c:strCache>
            </c:strRef>
          </c:tx>
          <c:spPr>
            <a:ln w="22225" cap="rnd">
              <a:solidFill>
                <a:schemeClr val="bg1">
                  <a:lumMod val="50000"/>
                </a:schemeClr>
              </a:solidFill>
              <a:round/>
            </a:ln>
            <a:effectLst/>
          </c:spPr>
          <c:marker>
            <c:symbol val="none"/>
          </c:marker>
          <c:cat>
            <c:numRef>
              <c:f>'Advanced economies'!$C$69:$C$178</c:f>
              <c:numCache>
                <c:formatCode>yyyymm</c:formatCode>
                <c:ptCount val="110"/>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pt idx="60">
                  <c:v>43861</c:v>
                </c:pt>
                <c:pt idx="61">
                  <c:v>43890</c:v>
                </c:pt>
                <c:pt idx="62">
                  <c:v>43921</c:v>
                </c:pt>
                <c:pt idx="63">
                  <c:v>43951</c:v>
                </c:pt>
                <c:pt idx="64">
                  <c:v>43982</c:v>
                </c:pt>
                <c:pt idx="65">
                  <c:v>44012</c:v>
                </c:pt>
                <c:pt idx="66">
                  <c:v>44043</c:v>
                </c:pt>
                <c:pt idx="67">
                  <c:v>44074</c:v>
                </c:pt>
                <c:pt idx="68">
                  <c:v>44104</c:v>
                </c:pt>
                <c:pt idx="69">
                  <c:v>44135</c:v>
                </c:pt>
                <c:pt idx="70">
                  <c:v>44165</c:v>
                </c:pt>
                <c:pt idx="71">
                  <c:v>44196</c:v>
                </c:pt>
                <c:pt idx="72">
                  <c:v>44227</c:v>
                </c:pt>
                <c:pt idx="73">
                  <c:v>44255</c:v>
                </c:pt>
                <c:pt idx="74">
                  <c:v>44286</c:v>
                </c:pt>
                <c:pt idx="75">
                  <c:v>44316</c:v>
                </c:pt>
                <c:pt idx="76">
                  <c:v>44347</c:v>
                </c:pt>
                <c:pt idx="77">
                  <c:v>44377</c:v>
                </c:pt>
                <c:pt idx="78">
                  <c:v>44408</c:v>
                </c:pt>
                <c:pt idx="79">
                  <c:v>44439</c:v>
                </c:pt>
                <c:pt idx="80">
                  <c:v>44469</c:v>
                </c:pt>
                <c:pt idx="81">
                  <c:v>44500</c:v>
                </c:pt>
                <c:pt idx="82">
                  <c:v>44530</c:v>
                </c:pt>
                <c:pt idx="83">
                  <c:v>44561</c:v>
                </c:pt>
                <c:pt idx="84">
                  <c:v>44592</c:v>
                </c:pt>
                <c:pt idx="85">
                  <c:v>44620</c:v>
                </c:pt>
                <c:pt idx="86">
                  <c:v>44651</c:v>
                </c:pt>
                <c:pt idx="87">
                  <c:v>44681</c:v>
                </c:pt>
                <c:pt idx="88">
                  <c:v>44712</c:v>
                </c:pt>
                <c:pt idx="89">
                  <c:v>44742</c:v>
                </c:pt>
                <c:pt idx="90">
                  <c:v>44773</c:v>
                </c:pt>
                <c:pt idx="91">
                  <c:v>44804</c:v>
                </c:pt>
                <c:pt idx="92">
                  <c:v>44834</c:v>
                </c:pt>
                <c:pt idx="93">
                  <c:v>44865</c:v>
                </c:pt>
                <c:pt idx="94">
                  <c:v>44895</c:v>
                </c:pt>
                <c:pt idx="95">
                  <c:v>44926</c:v>
                </c:pt>
                <c:pt idx="96">
                  <c:v>44957</c:v>
                </c:pt>
                <c:pt idx="97">
                  <c:v>44985</c:v>
                </c:pt>
                <c:pt idx="98">
                  <c:v>45016</c:v>
                </c:pt>
                <c:pt idx="99">
                  <c:v>45046</c:v>
                </c:pt>
                <c:pt idx="100">
                  <c:v>45077</c:v>
                </c:pt>
                <c:pt idx="101">
                  <c:v>45107</c:v>
                </c:pt>
                <c:pt idx="102">
                  <c:v>45138</c:v>
                </c:pt>
                <c:pt idx="103">
                  <c:v>45169</c:v>
                </c:pt>
                <c:pt idx="104">
                  <c:v>45199</c:v>
                </c:pt>
                <c:pt idx="105">
                  <c:v>45230</c:v>
                </c:pt>
                <c:pt idx="106">
                  <c:v>45260</c:v>
                </c:pt>
                <c:pt idx="107">
                  <c:v>45291</c:v>
                </c:pt>
                <c:pt idx="108">
                  <c:v>45322</c:v>
                </c:pt>
                <c:pt idx="109">
                  <c:v>45351</c:v>
                </c:pt>
              </c:numCache>
            </c:numRef>
          </c:cat>
          <c:val>
            <c:numRef>
              <c:f>'Advanced economies'!$D$69:$D$178</c:f>
              <c:numCache>
                <c:formatCode>0.0</c:formatCode>
                <c:ptCount val="110"/>
                <c:pt idx="0">
                  <c:v>-0.1</c:v>
                </c:pt>
                <c:pt idx="1">
                  <c:v>0</c:v>
                </c:pt>
                <c:pt idx="2">
                  <c:v>-0.1</c:v>
                </c:pt>
                <c:pt idx="3">
                  <c:v>-0.2</c:v>
                </c:pt>
                <c:pt idx="4">
                  <c:v>0</c:v>
                </c:pt>
                <c:pt idx="5">
                  <c:v>0.1</c:v>
                </c:pt>
                <c:pt idx="6">
                  <c:v>0.2</c:v>
                </c:pt>
                <c:pt idx="7">
                  <c:v>0.2</c:v>
                </c:pt>
                <c:pt idx="8">
                  <c:v>0</c:v>
                </c:pt>
                <c:pt idx="9">
                  <c:v>0.2</c:v>
                </c:pt>
                <c:pt idx="10">
                  <c:v>0.5</c:v>
                </c:pt>
                <c:pt idx="11">
                  <c:v>0.7</c:v>
                </c:pt>
                <c:pt idx="12">
                  <c:v>1.4</c:v>
                </c:pt>
                <c:pt idx="13">
                  <c:v>1</c:v>
                </c:pt>
                <c:pt idx="14">
                  <c:v>0.9</c:v>
                </c:pt>
                <c:pt idx="15">
                  <c:v>1.1000000000000001</c:v>
                </c:pt>
                <c:pt idx="16">
                  <c:v>1</c:v>
                </c:pt>
                <c:pt idx="17">
                  <c:v>1</c:v>
                </c:pt>
                <c:pt idx="18">
                  <c:v>0.8</c:v>
                </c:pt>
                <c:pt idx="19">
                  <c:v>1.1000000000000001</c:v>
                </c:pt>
                <c:pt idx="20">
                  <c:v>1.5</c:v>
                </c:pt>
                <c:pt idx="21">
                  <c:v>1.6</c:v>
                </c:pt>
                <c:pt idx="22">
                  <c:v>1.7</c:v>
                </c:pt>
                <c:pt idx="23">
                  <c:v>2.1</c:v>
                </c:pt>
                <c:pt idx="24">
                  <c:v>2.5</c:v>
                </c:pt>
                <c:pt idx="25">
                  <c:v>2.7</c:v>
                </c:pt>
                <c:pt idx="26">
                  <c:v>2.4</c:v>
                </c:pt>
                <c:pt idx="27">
                  <c:v>2.2000000000000002</c:v>
                </c:pt>
                <c:pt idx="28">
                  <c:v>1.9</c:v>
                </c:pt>
                <c:pt idx="29">
                  <c:v>1.6</c:v>
                </c:pt>
                <c:pt idx="30">
                  <c:v>1.7</c:v>
                </c:pt>
                <c:pt idx="31">
                  <c:v>1.9</c:v>
                </c:pt>
                <c:pt idx="32">
                  <c:v>2.2000000000000002</c:v>
                </c:pt>
                <c:pt idx="33">
                  <c:v>2</c:v>
                </c:pt>
                <c:pt idx="34">
                  <c:v>2.2000000000000002</c:v>
                </c:pt>
                <c:pt idx="35">
                  <c:v>2.1</c:v>
                </c:pt>
                <c:pt idx="36">
                  <c:v>2.1</c:v>
                </c:pt>
                <c:pt idx="37">
                  <c:v>2.2000000000000002</c:v>
                </c:pt>
                <c:pt idx="38">
                  <c:v>2.4</c:v>
                </c:pt>
                <c:pt idx="39">
                  <c:v>2.5</c:v>
                </c:pt>
                <c:pt idx="40">
                  <c:v>2.8</c:v>
                </c:pt>
                <c:pt idx="41">
                  <c:v>2.9</c:v>
                </c:pt>
                <c:pt idx="42">
                  <c:v>2.9</c:v>
                </c:pt>
                <c:pt idx="43">
                  <c:v>2.7</c:v>
                </c:pt>
                <c:pt idx="44">
                  <c:v>2.2999999999999998</c:v>
                </c:pt>
                <c:pt idx="45">
                  <c:v>2.5</c:v>
                </c:pt>
                <c:pt idx="46">
                  <c:v>2.2000000000000002</c:v>
                </c:pt>
                <c:pt idx="47">
                  <c:v>1.9</c:v>
                </c:pt>
                <c:pt idx="48">
                  <c:v>1.6</c:v>
                </c:pt>
                <c:pt idx="49">
                  <c:v>1.5</c:v>
                </c:pt>
                <c:pt idx="50">
                  <c:v>1.9</c:v>
                </c:pt>
                <c:pt idx="51">
                  <c:v>2</c:v>
                </c:pt>
                <c:pt idx="52">
                  <c:v>1.8</c:v>
                </c:pt>
                <c:pt idx="53">
                  <c:v>1.6</c:v>
                </c:pt>
                <c:pt idx="54">
                  <c:v>1.8</c:v>
                </c:pt>
                <c:pt idx="55">
                  <c:v>1.7</c:v>
                </c:pt>
                <c:pt idx="56">
                  <c:v>1.7</c:v>
                </c:pt>
                <c:pt idx="57">
                  <c:v>1.8</c:v>
                </c:pt>
                <c:pt idx="58">
                  <c:v>2.1</c:v>
                </c:pt>
                <c:pt idx="59">
                  <c:v>2.2999999999999998</c:v>
                </c:pt>
                <c:pt idx="60">
                  <c:v>2.5</c:v>
                </c:pt>
                <c:pt idx="61">
                  <c:v>2.2999999999999998</c:v>
                </c:pt>
                <c:pt idx="62">
                  <c:v>1.5</c:v>
                </c:pt>
                <c:pt idx="63">
                  <c:v>0.3</c:v>
                </c:pt>
                <c:pt idx="64">
                  <c:v>0.1</c:v>
                </c:pt>
                <c:pt idx="65">
                  <c:v>0.6</c:v>
                </c:pt>
                <c:pt idx="66">
                  <c:v>1</c:v>
                </c:pt>
                <c:pt idx="67">
                  <c:v>1.3</c:v>
                </c:pt>
                <c:pt idx="68">
                  <c:v>1.4</c:v>
                </c:pt>
                <c:pt idx="69">
                  <c:v>1.2</c:v>
                </c:pt>
                <c:pt idx="70">
                  <c:v>1.2</c:v>
                </c:pt>
                <c:pt idx="71">
                  <c:v>1.4</c:v>
                </c:pt>
                <c:pt idx="72">
                  <c:v>1.4</c:v>
                </c:pt>
                <c:pt idx="73">
                  <c:v>1.7</c:v>
                </c:pt>
                <c:pt idx="74">
                  <c:v>2.6</c:v>
                </c:pt>
                <c:pt idx="75">
                  <c:v>4.2</c:v>
                </c:pt>
                <c:pt idx="76">
                  <c:v>5</c:v>
                </c:pt>
                <c:pt idx="77">
                  <c:v>5.4</c:v>
                </c:pt>
                <c:pt idx="78">
                  <c:v>5.4</c:v>
                </c:pt>
                <c:pt idx="79">
                  <c:v>5.3</c:v>
                </c:pt>
                <c:pt idx="80">
                  <c:v>5.4</c:v>
                </c:pt>
                <c:pt idx="81">
                  <c:v>6.2</c:v>
                </c:pt>
                <c:pt idx="82">
                  <c:v>6.8</c:v>
                </c:pt>
                <c:pt idx="83">
                  <c:v>7</c:v>
                </c:pt>
                <c:pt idx="84">
                  <c:v>7.5</c:v>
                </c:pt>
                <c:pt idx="85">
                  <c:v>7.9</c:v>
                </c:pt>
                <c:pt idx="86">
                  <c:v>8.5</c:v>
                </c:pt>
                <c:pt idx="87">
                  <c:v>8.3000000000000007</c:v>
                </c:pt>
                <c:pt idx="88">
                  <c:v>8.6</c:v>
                </c:pt>
                <c:pt idx="89">
                  <c:v>9.1</c:v>
                </c:pt>
                <c:pt idx="90">
                  <c:v>8.5</c:v>
                </c:pt>
                <c:pt idx="91">
                  <c:v>8.3000000000000007</c:v>
                </c:pt>
                <c:pt idx="92">
                  <c:v>8.1999999999999993</c:v>
                </c:pt>
                <c:pt idx="93">
                  <c:v>7.7</c:v>
                </c:pt>
                <c:pt idx="94">
                  <c:v>7.1</c:v>
                </c:pt>
                <c:pt idx="95">
                  <c:v>6.5</c:v>
                </c:pt>
                <c:pt idx="96">
                  <c:v>6.4</c:v>
                </c:pt>
                <c:pt idx="97">
                  <c:v>6</c:v>
                </c:pt>
                <c:pt idx="98">
                  <c:v>5</c:v>
                </c:pt>
                <c:pt idx="99">
                  <c:v>4.9000000000000004</c:v>
                </c:pt>
                <c:pt idx="100">
                  <c:v>4</c:v>
                </c:pt>
                <c:pt idx="101">
                  <c:v>3</c:v>
                </c:pt>
                <c:pt idx="102">
                  <c:v>3.2</c:v>
                </c:pt>
                <c:pt idx="103">
                  <c:v>3.7</c:v>
                </c:pt>
                <c:pt idx="104">
                  <c:v>3.7</c:v>
                </c:pt>
                <c:pt idx="105">
                  <c:v>3.2</c:v>
                </c:pt>
                <c:pt idx="106">
                  <c:v>3.1</c:v>
                </c:pt>
                <c:pt idx="107">
                  <c:v>3.4</c:v>
                </c:pt>
                <c:pt idx="108">
                  <c:v>3.1</c:v>
                </c:pt>
                <c:pt idx="109">
                  <c:v>3.2</c:v>
                </c:pt>
              </c:numCache>
            </c:numRef>
          </c:val>
          <c:smooth val="0"/>
          <c:extLst>
            <c:ext xmlns:c16="http://schemas.microsoft.com/office/drawing/2014/chart" uri="{C3380CC4-5D6E-409C-BE32-E72D297353CC}">
              <c16:uniqueId val="{00000001-A7D4-4A4D-A818-DE078E1FA59C}"/>
            </c:ext>
          </c:extLst>
        </c:ser>
        <c:ser>
          <c:idx val="4"/>
          <c:order val="2"/>
          <c:tx>
            <c:strRef>
              <c:f>'Advanced economies'!$H$1</c:f>
              <c:strCache>
                <c:ptCount val="1"/>
                <c:pt idx="0">
                  <c:v>OECD headline</c:v>
                </c:pt>
              </c:strCache>
            </c:strRef>
          </c:tx>
          <c:spPr>
            <a:ln w="22225" cap="rnd">
              <a:solidFill>
                <a:srgbClr val="009999"/>
              </a:solidFill>
              <a:round/>
            </a:ln>
            <a:effectLst/>
          </c:spPr>
          <c:marker>
            <c:symbol val="none"/>
          </c:marker>
          <c:cat>
            <c:numRef>
              <c:f>'Advanced economies'!$C$69:$C$178</c:f>
              <c:numCache>
                <c:formatCode>yyyymm</c:formatCode>
                <c:ptCount val="110"/>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pt idx="60">
                  <c:v>43861</c:v>
                </c:pt>
                <c:pt idx="61">
                  <c:v>43890</c:v>
                </c:pt>
                <c:pt idx="62">
                  <c:v>43921</c:v>
                </c:pt>
                <c:pt idx="63">
                  <c:v>43951</c:v>
                </c:pt>
                <c:pt idx="64">
                  <c:v>43982</c:v>
                </c:pt>
                <c:pt idx="65">
                  <c:v>44012</c:v>
                </c:pt>
                <c:pt idx="66">
                  <c:v>44043</c:v>
                </c:pt>
                <c:pt idx="67">
                  <c:v>44074</c:v>
                </c:pt>
                <c:pt idx="68">
                  <c:v>44104</c:v>
                </c:pt>
                <c:pt idx="69">
                  <c:v>44135</c:v>
                </c:pt>
                <c:pt idx="70">
                  <c:v>44165</c:v>
                </c:pt>
                <c:pt idx="71">
                  <c:v>44196</c:v>
                </c:pt>
                <c:pt idx="72">
                  <c:v>44227</c:v>
                </c:pt>
                <c:pt idx="73">
                  <c:v>44255</c:v>
                </c:pt>
                <c:pt idx="74">
                  <c:v>44286</c:v>
                </c:pt>
                <c:pt idx="75">
                  <c:v>44316</c:v>
                </c:pt>
                <c:pt idx="76">
                  <c:v>44347</c:v>
                </c:pt>
                <c:pt idx="77">
                  <c:v>44377</c:v>
                </c:pt>
                <c:pt idx="78">
                  <c:v>44408</c:v>
                </c:pt>
                <c:pt idx="79">
                  <c:v>44439</c:v>
                </c:pt>
                <c:pt idx="80">
                  <c:v>44469</c:v>
                </c:pt>
                <c:pt idx="81">
                  <c:v>44500</c:v>
                </c:pt>
                <c:pt idx="82">
                  <c:v>44530</c:v>
                </c:pt>
                <c:pt idx="83">
                  <c:v>44561</c:v>
                </c:pt>
                <c:pt idx="84">
                  <c:v>44592</c:v>
                </c:pt>
                <c:pt idx="85">
                  <c:v>44620</c:v>
                </c:pt>
                <c:pt idx="86">
                  <c:v>44651</c:v>
                </c:pt>
                <c:pt idx="87">
                  <c:v>44681</c:v>
                </c:pt>
                <c:pt idx="88">
                  <c:v>44712</c:v>
                </c:pt>
                <c:pt idx="89">
                  <c:v>44742</c:v>
                </c:pt>
                <c:pt idx="90">
                  <c:v>44773</c:v>
                </c:pt>
                <c:pt idx="91">
                  <c:v>44804</c:v>
                </c:pt>
                <c:pt idx="92">
                  <c:v>44834</c:v>
                </c:pt>
                <c:pt idx="93">
                  <c:v>44865</c:v>
                </c:pt>
                <c:pt idx="94">
                  <c:v>44895</c:v>
                </c:pt>
                <c:pt idx="95">
                  <c:v>44926</c:v>
                </c:pt>
                <c:pt idx="96">
                  <c:v>44957</c:v>
                </c:pt>
                <c:pt idx="97">
                  <c:v>44985</c:v>
                </c:pt>
                <c:pt idx="98">
                  <c:v>45016</c:v>
                </c:pt>
                <c:pt idx="99">
                  <c:v>45046</c:v>
                </c:pt>
                <c:pt idx="100">
                  <c:v>45077</c:v>
                </c:pt>
                <c:pt idx="101">
                  <c:v>45107</c:v>
                </c:pt>
                <c:pt idx="102">
                  <c:v>45138</c:v>
                </c:pt>
                <c:pt idx="103">
                  <c:v>45169</c:v>
                </c:pt>
                <c:pt idx="104">
                  <c:v>45199</c:v>
                </c:pt>
                <c:pt idx="105">
                  <c:v>45230</c:v>
                </c:pt>
                <c:pt idx="106">
                  <c:v>45260</c:v>
                </c:pt>
                <c:pt idx="107">
                  <c:v>45291</c:v>
                </c:pt>
                <c:pt idx="108">
                  <c:v>45322</c:v>
                </c:pt>
                <c:pt idx="109">
                  <c:v>45351</c:v>
                </c:pt>
              </c:numCache>
            </c:numRef>
          </c:cat>
          <c:val>
            <c:numRef>
              <c:f>'Advanced economies'!$J$69:$J$178</c:f>
              <c:numCache>
                <c:formatCode>0.0000</c:formatCode>
                <c:ptCount val="110"/>
                <c:pt idx="0">
                  <c:v>1.2357514476514877</c:v>
                </c:pt>
                <c:pt idx="1">
                  <c:v>1.2147247490139834</c:v>
                </c:pt>
                <c:pt idx="2">
                  <c:v>1.2733643689494438</c:v>
                </c:pt>
                <c:pt idx="3">
                  <c:v>1.2606958497669409</c:v>
                </c:pt>
                <c:pt idx="4">
                  <c:v>1.2839851470060952</c:v>
                </c:pt>
                <c:pt idx="5">
                  <c:v>1.3072895840803154</c:v>
                </c:pt>
                <c:pt idx="6">
                  <c:v>1.3490518196486192</c:v>
                </c:pt>
                <c:pt idx="7">
                  <c:v>1.3172381005736822</c:v>
                </c:pt>
                <c:pt idx="8">
                  <c:v>1.236699390462531</c:v>
                </c:pt>
                <c:pt idx="9">
                  <c:v>1.2655491663678733</c:v>
                </c:pt>
                <c:pt idx="10">
                  <c:v>1.3369092282179988</c:v>
                </c:pt>
                <c:pt idx="11">
                  <c:v>1.4184749103621366</c:v>
                </c:pt>
                <c:pt idx="12">
                  <c:v>1.6424352002883791</c:v>
                </c:pt>
                <c:pt idx="13">
                  <c:v>1.6266233091515343</c:v>
                </c:pt>
                <c:pt idx="14">
                  <c:v>1.5956159915288604</c:v>
                </c:pt>
                <c:pt idx="15">
                  <c:v>1.5849424818636504</c:v>
                </c:pt>
                <c:pt idx="16">
                  <c:v>1.5888036768350378</c:v>
                </c:pt>
                <c:pt idx="17">
                  <c:v>1.6557072229982426</c:v>
                </c:pt>
                <c:pt idx="18">
                  <c:v>1.7358314558644616</c:v>
                </c:pt>
                <c:pt idx="19">
                  <c:v>1.6878450006758883</c:v>
                </c:pt>
                <c:pt idx="20">
                  <c:v>1.7962784616771055</c:v>
                </c:pt>
                <c:pt idx="21">
                  <c:v>1.8630683143333482</c:v>
                </c:pt>
                <c:pt idx="22">
                  <c:v>1.9282845536880995</c:v>
                </c:pt>
                <c:pt idx="23">
                  <c:v>2.1396513765601766</c:v>
                </c:pt>
                <c:pt idx="24">
                  <c:v>2.6690364877361397</c:v>
                </c:pt>
                <c:pt idx="25">
                  <c:v>2.8464602624510102</c:v>
                </c:pt>
                <c:pt idx="26">
                  <c:v>2.8322146329649036</c:v>
                </c:pt>
                <c:pt idx="27">
                  <c:v>2.9643117750671535</c:v>
                </c:pt>
                <c:pt idx="28">
                  <c:v>2.991107305473601</c:v>
                </c:pt>
                <c:pt idx="29">
                  <c:v>2.8309195737372845</c:v>
                </c:pt>
                <c:pt idx="30">
                  <c:v>2.8748561539477744</c:v>
                </c:pt>
                <c:pt idx="31">
                  <c:v>3.0373664758465808</c:v>
                </c:pt>
                <c:pt idx="32">
                  <c:v>3.0589976176846188</c:v>
                </c:pt>
                <c:pt idx="33">
                  <c:v>3.037462345325642</c:v>
                </c:pt>
                <c:pt idx="34">
                  <c:v>3.2249239640671106</c:v>
                </c:pt>
                <c:pt idx="35">
                  <c:v>3.1717302963582723</c:v>
                </c:pt>
                <c:pt idx="36">
                  <c:v>2.7932001724900481</c:v>
                </c:pt>
                <c:pt idx="37">
                  <c:v>2.694251326846528</c:v>
                </c:pt>
                <c:pt idx="38">
                  <c:v>2.5912621494913752</c:v>
                </c:pt>
                <c:pt idx="39">
                  <c:v>2.5267660636886333</c:v>
                </c:pt>
                <c:pt idx="40">
                  <c:v>2.5859474613003095</c:v>
                </c:pt>
                <c:pt idx="41">
                  <c:v>2.7368864750110573</c:v>
                </c:pt>
                <c:pt idx="42">
                  <c:v>2.8391463732861557</c:v>
                </c:pt>
                <c:pt idx="43">
                  <c:v>2.8614055506413085</c:v>
                </c:pt>
                <c:pt idx="44">
                  <c:v>2.769942220256524</c:v>
                </c:pt>
                <c:pt idx="45">
                  <c:v>2.7582332330827075</c:v>
                </c:pt>
                <c:pt idx="46">
                  <c:v>2.5480352366209638</c:v>
                </c:pt>
                <c:pt idx="47">
                  <c:v>2.514491525873507</c:v>
                </c:pt>
                <c:pt idx="48">
                  <c:v>2.2199669487043896</c:v>
                </c:pt>
                <c:pt idx="49">
                  <c:v>2.1834844570773839</c:v>
                </c:pt>
                <c:pt idx="50">
                  <c:v>2.3332946192490742</c:v>
                </c:pt>
                <c:pt idx="51">
                  <c:v>2.5492214613079494</c:v>
                </c:pt>
                <c:pt idx="52">
                  <c:v>2.574124832540102</c:v>
                </c:pt>
                <c:pt idx="53">
                  <c:v>2.4275614798166747</c:v>
                </c:pt>
                <c:pt idx="54">
                  <c:v>2.4397908205534988</c:v>
                </c:pt>
                <c:pt idx="55">
                  <c:v>2.221424717962277</c:v>
                </c:pt>
                <c:pt idx="56" formatCode="#,##0.00">
                  <c:v>2.1222175965097829</c:v>
                </c:pt>
                <c:pt idx="57" formatCode="#,##0.00">
                  <c:v>2.1143102635289965</c:v>
                </c:pt>
                <c:pt idx="58" formatCode="#,##0.00">
                  <c:v>2.1786659836065567</c:v>
                </c:pt>
                <c:pt idx="59" formatCode="#,##0.00">
                  <c:v>2.2330634496738937</c:v>
                </c:pt>
                <c:pt idx="60" formatCode="#,##0.00">
                  <c:v>2.5601959864155606</c:v>
                </c:pt>
                <c:pt idx="61" formatCode="#,##0.00">
                  <c:v>2.611153954042253</c:v>
                </c:pt>
                <c:pt idx="62" formatCode="#,##0.00">
                  <c:v>2.2545873197194899</c:v>
                </c:pt>
                <c:pt idx="63" formatCode="#,##0.00">
                  <c:v>1.2967785339390465</c:v>
                </c:pt>
                <c:pt idx="64" formatCode="#,##0.00">
                  <c:v>1.2394046134168395</c:v>
                </c:pt>
                <c:pt idx="65" formatCode="#,##0.00">
                  <c:v>1.5440817139328715</c:v>
                </c:pt>
                <c:pt idx="66" formatCode="#,##0.00">
                  <c:v>1.6866536276628588</c:v>
                </c:pt>
                <c:pt idx="67" formatCode="#,##0.00">
                  <c:v>1.6258927446742824</c:v>
                </c:pt>
                <c:pt idx="68" formatCode="#,##0.00">
                  <c:v>1.7467378688307678</c:v>
                </c:pt>
                <c:pt idx="69" formatCode="#,##0.00">
                  <c:v>1.7988963480792131</c:v>
                </c:pt>
                <c:pt idx="70" formatCode="#,##0.00">
                  <c:v>1.5554156573898468</c:v>
                </c:pt>
                <c:pt idx="71" formatCode="#,##0.00">
                  <c:v>1.5077743130595862</c:v>
                </c:pt>
                <c:pt idx="72" formatCode="#,##0.00">
                  <c:v>1.7484771327976885</c:v>
                </c:pt>
                <c:pt idx="73" formatCode="#,##0.00">
                  <c:v>1.7497391351448945</c:v>
                </c:pt>
                <c:pt idx="74" formatCode="#,##0.00">
                  <c:v>2.2442846573982123</c:v>
                </c:pt>
                <c:pt idx="75" formatCode="#,##0.00">
                  <c:v>3.3160333122686656</c:v>
                </c:pt>
                <c:pt idx="76" formatCode="#,##0.00">
                  <c:v>3.5532112530468534</c:v>
                </c:pt>
                <c:pt idx="77" formatCode="#,##0.00">
                  <c:v>3.5395385077186963</c:v>
                </c:pt>
                <c:pt idx="78" formatCode="#,##0.00">
                  <c:v>3.6081308025638714</c:v>
                </c:pt>
                <c:pt idx="79" formatCode="#,##0.00">
                  <c:v>3.9646323959555838</c:v>
                </c:pt>
                <c:pt idx="80" formatCode="#,##0.00">
                  <c:v>4.193484251151034</c:v>
                </c:pt>
                <c:pt idx="81" formatCode="#,##0.00">
                  <c:v>4.7006205967319667</c:v>
                </c:pt>
                <c:pt idx="82" formatCode="#,##0.00">
                  <c:v>5.3402604495802111</c:v>
                </c:pt>
                <c:pt idx="83" formatCode="#,##0.00">
                  <c:v>5.5468368601606928</c:v>
                </c:pt>
                <c:pt idx="84" formatCode="#,##0.00">
                  <c:v>5.9787727600962821</c:v>
                </c:pt>
                <c:pt idx="85" formatCode="#,##0.00">
                  <c:v>6.3068125078006601</c:v>
                </c:pt>
                <c:pt idx="86" formatCode="#,##0.00">
                  <c:v>7.0683039270749761</c:v>
                </c:pt>
                <c:pt idx="87" formatCode="#,##0.00">
                  <c:v>7.9094495542480159</c:v>
                </c:pt>
                <c:pt idx="88" formatCode="#,##0.00">
                  <c:v>8.3449002986538297</c:v>
                </c:pt>
                <c:pt idx="89" formatCode="#,##0.00">
                  <c:v>8.8858209235981107</c:v>
                </c:pt>
                <c:pt idx="90" formatCode="#,##0.00">
                  <c:v>9.2194725283052499</c:v>
                </c:pt>
                <c:pt idx="91" formatCode="#,##0.00">
                  <c:v>9.3831069626459822</c:v>
                </c:pt>
                <c:pt idx="92" formatCode="#,##0.00">
                  <c:v>9.687757292502452</c:v>
                </c:pt>
                <c:pt idx="93" formatCode="#,##0.00">
                  <c:v>9.9099953552643303</c:v>
                </c:pt>
                <c:pt idx="94" formatCode="#,##0.00">
                  <c:v>9.7541419229740569</c:v>
                </c:pt>
                <c:pt idx="95" formatCode="#,##0.00">
                  <c:v>9.6462760319158409</c:v>
                </c:pt>
                <c:pt idx="96" formatCode="#,##0.00">
                  <c:v>9.5013338459481158</c:v>
                </c:pt>
                <c:pt idx="97" formatCode="#,##0.00">
                  <c:v>9.5718689845769802</c:v>
                </c:pt>
                <c:pt idx="98" formatCode="#,##0.00">
                  <c:v>8.8847452616564144</c:v>
                </c:pt>
                <c:pt idx="99" formatCode="#,##0.00">
                  <c:v>8.1219898145671738</c:v>
                </c:pt>
                <c:pt idx="100" formatCode="#,##0.00">
                  <c:v>7.5302545110100745</c:v>
                </c:pt>
                <c:pt idx="101" formatCode="#,##0.00">
                  <c:v>6.8784079388428276</c:v>
                </c:pt>
                <c:pt idx="102" formatCode="#,##0.00">
                  <c:v>6.3989642952661141</c:v>
                </c:pt>
                <c:pt idx="103" formatCode="#,##0.00">
                  <c:v>6.2201485646786123</c:v>
                </c:pt>
                <c:pt idx="104" formatCode="#,##0.00">
                  <c:v>5.742824480698939</c:v>
                </c:pt>
                <c:pt idx="105" formatCode="#,##0.00">
                  <c:v>4.5252817286261928</c:v>
                </c:pt>
                <c:pt idx="106" formatCode="#,##0.00">
                  <c:v>4.3154096193278058</c:v>
                </c:pt>
                <c:pt idx="107" formatCode="#,##0.00">
                  <c:v>4.3154096193278058</c:v>
                </c:pt>
                <c:pt idx="108" formatCode="#,##0.00">
                  <c:v>4.1933091290006237</c:v>
                </c:pt>
                <c:pt idx="109" formatCode="#,##0.00">
                  <c:v>3.5046640322724429</c:v>
                </c:pt>
              </c:numCache>
            </c:numRef>
          </c:val>
          <c:smooth val="0"/>
          <c:extLst>
            <c:ext xmlns:c16="http://schemas.microsoft.com/office/drawing/2014/chart" uri="{C3380CC4-5D6E-409C-BE32-E72D297353CC}">
              <c16:uniqueId val="{00000002-A7D4-4A4D-A818-DE078E1FA59C}"/>
            </c:ext>
          </c:extLst>
        </c:ser>
        <c:ser>
          <c:idx val="3"/>
          <c:order val="3"/>
          <c:tx>
            <c:strRef>
              <c:f>'Advanced economies'!$M$1</c:f>
              <c:strCache>
                <c:ptCount val="1"/>
                <c:pt idx="0">
                  <c:v>ASEAN+3 core</c:v>
                </c:pt>
              </c:strCache>
            </c:strRef>
          </c:tx>
          <c:spPr>
            <a:ln w="22225" cap="rnd">
              <a:solidFill>
                <a:srgbClr val="C00000"/>
              </a:solidFill>
              <a:prstDash val="sysDot"/>
              <a:round/>
            </a:ln>
            <a:effectLst/>
          </c:spPr>
          <c:marker>
            <c:symbol val="none"/>
          </c:marker>
          <c:cat>
            <c:numRef>
              <c:f>'Advanced economies'!$C$69:$C$178</c:f>
              <c:numCache>
                <c:formatCode>yyyymm</c:formatCode>
                <c:ptCount val="110"/>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pt idx="60">
                  <c:v>43861</c:v>
                </c:pt>
                <c:pt idx="61">
                  <c:v>43890</c:v>
                </c:pt>
                <c:pt idx="62">
                  <c:v>43921</c:v>
                </c:pt>
                <c:pt idx="63">
                  <c:v>43951</c:v>
                </c:pt>
                <c:pt idx="64">
                  <c:v>43982</c:v>
                </c:pt>
                <c:pt idx="65">
                  <c:v>44012</c:v>
                </c:pt>
                <c:pt idx="66">
                  <c:v>44043</c:v>
                </c:pt>
                <c:pt idx="67">
                  <c:v>44074</c:v>
                </c:pt>
                <c:pt idx="68">
                  <c:v>44104</c:v>
                </c:pt>
                <c:pt idx="69">
                  <c:v>44135</c:v>
                </c:pt>
                <c:pt idx="70">
                  <c:v>44165</c:v>
                </c:pt>
                <c:pt idx="71">
                  <c:v>44196</c:v>
                </c:pt>
                <c:pt idx="72">
                  <c:v>44227</c:v>
                </c:pt>
                <c:pt idx="73">
                  <c:v>44255</c:v>
                </c:pt>
                <c:pt idx="74">
                  <c:v>44286</c:v>
                </c:pt>
                <c:pt idx="75">
                  <c:v>44316</c:v>
                </c:pt>
                <c:pt idx="76">
                  <c:v>44347</c:v>
                </c:pt>
                <c:pt idx="77">
                  <c:v>44377</c:v>
                </c:pt>
                <c:pt idx="78">
                  <c:v>44408</c:v>
                </c:pt>
                <c:pt idx="79">
                  <c:v>44439</c:v>
                </c:pt>
                <c:pt idx="80">
                  <c:v>44469</c:v>
                </c:pt>
                <c:pt idx="81">
                  <c:v>44500</c:v>
                </c:pt>
                <c:pt idx="82">
                  <c:v>44530</c:v>
                </c:pt>
                <c:pt idx="83">
                  <c:v>44561</c:v>
                </c:pt>
                <c:pt idx="84">
                  <c:v>44592</c:v>
                </c:pt>
                <c:pt idx="85">
                  <c:v>44620</c:v>
                </c:pt>
                <c:pt idx="86">
                  <c:v>44651</c:v>
                </c:pt>
                <c:pt idx="87">
                  <c:v>44681</c:v>
                </c:pt>
                <c:pt idx="88">
                  <c:v>44712</c:v>
                </c:pt>
                <c:pt idx="89">
                  <c:v>44742</c:v>
                </c:pt>
                <c:pt idx="90">
                  <c:v>44773</c:v>
                </c:pt>
                <c:pt idx="91">
                  <c:v>44804</c:v>
                </c:pt>
                <c:pt idx="92">
                  <c:v>44834</c:v>
                </c:pt>
                <c:pt idx="93">
                  <c:v>44865</c:v>
                </c:pt>
                <c:pt idx="94">
                  <c:v>44895</c:v>
                </c:pt>
                <c:pt idx="95">
                  <c:v>44926</c:v>
                </c:pt>
                <c:pt idx="96">
                  <c:v>44957</c:v>
                </c:pt>
                <c:pt idx="97">
                  <c:v>44985</c:v>
                </c:pt>
                <c:pt idx="98">
                  <c:v>45016</c:v>
                </c:pt>
                <c:pt idx="99">
                  <c:v>45046</c:v>
                </c:pt>
                <c:pt idx="100">
                  <c:v>45077</c:v>
                </c:pt>
                <c:pt idx="101">
                  <c:v>45107</c:v>
                </c:pt>
                <c:pt idx="102">
                  <c:v>45138</c:v>
                </c:pt>
                <c:pt idx="103">
                  <c:v>45169</c:v>
                </c:pt>
                <c:pt idx="104">
                  <c:v>45199</c:v>
                </c:pt>
                <c:pt idx="105">
                  <c:v>45230</c:v>
                </c:pt>
                <c:pt idx="106">
                  <c:v>45260</c:v>
                </c:pt>
                <c:pt idx="107">
                  <c:v>45291</c:v>
                </c:pt>
                <c:pt idx="108">
                  <c:v>45322</c:v>
                </c:pt>
                <c:pt idx="109">
                  <c:v>45351</c:v>
                </c:pt>
              </c:numCache>
            </c:numRef>
          </c:cat>
          <c:val>
            <c:numRef>
              <c:f>'Advanced economies'!$M$69:$M$178</c:f>
              <c:numCache>
                <c:formatCode>#,##0.00</c:formatCode>
                <c:ptCount val="110"/>
                <c:pt idx="0">
                  <c:v>2.3332150358842889</c:v>
                </c:pt>
                <c:pt idx="1">
                  <c:v>2.3999015192783504</c:v>
                </c:pt>
                <c:pt idx="2">
                  <c:v>2.3067776401153517</c:v>
                </c:pt>
                <c:pt idx="3">
                  <c:v>1.9719844300934295</c:v>
                </c:pt>
                <c:pt idx="4">
                  <c:v>1.9013788176555724</c:v>
                </c:pt>
                <c:pt idx="5">
                  <c:v>1.9060755966645533</c:v>
                </c:pt>
                <c:pt idx="6">
                  <c:v>1.9840042358047916</c:v>
                </c:pt>
                <c:pt idx="7">
                  <c:v>2.0588633184544674</c:v>
                </c:pt>
                <c:pt idx="8">
                  <c:v>1.954359965789491</c:v>
                </c:pt>
                <c:pt idx="9">
                  <c:v>2.0143734086712328</c:v>
                </c:pt>
                <c:pt idx="10">
                  <c:v>2.0253243160205554</c:v>
                </c:pt>
                <c:pt idx="11">
                  <c:v>1.9989144620360362</c:v>
                </c:pt>
                <c:pt idx="12">
                  <c:v>1.8119336262085506</c:v>
                </c:pt>
                <c:pt idx="13">
                  <c:v>1.7688886898550107</c:v>
                </c:pt>
                <c:pt idx="14">
                  <c:v>1.8965432366386716</c:v>
                </c:pt>
                <c:pt idx="15">
                  <c:v>1.7496928773320726</c:v>
                </c:pt>
                <c:pt idx="16">
                  <c:v>1.7804904388760205</c:v>
                </c:pt>
                <c:pt idx="17">
                  <c:v>1.8220092908771539</c:v>
                </c:pt>
                <c:pt idx="18">
                  <c:v>1.7390257440975962</c:v>
                </c:pt>
                <c:pt idx="19">
                  <c:v>1.94337375120113</c:v>
                </c:pt>
                <c:pt idx="20">
                  <c:v>1.6663199033890894</c:v>
                </c:pt>
                <c:pt idx="21">
                  <c:v>1.5766798353681406</c:v>
                </c:pt>
                <c:pt idx="22">
                  <c:v>1.5087933718024971</c:v>
                </c:pt>
                <c:pt idx="23">
                  <c:v>1.4982839665692362</c:v>
                </c:pt>
                <c:pt idx="24">
                  <c:v>1.7064799500066414</c:v>
                </c:pt>
                <c:pt idx="25">
                  <c:v>1.5878537607847631</c:v>
                </c:pt>
                <c:pt idx="26">
                  <c:v>1.5859951262065359</c:v>
                </c:pt>
                <c:pt idx="27">
                  <c:v>1.8017305991268004</c:v>
                </c:pt>
                <c:pt idx="28">
                  <c:v>1.7517146663371008</c:v>
                </c:pt>
                <c:pt idx="29">
                  <c:v>1.6206843814506604</c:v>
                </c:pt>
                <c:pt idx="30">
                  <c:v>1.6319375962279008</c:v>
                </c:pt>
                <c:pt idx="31">
                  <c:v>1.5871227774628955</c:v>
                </c:pt>
                <c:pt idx="32">
                  <c:v>1.6048481061025173</c:v>
                </c:pt>
                <c:pt idx="33">
                  <c:v>1.6453159797959311</c:v>
                </c:pt>
                <c:pt idx="34">
                  <c:v>1.6016459731869663</c:v>
                </c:pt>
                <c:pt idx="35">
                  <c:v>1.5560558724946278</c:v>
                </c:pt>
                <c:pt idx="36">
                  <c:v>1.5021566408908518</c:v>
                </c:pt>
                <c:pt idx="37">
                  <c:v>1.7138702946784139</c:v>
                </c:pt>
                <c:pt idx="38">
                  <c:v>1.5991813912458213</c:v>
                </c:pt>
                <c:pt idx="39">
                  <c:v>1.4962703335486194</c:v>
                </c:pt>
                <c:pt idx="40">
                  <c:v>1.5786359373352019</c:v>
                </c:pt>
                <c:pt idx="41">
                  <c:v>1.5437431017985472</c:v>
                </c:pt>
                <c:pt idx="42">
                  <c:v>1.5797230536611098</c:v>
                </c:pt>
                <c:pt idx="43">
                  <c:v>1.5859074634132251</c:v>
                </c:pt>
                <c:pt idx="44">
                  <c:v>1.7090991615233355</c:v>
                </c:pt>
                <c:pt idx="45">
                  <c:v>1.7428492937945821</c:v>
                </c:pt>
                <c:pt idx="46">
                  <c:v>1.7736954724748222</c:v>
                </c:pt>
                <c:pt idx="47">
                  <c:v>1.7727357900724441</c:v>
                </c:pt>
                <c:pt idx="48">
                  <c:v>1.7412128138739824</c:v>
                </c:pt>
                <c:pt idx="49">
                  <c:v>1.6411885826793156</c:v>
                </c:pt>
                <c:pt idx="50">
                  <c:v>1.5920218128443588</c:v>
                </c:pt>
                <c:pt idx="51">
                  <c:v>1.6347921928264582</c:v>
                </c:pt>
                <c:pt idx="52">
                  <c:v>1.5604326323754463</c:v>
                </c:pt>
                <c:pt idx="53">
                  <c:v>1.7381939444378334</c:v>
                </c:pt>
                <c:pt idx="54">
                  <c:v>1.7055255646130947</c:v>
                </c:pt>
                <c:pt idx="55">
                  <c:v>1.6707096111217556</c:v>
                </c:pt>
                <c:pt idx="56">
                  <c:v>1.5870350326496703</c:v>
                </c:pt>
                <c:pt idx="57">
                  <c:v>1.6013654199251444</c:v>
                </c:pt>
                <c:pt idx="58">
                  <c:v>1.525718770398653</c:v>
                </c:pt>
                <c:pt idx="59">
                  <c:v>1.5095625292374975</c:v>
                </c:pt>
                <c:pt idx="60">
                  <c:v>1.1648485732780371</c:v>
                </c:pt>
                <c:pt idx="61">
                  <c:v>1.3723277226552963</c:v>
                </c:pt>
                <c:pt idx="62">
                  <c:v>1.3423150643053379</c:v>
                </c:pt>
                <c:pt idx="63">
                  <c:v>1.1250832250462564</c:v>
                </c:pt>
                <c:pt idx="64">
                  <c:v>1.0722927628805619</c:v>
                </c:pt>
                <c:pt idx="65">
                  <c:v>1.0079298695006085</c:v>
                </c:pt>
                <c:pt idx="66">
                  <c:v>0.54681401914854122</c:v>
                </c:pt>
                <c:pt idx="67">
                  <c:v>0.78956100463735013</c:v>
                </c:pt>
                <c:pt idx="68">
                  <c:v>0.4610472251361562</c:v>
                </c:pt>
                <c:pt idx="69">
                  <c:v>0.6124171911598838</c:v>
                </c:pt>
                <c:pt idx="70">
                  <c:v>0.6957403639358114</c:v>
                </c:pt>
                <c:pt idx="71">
                  <c:v>0.69099115306089365</c:v>
                </c:pt>
                <c:pt idx="72">
                  <c:v>1.0997873311297881</c:v>
                </c:pt>
                <c:pt idx="73">
                  <c:v>0.66695530351524002</c:v>
                </c:pt>
                <c:pt idx="74">
                  <c:v>0.73308137037640941</c:v>
                </c:pt>
                <c:pt idx="75">
                  <c:v>0.77596936637223968</c:v>
                </c:pt>
                <c:pt idx="76">
                  <c:v>0.83722374163295932</c:v>
                </c:pt>
                <c:pt idx="77">
                  <c:v>0.8116838058703113</c:v>
                </c:pt>
                <c:pt idx="78">
                  <c:v>1.2495887996450432</c:v>
                </c:pt>
                <c:pt idx="79">
                  <c:v>0.87621183138673442</c:v>
                </c:pt>
                <c:pt idx="80">
                  <c:v>0.87623723954778598</c:v>
                </c:pt>
                <c:pt idx="81">
                  <c:v>1.0009577001556553</c:v>
                </c:pt>
                <c:pt idx="82">
                  <c:v>0.9934296032859089</c:v>
                </c:pt>
                <c:pt idx="83">
                  <c:v>1.0391056278447115</c:v>
                </c:pt>
                <c:pt idx="84">
                  <c:v>1.0924005039622888</c:v>
                </c:pt>
                <c:pt idx="85">
                  <c:v>1.4162309819062993</c:v>
                </c:pt>
                <c:pt idx="86">
                  <c:v>1.5770871078452444</c:v>
                </c:pt>
                <c:pt idx="87">
                  <c:v>1.7977527901882635</c:v>
                </c:pt>
                <c:pt idx="88">
                  <c:v>1.9770522939395088</c:v>
                </c:pt>
                <c:pt idx="89">
                  <c:v>2.2418435594939576</c:v>
                </c:pt>
                <c:pt idx="90">
                  <c:v>2.5193212048648395</c:v>
                </c:pt>
                <c:pt idx="91">
                  <c:v>2.7641876923352204</c:v>
                </c:pt>
                <c:pt idx="92">
                  <c:v>3.2442439545273323</c:v>
                </c:pt>
                <c:pt idx="93">
                  <c:v>3.0264400389750361</c:v>
                </c:pt>
                <c:pt idx="94">
                  <c:v>3.1458215539033341</c:v>
                </c:pt>
                <c:pt idx="95">
                  <c:v>3.2390379656201187</c:v>
                </c:pt>
                <c:pt idx="96">
                  <c:v>3.3296728171597532</c:v>
                </c:pt>
                <c:pt idx="97">
                  <c:v>3.2240267585641273</c:v>
                </c:pt>
                <c:pt idx="98">
                  <c:v>3.2056982155570162</c:v>
                </c:pt>
                <c:pt idx="99">
                  <c:v>3.2592315997215682</c:v>
                </c:pt>
                <c:pt idx="100">
                  <c:v>3.1279299338346047</c:v>
                </c:pt>
                <c:pt idx="101">
                  <c:v>2.9571858785765506</c:v>
                </c:pt>
                <c:pt idx="102">
                  <c:v>2.7627550073903411</c:v>
                </c:pt>
                <c:pt idx="103">
                  <c:v>2.5938586247132904</c:v>
                </c:pt>
                <c:pt idx="104">
                  <c:v>2.5372264359878285</c:v>
                </c:pt>
                <c:pt idx="105">
                  <c:v>2.5597211656127259</c:v>
                </c:pt>
                <c:pt idx="106">
                  <c:v>2.3920308586419914</c:v>
                </c:pt>
                <c:pt idx="107">
                  <c:v>2.3520535726550591</c:v>
                </c:pt>
                <c:pt idx="108">
                  <c:v>2.1771446950584825</c:v>
                </c:pt>
                <c:pt idx="109">
                  <c:v>2.206243178560261</c:v>
                </c:pt>
              </c:numCache>
            </c:numRef>
          </c:val>
          <c:smooth val="0"/>
          <c:extLst>
            <c:ext xmlns:c16="http://schemas.microsoft.com/office/drawing/2014/chart" uri="{C3380CC4-5D6E-409C-BE32-E72D297353CC}">
              <c16:uniqueId val="{00000003-A7D4-4A4D-A818-DE078E1FA59C}"/>
            </c:ext>
          </c:extLst>
        </c:ser>
        <c:ser>
          <c:idx val="5"/>
          <c:order val="4"/>
          <c:tx>
            <c:strRef>
              <c:f>'Advanced economies'!$E$1</c:f>
              <c:strCache>
                <c:ptCount val="1"/>
                <c:pt idx="0">
                  <c:v>US core</c:v>
                </c:pt>
              </c:strCache>
            </c:strRef>
          </c:tx>
          <c:spPr>
            <a:ln w="22225" cap="rnd">
              <a:solidFill>
                <a:schemeClr val="bg1">
                  <a:lumMod val="50000"/>
                </a:schemeClr>
              </a:solidFill>
              <a:prstDash val="sysDot"/>
              <a:round/>
            </a:ln>
            <a:effectLst/>
          </c:spPr>
          <c:marker>
            <c:symbol val="none"/>
          </c:marker>
          <c:cat>
            <c:numRef>
              <c:f>'Advanced economies'!$C$69:$C$178</c:f>
              <c:numCache>
                <c:formatCode>yyyymm</c:formatCode>
                <c:ptCount val="110"/>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pt idx="60">
                  <c:v>43861</c:v>
                </c:pt>
                <c:pt idx="61">
                  <c:v>43890</c:v>
                </c:pt>
                <c:pt idx="62">
                  <c:v>43921</c:v>
                </c:pt>
                <c:pt idx="63">
                  <c:v>43951</c:v>
                </c:pt>
                <c:pt idx="64">
                  <c:v>43982</c:v>
                </c:pt>
                <c:pt idx="65">
                  <c:v>44012</c:v>
                </c:pt>
                <c:pt idx="66">
                  <c:v>44043</c:v>
                </c:pt>
                <c:pt idx="67">
                  <c:v>44074</c:v>
                </c:pt>
                <c:pt idx="68">
                  <c:v>44104</c:v>
                </c:pt>
                <c:pt idx="69">
                  <c:v>44135</c:v>
                </c:pt>
                <c:pt idx="70">
                  <c:v>44165</c:v>
                </c:pt>
                <c:pt idx="71">
                  <c:v>44196</c:v>
                </c:pt>
                <c:pt idx="72">
                  <c:v>44227</c:v>
                </c:pt>
                <c:pt idx="73">
                  <c:v>44255</c:v>
                </c:pt>
                <c:pt idx="74">
                  <c:v>44286</c:v>
                </c:pt>
                <c:pt idx="75">
                  <c:v>44316</c:v>
                </c:pt>
                <c:pt idx="76">
                  <c:v>44347</c:v>
                </c:pt>
                <c:pt idx="77">
                  <c:v>44377</c:v>
                </c:pt>
                <c:pt idx="78">
                  <c:v>44408</c:v>
                </c:pt>
                <c:pt idx="79">
                  <c:v>44439</c:v>
                </c:pt>
                <c:pt idx="80">
                  <c:v>44469</c:v>
                </c:pt>
                <c:pt idx="81">
                  <c:v>44500</c:v>
                </c:pt>
                <c:pt idx="82">
                  <c:v>44530</c:v>
                </c:pt>
                <c:pt idx="83">
                  <c:v>44561</c:v>
                </c:pt>
                <c:pt idx="84">
                  <c:v>44592</c:v>
                </c:pt>
                <c:pt idx="85">
                  <c:v>44620</c:v>
                </c:pt>
                <c:pt idx="86">
                  <c:v>44651</c:v>
                </c:pt>
                <c:pt idx="87">
                  <c:v>44681</c:v>
                </c:pt>
                <c:pt idx="88">
                  <c:v>44712</c:v>
                </c:pt>
                <c:pt idx="89">
                  <c:v>44742</c:v>
                </c:pt>
                <c:pt idx="90">
                  <c:v>44773</c:v>
                </c:pt>
                <c:pt idx="91">
                  <c:v>44804</c:v>
                </c:pt>
                <c:pt idx="92">
                  <c:v>44834</c:v>
                </c:pt>
                <c:pt idx="93">
                  <c:v>44865</c:v>
                </c:pt>
                <c:pt idx="94">
                  <c:v>44895</c:v>
                </c:pt>
                <c:pt idx="95">
                  <c:v>44926</c:v>
                </c:pt>
                <c:pt idx="96">
                  <c:v>44957</c:v>
                </c:pt>
                <c:pt idx="97">
                  <c:v>44985</c:v>
                </c:pt>
                <c:pt idx="98">
                  <c:v>45016</c:v>
                </c:pt>
                <c:pt idx="99">
                  <c:v>45046</c:v>
                </c:pt>
                <c:pt idx="100">
                  <c:v>45077</c:v>
                </c:pt>
                <c:pt idx="101">
                  <c:v>45107</c:v>
                </c:pt>
                <c:pt idx="102">
                  <c:v>45138</c:v>
                </c:pt>
                <c:pt idx="103">
                  <c:v>45169</c:v>
                </c:pt>
                <c:pt idx="104">
                  <c:v>45199</c:v>
                </c:pt>
                <c:pt idx="105">
                  <c:v>45230</c:v>
                </c:pt>
                <c:pt idx="106">
                  <c:v>45260</c:v>
                </c:pt>
                <c:pt idx="107">
                  <c:v>45291</c:v>
                </c:pt>
                <c:pt idx="108">
                  <c:v>45322</c:v>
                </c:pt>
                <c:pt idx="109">
                  <c:v>45351</c:v>
                </c:pt>
              </c:numCache>
            </c:numRef>
          </c:cat>
          <c:val>
            <c:numRef>
              <c:f>'Advanced economies'!$E$69:$E$178</c:f>
              <c:numCache>
                <c:formatCode>0.0</c:formatCode>
                <c:ptCount val="110"/>
                <c:pt idx="0">
                  <c:v>1.6</c:v>
                </c:pt>
                <c:pt idx="1">
                  <c:v>1.7</c:v>
                </c:pt>
                <c:pt idx="2">
                  <c:v>1.8</c:v>
                </c:pt>
                <c:pt idx="3">
                  <c:v>1.8</c:v>
                </c:pt>
                <c:pt idx="4">
                  <c:v>1.7</c:v>
                </c:pt>
                <c:pt idx="5">
                  <c:v>1.8</c:v>
                </c:pt>
                <c:pt idx="6">
                  <c:v>1.8</c:v>
                </c:pt>
                <c:pt idx="7">
                  <c:v>1.8</c:v>
                </c:pt>
                <c:pt idx="8">
                  <c:v>1.9</c:v>
                </c:pt>
                <c:pt idx="9">
                  <c:v>1.9</c:v>
                </c:pt>
                <c:pt idx="10">
                  <c:v>2</c:v>
                </c:pt>
                <c:pt idx="11">
                  <c:v>2.1</c:v>
                </c:pt>
                <c:pt idx="12">
                  <c:v>2.2000000000000002</c:v>
                </c:pt>
                <c:pt idx="13">
                  <c:v>2.2999999999999998</c:v>
                </c:pt>
                <c:pt idx="14">
                  <c:v>2.2000000000000002</c:v>
                </c:pt>
                <c:pt idx="15">
                  <c:v>2.1</c:v>
                </c:pt>
                <c:pt idx="16">
                  <c:v>2.2000000000000002</c:v>
                </c:pt>
                <c:pt idx="17">
                  <c:v>2.2000000000000002</c:v>
                </c:pt>
                <c:pt idx="18">
                  <c:v>2.2000000000000002</c:v>
                </c:pt>
                <c:pt idx="19">
                  <c:v>2.2999999999999998</c:v>
                </c:pt>
                <c:pt idx="20">
                  <c:v>2.2000000000000002</c:v>
                </c:pt>
                <c:pt idx="21">
                  <c:v>2.1</c:v>
                </c:pt>
                <c:pt idx="22">
                  <c:v>2.1</c:v>
                </c:pt>
                <c:pt idx="23">
                  <c:v>2.2000000000000002</c:v>
                </c:pt>
                <c:pt idx="24">
                  <c:v>2.2999999999999998</c:v>
                </c:pt>
                <c:pt idx="25">
                  <c:v>2.2000000000000002</c:v>
                </c:pt>
                <c:pt idx="26">
                  <c:v>2</c:v>
                </c:pt>
                <c:pt idx="27">
                  <c:v>1.9</c:v>
                </c:pt>
                <c:pt idx="28">
                  <c:v>1.7</c:v>
                </c:pt>
                <c:pt idx="29">
                  <c:v>1.7</c:v>
                </c:pt>
                <c:pt idx="30">
                  <c:v>1.7</c:v>
                </c:pt>
                <c:pt idx="31">
                  <c:v>1.7</c:v>
                </c:pt>
                <c:pt idx="32">
                  <c:v>1.7</c:v>
                </c:pt>
                <c:pt idx="33">
                  <c:v>1.8</c:v>
                </c:pt>
                <c:pt idx="34">
                  <c:v>1.7</c:v>
                </c:pt>
                <c:pt idx="35">
                  <c:v>1.8</c:v>
                </c:pt>
                <c:pt idx="36">
                  <c:v>1.8</c:v>
                </c:pt>
                <c:pt idx="37">
                  <c:v>1.8</c:v>
                </c:pt>
                <c:pt idx="38">
                  <c:v>2.1</c:v>
                </c:pt>
                <c:pt idx="39">
                  <c:v>2.1</c:v>
                </c:pt>
                <c:pt idx="40">
                  <c:v>2.2000000000000002</c:v>
                </c:pt>
                <c:pt idx="41">
                  <c:v>2.2999999999999998</c:v>
                </c:pt>
                <c:pt idx="42">
                  <c:v>2.4</c:v>
                </c:pt>
                <c:pt idx="43">
                  <c:v>2.2000000000000002</c:v>
                </c:pt>
                <c:pt idx="44">
                  <c:v>2.2000000000000002</c:v>
                </c:pt>
                <c:pt idx="45">
                  <c:v>2.1</c:v>
                </c:pt>
                <c:pt idx="46">
                  <c:v>2.2000000000000002</c:v>
                </c:pt>
                <c:pt idx="47">
                  <c:v>2.2000000000000002</c:v>
                </c:pt>
                <c:pt idx="48">
                  <c:v>2.2000000000000002</c:v>
                </c:pt>
                <c:pt idx="49">
                  <c:v>2.1</c:v>
                </c:pt>
                <c:pt idx="50">
                  <c:v>2</c:v>
                </c:pt>
                <c:pt idx="51">
                  <c:v>2.1</c:v>
                </c:pt>
                <c:pt idx="52">
                  <c:v>2</c:v>
                </c:pt>
                <c:pt idx="53">
                  <c:v>2.1</c:v>
                </c:pt>
                <c:pt idx="54">
                  <c:v>2.2000000000000002</c:v>
                </c:pt>
                <c:pt idx="55">
                  <c:v>2.4</c:v>
                </c:pt>
                <c:pt idx="56">
                  <c:v>2.4</c:v>
                </c:pt>
                <c:pt idx="57">
                  <c:v>2.2999999999999998</c:v>
                </c:pt>
                <c:pt idx="58">
                  <c:v>2.2999999999999998</c:v>
                </c:pt>
                <c:pt idx="59">
                  <c:v>2.2999999999999998</c:v>
                </c:pt>
                <c:pt idx="60">
                  <c:v>2.2999999999999998</c:v>
                </c:pt>
                <c:pt idx="61">
                  <c:v>2.4</c:v>
                </c:pt>
                <c:pt idx="62">
                  <c:v>2.1</c:v>
                </c:pt>
                <c:pt idx="63">
                  <c:v>1.4</c:v>
                </c:pt>
                <c:pt idx="64">
                  <c:v>1.2</c:v>
                </c:pt>
                <c:pt idx="65">
                  <c:v>1.2</c:v>
                </c:pt>
                <c:pt idx="66">
                  <c:v>1.6</c:v>
                </c:pt>
                <c:pt idx="67">
                  <c:v>1.7</c:v>
                </c:pt>
                <c:pt idx="68">
                  <c:v>1.7</c:v>
                </c:pt>
                <c:pt idx="69">
                  <c:v>1.6</c:v>
                </c:pt>
                <c:pt idx="70">
                  <c:v>1.6</c:v>
                </c:pt>
                <c:pt idx="71">
                  <c:v>1.6</c:v>
                </c:pt>
                <c:pt idx="72">
                  <c:v>1.4</c:v>
                </c:pt>
                <c:pt idx="73">
                  <c:v>1.3</c:v>
                </c:pt>
                <c:pt idx="74">
                  <c:v>1.6</c:v>
                </c:pt>
                <c:pt idx="75">
                  <c:v>3</c:v>
                </c:pt>
                <c:pt idx="76">
                  <c:v>3.8</c:v>
                </c:pt>
                <c:pt idx="77">
                  <c:v>4.5</c:v>
                </c:pt>
                <c:pt idx="78">
                  <c:v>4.3</c:v>
                </c:pt>
                <c:pt idx="79">
                  <c:v>4</c:v>
                </c:pt>
                <c:pt idx="80">
                  <c:v>4</c:v>
                </c:pt>
                <c:pt idx="81">
                  <c:v>4.5999999999999996</c:v>
                </c:pt>
                <c:pt idx="82">
                  <c:v>4.9000000000000004</c:v>
                </c:pt>
                <c:pt idx="83">
                  <c:v>5.5</c:v>
                </c:pt>
                <c:pt idx="84">
                  <c:v>6</c:v>
                </c:pt>
                <c:pt idx="85">
                  <c:v>6.4</c:v>
                </c:pt>
                <c:pt idx="86">
                  <c:v>6.5</c:v>
                </c:pt>
                <c:pt idx="87">
                  <c:v>6.2</c:v>
                </c:pt>
                <c:pt idx="88">
                  <c:v>6</c:v>
                </c:pt>
                <c:pt idx="89">
                  <c:v>5.9</c:v>
                </c:pt>
                <c:pt idx="90">
                  <c:v>5.9</c:v>
                </c:pt>
                <c:pt idx="91">
                  <c:v>6.3</c:v>
                </c:pt>
                <c:pt idx="92">
                  <c:v>6.6</c:v>
                </c:pt>
                <c:pt idx="93">
                  <c:v>6.3</c:v>
                </c:pt>
                <c:pt idx="94">
                  <c:v>6</c:v>
                </c:pt>
                <c:pt idx="95">
                  <c:v>5.7</c:v>
                </c:pt>
                <c:pt idx="96">
                  <c:v>5.6</c:v>
                </c:pt>
                <c:pt idx="97">
                  <c:v>5.5</c:v>
                </c:pt>
                <c:pt idx="98">
                  <c:v>5.6</c:v>
                </c:pt>
                <c:pt idx="99">
                  <c:v>5.5</c:v>
                </c:pt>
                <c:pt idx="100">
                  <c:v>5.3</c:v>
                </c:pt>
                <c:pt idx="101">
                  <c:v>4.8</c:v>
                </c:pt>
                <c:pt idx="102">
                  <c:v>4.7</c:v>
                </c:pt>
                <c:pt idx="103">
                  <c:v>4.3</c:v>
                </c:pt>
                <c:pt idx="104">
                  <c:v>4.0999999999999996</c:v>
                </c:pt>
                <c:pt idx="105">
                  <c:v>4</c:v>
                </c:pt>
                <c:pt idx="106">
                  <c:v>4</c:v>
                </c:pt>
                <c:pt idx="107">
                  <c:v>3.9</c:v>
                </c:pt>
                <c:pt idx="108">
                  <c:v>3.9</c:v>
                </c:pt>
                <c:pt idx="109">
                  <c:v>3.8</c:v>
                </c:pt>
              </c:numCache>
            </c:numRef>
          </c:val>
          <c:smooth val="0"/>
          <c:extLst>
            <c:ext xmlns:c16="http://schemas.microsoft.com/office/drawing/2014/chart" uri="{C3380CC4-5D6E-409C-BE32-E72D297353CC}">
              <c16:uniqueId val="{00000004-A7D4-4A4D-A818-DE078E1FA59C}"/>
            </c:ext>
          </c:extLst>
        </c:ser>
        <c:ser>
          <c:idx val="2"/>
          <c:order val="5"/>
          <c:tx>
            <c:strRef>
              <c:f>'Advanced economies'!$I$1</c:f>
              <c:strCache>
                <c:ptCount val="1"/>
                <c:pt idx="0">
                  <c:v>OECD core</c:v>
                </c:pt>
              </c:strCache>
            </c:strRef>
          </c:tx>
          <c:spPr>
            <a:ln w="22225" cap="rnd">
              <a:solidFill>
                <a:srgbClr val="009999"/>
              </a:solidFill>
              <a:prstDash val="sysDot"/>
              <a:round/>
            </a:ln>
            <a:effectLst/>
          </c:spPr>
          <c:marker>
            <c:symbol val="none"/>
          </c:marker>
          <c:cat>
            <c:numRef>
              <c:f>'Advanced economies'!$C$69:$C$178</c:f>
              <c:numCache>
                <c:formatCode>yyyymm</c:formatCode>
                <c:ptCount val="110"/>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pt idx="60">
                  <c:v>43861</c:v>
                </c:pt>
                <c:pt idx="61">
                  <c:v>43890</c:v>
                </c:pt>
                <c:pt idx="62">
                  <c:v>43921</c:v>
                </c:pt>
                <c:pt idx="63">
                  <c:v>43951</c:v>
                </c:pt>
                <c:pt idx="64">
                  <c:v>43982</c:v>
                </c:pt>
                <c:pt idx="65">
                  <c:v>44012</c:v>
                </c:pt>
                <c:pt idx="66">
                  <c:v>44043</c:v>
                </c:pt>
                <c:pt idx="67">
                  <c:v>44074</c:v>
                </c:pt>
                <c:pt idx="68">
                  <c:v>44104</c:v>
                </c:pt>
                <c:pt idx="69">
                  <c:v>44135</c:v>
                </c:pt>
                <c:pt idx="70">
                  <c:v>44165</c:v>
                </c:pt>
                <c:pt idx="71">
                  <c:v>44196</c:v>
                </c:pt>
                <c:pt idx="72">
                  <c:v>44227</c:v>
                </c:pt>
                <c:pt idx="73">
                  <c:v>44255</c:v>
                </c:pt>
                <c:pt idx="74">
                  <c:v>44286</c:v>
                </c:pt>
                <c:pt idx="75">
                  <c:v>44316</c:v>
                </c:pt>
                <c:pt idx="76">
                  <c:v>44347</c:v>
                </c:pt>
                <c:pt idx="77">
                  <c:v>44377</c:v>
                </c:pt>
                <c:pt idx="78">
                  <c:v>44408</c:v>
                </c:pt>
                <c:pt idx="79">
                  <c:v>44439</c:v>
                </c:pt>
                <c:pt idx="80">
                  <c:v>44469</c:v>
                </c:pt>
                <c:pt idx="81">
                  <c:v>44500</c:v>
                </c:pt>
                <c:pt idx="82">
                  <c:v>44530</c:v>
                </c:pt>
                <c:pt idx="83">
                  <c:v>44561</c:v>
                </c:pt>
                <c:pt idx="84">
                  <c:v>44592</c:v>
                </c:pt>
                <c:pt idx="85">
                  <c:v>44620</c:v>
                </c:pt>
                <c:pt idx="86">
                  <c:v>44651</c:v>
                </c:pt>
                <c:pt idx="87">
                  <c:v>44681</c:v>
                </c:pt>
                <c:pt idx="88">
                  <c:v>44712</c:v>
                </c:pt>
                <c:pt idx="89">
                  <c:v>44742</c:v>
                </c:pt>
                <c:pt idx="90">
                  <c:v>44773</c:v>
                </c:pt>
                <c:pt idx="91">
                  <c:v>44804</c:v>
                </c:pt>
                <c:pt idx="92">
                  <c:v>44834</c:v>
                </c:pt>
                <c:pt idx="93">
                  <c:v>44865</c:v>
                </c:pt>
                <c:pt idx="94">
                  <c:v>44895</c:v>
                </c:pt>
                <c:pt idx="95">
                  <c:v>44926</c:v>
                </c:pt>
                <c:pt idx="96">
                  <c:v>44957</c:v>
                </c:pt>
                <c:pt idx="97">
                  <c:v>44985</c:v>
                </c:pt>
                <c:pt idx="98">
                  <c:v>45016</c:v>
                </c:pt>
                <c:pt idx="99">
                  <c:v>45046</c:v>
                </c:pt>
                <c:pt idx="100">
                  <c:v>45077</c:v>
                </c:pt>
                <c:pt idx="101">
                  <c:v>45107</c:v>
                </c:pt>
                <c:pt idx="102">
                  <c:v>45138</c:v>
                </c:pt>
                <c:pt idx="103">
                  <c:v>45169</c:v>
                </c:pt>
                <c:pt idx="104">
                  <c:v>45199</c:v>
                </c:pt>
                <c:pt idx="105">
                  <c:v>45230</c:v>
                </c:pt>
                <c:pt idx="106">
                  <c:v>45260</c:v>
                </c:pt>
                <c:pt idx="107">
                  <c:v>45291</c:v>
                </c:pt>
                <c:pt idx="108">
                  <c:v>45322</c:v>
                </c:pt>
                <c:pt idx="109">
                  <c:v>45351</c:v>
                </c:pt>
              </c:numCache>
            </c:numRef>
          </c:cat>
          <c:val>
            <c:numRef>
              <c:f>'Advanced economies'!$I$69:$I$178</c:f>
              <c:numCache>
                <c:formatCode>0.0000</c:formatCode>
                <c:ptCount val="110"/>
                <c:pt idx="0">
                  <c:v>1.8085</c:v>
                </c:pt>
                <c:pt idx="1">
                  <c:v>1.8046</c:v>
                </c:pt>
                <c:pt idx="2">
                  <c:v>1.7917000000000001</c:v>
                </c:pt>
                <c:pt idx="3">
                  <c:v>1.6943999999999999</c:v>
                </c:pt>
                <c:pt idx="4">
                  <c:v>1.7258</c:v>
                </c:pt>
                <c:pt idx="5">
                  <c:v>1.7306999999999999</c:v>
                </c:pt>
                <c:pt idx="6">
                  <c:v>1.7714000000000001</c:v>
                </c:pt>
                <c:pt idx="7">
                  <c:v>1.7936000000000001</c:v>
                </c:pt>
                <c:pt idx="8">
                  <c:v>1.8752</c:v>
                </c:pt>
                <c:pt idx="9">
                  <c:v>1.8977999999999999</c:v>
                </c:pt>
                <c:pt idx="10">
                  <c:v>1.8767</c:v>
                </c:pt>
                <c:pt idx="11">
                  <c:v>1.9029</c:v>
                </c:pt>
                <c:pt idx="12">
                  <c:v>1.9484999999999999</c:v>
                </c:pt>
                <c:pt idx="13">
                  <c:v>1.9805999999999999</c:v>
                </c:pt>
                <c:pt idx="14">
                  <c:v>1.9785999999999999</c:v>
                </c:pt>
                <c:pt idx="15">
                  <c:v>1.8702000000000001</c:v>
                </c:pt>
                <c:pt idx="16">
                  <c:v>1.9246000000000001</c:v>
                </c:pt>
                <c:pt idx="17">
                  <c:v>1.9239999999999999</c:v>
                </c:pt>
                <c:pt idx="18">
                  <c:v>1.9355</c:v>
                </c:pt>
                <c:pt idx="19">
                  <c:v>1.9448000000000001</c:v>
                </c:pt>
                <c:pt idx="20">
                  <c:v>1.8511</c:v>
                </c:pt>
                <c:pt idx="21">
                  <c:v>1.7976000000000001</c:v>
                </c:pt>
                <c:pt idx="22">
                  <c:v>1.7951999999999999</c:v>
                </c:pt>
                <c:pt idx="23">
                  <c:v>1.8806</c:v>
                </c:pt>
                <c:pt idx="24">
                  <c:v>1.9381999999999999</c:v>
                </c:pt>
                <c:pt idx="25">
                  <c:v>1.9624999999999999</c:v>
                </c:pt>
                <c:pt idx="26">
                  <c:v>1.8564000000000001</c:v>
                </c:pt>
                <c:pt idx="27">
                  <c:v>1.9599</c:v>
                </c:pt>
                <c:pt idx="28">
                  <c:v>1.8562000000000001</c:v>
                </c:pt>
                <c:pt idx="29">
                  <c:v>1.873</c:v>
                </c:pt>
                <c:pt idx="30">
                  <c:v>1.8573999999999999</c:v>
                </c:pt>
                <c:pt idx="31">
                  <c:v>1.8849</c:v>
                </c:pt>
                <c:pt idx="32">
                  <c:v>1.8967000000000001</c:v>
                </c:pt>
                <c:pt idx="33">
                  <c:v>1.9069</c:v>
                </c:pt>
                <c:pt idx="34">
                  <c:v>1.9238</c:v>
                </c:pt>
                <c:pt idx="35">
                  <c:v>1.9409000000000001</c:v>
                </c:pt>
                <c:pt idx="36">
                  <c:v>1.9156</c:v>
                </c:pt>
                <c:pt idx="37">
                  <c:v>1.9238999999999999</c:v>
                </c:pt>
                <c:pt idx="38">
                  <c:v>2.0419</c:v>
                </c:pt>
                <c:pt idx="39">
                  <c:v>1.9669000000000001</c:v>
                </c:pt>
                <c:pt idx="40">
                  <c:v>2.08</c:v>
                </c:pt>
                <c:pt idx="41">
                  <c:v>2.0996999999999999</c:v>
                </c:pt>
                <c:pt idx="42">
                  <c:v>2.1663999999999999</c:v>
                </c:pt>
                <c:pt idx="43">
                  <c:v>2.1981999999999999</c:v>
                </c:pt>
                <c:pt idx="44">
                  <c:v>2.3426</c:v>
                </c:pt>
                <c:pt idx="45">
                  <c:v>2.3933</c:v>
                </c:pt>
                <c:pt idx="46">
                  <c:v>2.2682000000000002</c:v>
                </c:pt>
                <c:pt idx="47">
                  <c:v>2.2252999999999998</c:v>
                </c:pt>
                <c:pt idx="48">
                  <c:v>2.2158000000000002</c:v>
                </c:pt>
                <c:pt idx="49">
                  <c:v>2.1573000000000002</c:v>
                </c:pt>
                <c:pt idx="50">
                  <c:v>2.08</c:v>
                </c:pt>
                <c:pt idx="51">
                  <c:v>2.2259000000000002</c:v>
                </c:pt>
                <c:pt idx="52">
                  <c:v>2.0926</c:v>
                </c:pt>
                <c:pt idx="53">
                  <c:v>2.1873</c:v>
                </c:pt>
                <c:pt idx="54">
                  <c:v>2.2682000000000002</c:v>
                </c:pt>
                <c:pt idx="55">
                  <c:v>2.2799999999999998</c:v>
                </c:pt>
                <c:pt idx="56">
                  <c:v>2.1023999999999998</c:v>
                </c:pt>
                <c:pt idx="57">
                  <c:v>2.0741999999999998</c:v>
                </c:pt>
                <c:pt idx="58">
                  <c:v>2.1819000000000002</c:v>
                </c:pt>
                <c:pt idx="59">
                  <c:v>2.1829000000000001</c:v>
                </c:pt>
                <c:pt idx="60">
                  <c:v>2.2128000000000001</c:v>
                </c:pt>
                <c:pt idx="61">
                  <c:v>2.2199</c:v>
                </c:pt>
                <c:pt idx="62">
                  <c:v>2.1063999999999998</c:v>
                </c:pt>
                <c:pt idx="63">
                  <c:v>1.6144000000000001</c:v>
                </c:pt>
                <c:pt idx="64">
                  <c:v>1.5583</c:v>
                </c:pt>
                <c:pt idx="65">
                  <c:v>1.5617000000000001</c:v>
                </c:pt>
                <c:pt idx="66">
                  <c:v>1.6543000000000001</c:v>
                </c:pt>
                <c:pt idx="67">
                  <c:v>1.5777000000000001</c:v>
                </c:pt>
                <c:pt idx="68">
                  <c:v>1.6275999999999999</c:v>
                </c:pt>
                <c:pt idx="69">
                  <c:v>1.5597000000000001</c:v>
                </c:pt>
                <c:pt idx="70">
                  <c:v>1.6696</c:v>
                </c:pt>
                <c:pt idx="71">
                  <c:v>1.6512</c:v>
                </c:pt>
                <c:pt idx="72">
                  <c:v>1.8519000000000001</c:v>
                </c:pt>
                <c:pt idx="73">
                  <c:v>1.7630999999999999</c:v>
                </c:pt>
                <c:pt idx="74">
                  <c:v>1.9139999999999999</c:v>
                </c:pt>
                <c:pt idx="75">
                  <c:v>2.4015</c:v>
                </c:pt>
                <c:pt idx="76">
                  <c:v>2.7884000000000002</c:v>
                </c:pt>
                <c:pt idx="77">
                  <c:v>3.1092</c:v>
                </c:pt>
                <c:pt idx="78">
                  <c:v>3.0973999999999999</c:v>
                </c:pt>
                <c:pt idx="79">
                  <c:v>3.1267</c:v>
                </c:pt>
                <c:pt idx="80">
                  <c:v>3.2347999999999999</c:v>
                </c:pt>
                <c:pt idx="81">
                  <c:v>3.5853000000000002</c:v>
                </c:pt>
                <c:pt idx="82">
                  <c:v>3.8839000000000001</c:v>
                </c:pt>
                <c:pt idx="83">
                  <c:v>4.6304999999999996</c:v>
                </c:pt>
                <c:pt idx="84">
                  <c:v>5.1501999999999999</c:v>
                </c:pt>
                <c:pt idx="85">
                  <c:v>5.6203000000000003</c:v>
                </c:pt>
                <c:pt idx="86">
                  <c:v>5.9447000000000001</c:v>
                </c:pt>
                <c:pt idx="87">
                  <c:v>6.3479000000000001</c:v>
                </c:pt>
                <c:pt idx="88">
                  <c:v>6.5881999999999996</c:v>
                </c:pt>
                <c:pt idx="89">
                  <c:v>6.7070999999999996</c:v>
                </c:pt>
                <c:pt idx="90">
                  <c:v>7.0431999999999997</c:v>
                </c:pt>
                <c:pt idx="91">
                  <c:v>7.4501999999999997</c:v>
                </c:pt>
                <c:pt idx="92">
                  <c:v>7.7751999999999999</c:v>
                </c:pt>
                <c:pt idx="93">
                  <c:v>7.8460999999999999</c:v>
                </c:pt>
                <c:pt idx="94">
                  <c:v>7.7542999999999997</c:v>
                </c:pt>
                <c:pt idx="95">
                  <c:v>7.3148999999999997</c:v>
                </c:pt>
                <c:pt idx="96">
                  <c:v>7.2931999999999997</c:v>
                </c:pt>
                <c:pt idx="97">
                  <c:v>7.3121999999999998</c:v>
                </c:pt>
                <c:pt idx="98">
                  <c:v>7.2388000000000003</c:v>
                </c:pt>
                <c:pt idx="99">
                  <c:v>7.1501000000000001</c:v>
                </c:pt>
                <c:pt idx="100">
                  <c:v>6.9889000000000001</c:v>
                </c:pt>
                <c:pt idx="101">
                  <c:v>6.7586000000000004</c:v>
                </c:pt>
                <c:pt idx="102">
                  <c:v>6.9295999999999998</c:v>
                </c:pt>
                <c:pt idx="103">
                  <c:v>7.0662000000000003</c:v>
                </c:pt>
                <c:pt idx="104">
                  <c:v>6.9762000000000004</c:v>
                </c:pt>
                <c:pt idx="105">
                  <c:v>6.8876999999999997</c:v>
                </c:pt>
                <c:pt idx="106">
                  <c:v>6.7717000000000001</c:v>
                </c:pt>
                <c:pt idx="107">
                  <c:v>6.7146999999999997</c:v>
                </c:pt>
                <c:pt idx="108">
                  <c:v>6.5585000000000004</c:v>
                </c:pt>
                <c:pt idx="109">
                  <c:v>6.44</c:v>
                </c:pt>
              </c:numCache>
            </c:numRef>
          </c:val>
          <c:smooth val="0"/>
          <c:extLst>
            <c:ext xmlns:c16="http://schemas.microsoft.com/office/drawing/2014/chart" uri="{C3380CC4-5D6E-409C-BE32-E72D297353CC}">
              <c16:uniqueId val="{00000005-A7D4-4A4D-A818-DE078E1FA59C}"/>
            </c:ext>
          </c:extLst>
        </c:ser>
        <c:dLbls>
          <c:showLegendKey val="0"/>
          <c:showVal val="0"/>
          <c:showCatName val="0"/>
          <c:showSerName val="0"/>
          <c:showPercent val="0"/>
          <c:showBubbleSize val="0"/>
        </c:dLbls>
        <c:smooth val="0"/>
        <c:axId val="108231855"/>
        <c:axId val="193917567"/>
      </c:lineChart>
      <c:dateAx>
        <c:axId val="108231855"/>
        <c:scaling>
          <c:orientation val="minMax"/>
          <c:min val="42370"/>
        </c:scaling>
        <c:delete val="0"/>
        <c:axPos val="b"/>
        <c:numFmt formatCode="yyyy" sourceLinked="0"/>
        <c:majorTickMark val="out"/>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mn-cs"/>
              </a:defRPr>
            </a:pPr>
            <a:endParaRPr lang="en-US"/>
          </a:p>
        </c:txPr>
        <c:crossAx val="193917567"/>
        <c:crosses val="autoZero"/>
        <c:auto val="1"/>
        <c:lblOffset val="100"/>
        <c:baseTimeUnit val="months"/>
        <c:majorUnit val="24"/>
        <c:majorTimeUnit val="months"/>
        <c:minorUnit val="24"/>
      </c:dateAx>
      <c:valAx>
        <c:axId val="193917567"/>
        <c:scaling>
          <c:orientation val="minMax"/>
        </c:scaling>
        <c:delete val="0"/>
        <c:axPos val="l"/>
        <c:numFmt formatCode="0" sourceLinked="0"/>
        <c:majorTickMark val="none"/>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mn-cs"/>
              </a:defRPr>
            </a:pPr>
            <a:endParaRPr lang="en-US"/>
          </a:p>
        </c:txPr>
        <c:crossAx val="108231855"/>
        <c:crosses val="autoZero"/>
        <c:crossBetween val="between"/>
      </c:valAx>
      <c:spPr>
        <a:noFill/>
        <a:ln w="25400">
          <a:noFill/>
        </a:ln>
        <a:effectLst/>
      </c:spPr>
    </c:plotArea>
    <c:legend>
      <c:legendPos val="b"/>
      <c:layout>
        <c:manualLayout>
          <c:xMode val="edge"/>
          <c:yMode val="edge"/>
          <c:x val="0"/>
          <c:y val="0.86051807680408543"/>
          <c:w val="0.99720295175677243"/>
          <c:h val="0.13602321203696846"/>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200">
          <a:solidFill>
            <a:srgbClr val="000000"/>
          </a:solidFill>
          <a:latin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754030939861734E-2"/>
          <c:y val="8.9353351620721583E-2"/>
          <c:w val="0.86157560103243025"/>
          <c:h val="0.8179836535784506"/>
        </c:manualLayout>
      </c:layout>
      <c:barChart>
        <c:barDir val="col"/>
        <c:grouping val="clustered"/>
        <c:varyColors val="0"/>
        <c:ser>
          <c:idx val="0"/>
          <c:order val="0"/>
          <c:tx>
            <c:strRef>
              <c:f>'[F1.5.1, 1.5.2, 1.5.3 Fiscal Dashboard_AFPR_25Mar2024.xlsx]Region_TimeSeries'!$J$1</c:f>
              <c:strCache>
                <c:ptCount val="1"/>
                <c:pt idx="0">
                  <c:v>FY2019</c:v>
                </c:pt>
              </c:strCache>
            </c:strRef>
          </c:tx>
          <c:spPr>
            <a:solidFill>
              <a:srgbClr val="F8C1A2"/>
            </a:solidFill>
            <a:ln>
              <a:noFill/>
            </a:ln>
            <a:effectLst/>
          </c:spPr>
          <c:invertIfNegative val="0"/>
          <c:cat>
            <c:strRef>
              <c:f>'[F1.5.1, 1.5.2, 1.5.3 Fiscal Dashboard_AFPR_25Mar2024.xlsx]Region_TimeSeries'!$A$244:$A$253</c:f>
              <c:strCache>
                <c:ptCount val="10"/>
                <c:pt idx="0">
                  <c:v>HK</c:v>
                </c:pt>
                <c:pt idx="1">
                  <c:v>KH</c:v>
                </c:pt>
                <c:pt idx="2">
                  <c:v>VN</c:v>
                </c:pt>
                <c:pt idx="3">
                  <c:v>ID</c:v>
                </c:pt>
                <c:pt idx="4">
                  <c:v>TH</c:v>
                </c:pt>
                <c:pt idx="5">
                  <c:v>KR</c:v>
                </c:pt>
                <c:pt idx="6">
                  <c:v>CN</c:v>
                </c:pt>
                <c:pt idx="7">
                  <c:v>PH</c:v>
                </c:pt>
                <c:pt idx="8">
                  <c:v>MY</c:v>
                </c:pt>
                <c:pt idx="9">
                  <c:v>MM</c:v>
                </c:pt>
              </c:strCache>
              <c:extLst/>
            </c:strRef>
          </c:cat>
          <c:val>
            <c:numRef>
              <c:f>'[F1.5.1, 1.5.2, 1.5.3 Fiscal Dashboard_AFPR_25Mar2024.xlsx]Region_TimeSeries'!$J$244:$J$254</c:f>
              <c:numCache>
                <c:formatCode>#,##0.0</c:formatCode>
                <c:ptCount val="10"/>
                <c:pt idx="0">
                  <c:v>0.27727476878273732</c:v>
                </c:pt>
                <c:pt idx="1">
                  <c:v>28.144417983165777</c:v>
                </c:pt>
                <c:pt idx="2">
                  <c:v>38.196080033703375</c:v>
                </c:pt>
                <c:pt idx="3">
                  <c:v>30.232340432314924</c:v>
                </c:pt>
                <c:pt idx="4">
                  <c:v>33.699670772060223</c:v>
                </c:pt>
                <c:pt idx="5">
                  <c:v>37.578628942268118</c:v>
                </c:pt>
                <c:pt idx="6">
                  <c:v>38.634561332658635</c:v>
                </c:pt>
                <c:pt idx="7">
                  <c:v>39.611354993115796</c:v>
                </c:pt>
                <c:pt idx="8">
                  <c:v>52.421437155674013</c:v>
                </c:pt>
                <c:pt idx="9">
                  <c:v>38.04861328967624</c:v>
                </c:pt>
              </c:numCache>
              <c:extLst/>
            </c:numRef>
          </c:val>
          <c:extLst>
            <c:ext xmlns:c16="http://schemas.microsoft.com/office/drawing/2014/chart" uri="{C3380CC4-5D6E-409C-BE32-E72D297353CC}">
              <c16:uniqueId val="{00000000-9079-4595-BA89-F14F437443D2}"/>
            </c:ext>
          </c:extLst>
        </c:ser>
        <c:ser>
          <c:idx val="1"/>
          <c:order val="1"/>
          <c:tx>
            <c:strRef>
              <c:f>'[F1.5.1, 1.5.2, 1.5.3 Fiscal Dashboard_AFPR_25Mar2024.xlsx]Region_TimeSeries'!$K$1</c:f>
              <c:strCache>
                <c:ptCount val="1"/>
                <c:pt idx="0">
                  <c:v>FY2020</c:v>
                </c:pt>
              </c:strCache>
            </c:strRef>
          </c:tx>
          <c:spPr>
            <a:solidFill>
              <a:schemeClr val="bg1">
                <a:lumMod val="50000"/>
              </a:schemeClr>
            </a:solidFill>
            <a:ln>
              <a:noFill/>
            </a:ln>
            <a:effectLst/>
          </c:spPr>
          <c:invertIfNegative val="0"/>
          <c:cat>
            <c:strRef>
              <c:f>'[F1.5.1, 1.5.2, 1.5.3 Fiscal Dashboard_AFPR_25Mar2024.xlsx]Region_TimeSeries'!$A$244:$A$253</c:f>
              <c:strCache>
                <c:ptCount val="10"/>
                <c:pt idx="0">
                  <c:v>HK</c:v>
                </c:pt>
                <c:pt idx="1">
                  <c:v>KH</c:v>
                </c:pt>
                <c:pt idx="2">
                  <c:v>VN</c:v>
                </c:pt>
                <c:pt idx="3">
                  <c:v>ID</c:v>
                </c:pt>
                <c:pt idx="4">
                  <c:v>TH</c:v>
                </c:pt>
                <c:pt idx="5">
                  <c:v>KR</c:v>
                </c:pt>
                <c:pt idx="6">
                  <c:v>CN</c:v>
                </c:pt>
                <c:pt idx="7">
                  <c:v>PH</c:v>
                </c:pt>
                <c:pt idx="8">
                  <c:v>MY</c:v>
                </c:pt>
                <c:pt idx="9">
                  <c:v>MM</c:v>
                </c:pt>
              </c:strCache>
              <c:extLst/>
            </c:strRef>
          </c:cat>
          <c:val>
            <c:numRef>
              <c:f>'[F1.5.1, 1.5.2, 1.5.3 Fiscal Dashboard_AFPR_25Mar2024.xlsx]Region_TimeSeries'!$K$244:$K$253</c:f>
              <c:numCache>
                <c:formatCode>#,##0.0</c:formatCode>
                <c:ptCount val="10"/>
                <c:pt idx="0">
                  <c:v>0.99809300278714974</c:v>
                </c:pt>
                <c:pt idx="1">
                  <c:v>33.655195859932761</c:v>
                </c:pt>
                <c:pt idx="2">
                  <c:v>39.599753757190108</c:v>
                </c:pt>
                <c:pt idx="3">
                  <c:v>39.364310645603318</c:v>
                </c:pt>
                <c:pt idx="4">
                  <c:v>42.409430410885015</c:v>
                </c:pt>
                <c:pt idx="5">
                  <c:v>43.638304053400219</c:v>
                </c:pt>
                <c:pt idx="6">
                  <c:v>45.928551343917064</c:v>
                </c:pt>
                <c:pt idx="7">
                  <c:v>54.56349398665543</c:v>
                </c:pt>
                <c:pt idx="8">
                  <c:v>62.006738146382325</c:v>
                </c:pt>
                <c:pt idx="9">
                  <c:v>42.241120530648566</c:v>
                </c:pt>
              </c:numCache>
              <c:extLst/>
            </c:numRef>
          </c:val>
          <c:extLst>
            <c:ext xmlns:c16="http://schemas.microsoft.com/office/drawing/2014/chart" uri="{C3380CC4-5D6E-409C-BE32-E72D297353CC}">
              <c16:uniqueId val="{00000001-9079-4595-BA89-F14F437443D2}"/>
            </c:ext>
          </c:extLst>
        </c:ser>
        <c:ser>
          <c:idx val="4"/>
          <c:order val="2"/>
          <c:tx>
            <c:strRef>
              <c:f>'[F1.5.1, 1.5.2, 1.5.3 Fiscal Dashboard_AFPR_25Mar2024.xlsx]Region_TimeSeries'!$N$1</c:f>
              <c:strCache>
                <c:ptCount val="1"/>
                <c:pt idx="0">
                  <c:v>FY2023</c:v>
                </c:pt>
              </c:strCache>
            </c:strRef>
          </c:tx>
          <c:spPr>
            <a:solidFill>
              <a:schemeClr val="accent1"/>
            </a:solidFill>
            <a:ln>
              <a:noFill/>
            </a:ln>
            <a:effectLst/>
          </c:spPr>
          <c:invertIfNegative val="0"/>
          <c:cat>
            <c:strRef>
              <c:f>'[F1.5.1, 1.5.2, 1.5.3 Fiscal Dashboard_AFPR_25Mar2024.xlsx]Region_TimeSeries'!$A$244:$A$253</c:f>
              <c:strCache>
                <c:ptCount val="10"/>
                <c:pt idx="0">
                  <c:v>HK</c:v>
                </c:pt>
                <c:pt idx="1">
                  <c:v>KH</c:v>
                </c:pt>
                <c:pt idx="2">
                  <c:v>VN</c:v>
                </c:pt>
                <c:pt idx="3">
                  <c:v>ID</c:v>
                </c:pt>
                <c:pt idx="4">
                  <c:v>TH</c:v>
                </c:pt>
                <c:pt idx="5">
                  <c:v>KR</c:v>
                </c:pt>
                <c:pt idx="6">
                  <c:v>CN</c:v>
                </c:pt>
                <c:pt idx="7">
                  <c:v>PH</c:v>
                </c:pt>
                <c:pt idx="8">
                  <c:v>MY</c:v>
                </c:pt>
                <c:pt idx="9">
                  <c:v>MM</c:v>
                </c:pt>
              </c:strCache>
              <c:extLst/>
            </c:strRef>
          </c:cat>
          <c:val>
            <c:numRef>
              <c:f>'[F1.5.1, 1.5.2, 1.5.3 Fiscal Dashboard_AFPR_25Mar2024.xlsx]Region_TimeSeries'!$N$244:$N$253</c:f>
              <c:numCache>
                <c:formatCode>#,##0.0</c:formatCode>
                <c:ptCount val="10"/>
                <c:pt idx="0">
                  <c:v>6.4528190050014871</c:v>
                </c:pt>
                <c:pt idx="1">
                  <c:v>35.416293834856205</c:v>
                </c:pt>
                <c:pt idx="2">
                  <c:v>37.035968646479191</c:v>
                </c:pt>
                <c:pt idx="3">
                  <c:v>38.985353223680825</c:v>
                </c:pt>
                <c:pt idx="4">
                  <c:v>54.856817499280062</c:v>
                </c:pt>
                <c:pt idx="5">
                  <c:v>50.395164434774898</c:v>
                </c:pt>
                <c:pt idx="6">
                  <c:v>56.004391622282398</c:v>
                </c:pt>
                <c:pt idx="7">
                  <c:v>60.175431893697287</c:v>
                </c:pt>
                <c:pt idx="8">
                  <c:v>64.33001014458641</c:v>
                </c:pt>
                <c:pt idx="9">
                  <c:v>65.410299634275972</c:v>
                </c:pt>
              </c:numCache>
              <c:extLst/>
            </c:numRef>
          </c:val>
          <c:extLst>
            <c:ext xmlns:c16="http://schemas.microsoft.com/office/drawing/2014/chart" uri="{C3380CC4-5D6E-409C-BE32-E72D297353CC}">
              <c16:uniqueId val="{00000002-9079-4595-BA89-F14F437443D2}"/>
            </c:ext>
          </c:extLst>
        </c:ser>
        <c:dLbls>
          <c:showLegendKey val="0"/>
          <c:showVal val="0"/>
          <c:showCatName val="0"/>
          <c:showSerName val="0"/>
          <c:showPercent val="0"/>
          <c:showBubbleSize val="0"/>
        </c:dLbls>
        <c:gapWidth val="150"/>
        <c:axId val="1704659136"/>
        <c:axId val="1704674528"/>
      </c:barChart>
      <c:catAx>
        <c:axId val="1704659136"/>
        <c:scaling>
          <c:orientation val="minMax"/>
        </c:scaling>
        <c:delete val="0"/>
        <c:axPos val="b"/>
        <c:numFmt formatCode="General" sourceLinked="1"/>
        <c:majorTickMark val="in"/>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04674528"/>
        <c:crosses val="autoZero"/>
        <c:auto val="1"/>
        <c:lblAlgn val="ctr"/>
        <c:lblOffset val="100"/>
        <c:noMultiLvlLbl val="0"/>
      </c:catAx>
      <c:valAx>
        <c:axId val="1704674528"/>
        <c:scaling>
          <c:orientation val="minMax"/>
          <c:max val="70"/>
          <c:min val="0"/>
        </c:scaling>
        <c:delete val="0"/>
        <c:axPos val="l"/>
        <c:numFmt formatCode="#,##0" sourceLinked="0"/>
        <c:majorTickMark val="none"/>
        <c:minorTickMark val="none"/>
        <c:tickLblPos val="nextTo"/>
        <c:spPr>
          <a:noFill/>
          <a:ln w="3175">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04659136"/>
        <c:crosses val="autoZero"/>
        <c:crossBetween val="between"/>
      </c:valAx>
      <c:spPr>
        <a:noFill/>
        <a:ln w="25400">
          <a:noFill/>
        </a:ln>
        <a:effectLst/>
      </c:spPr>
    </c:plotArea>
    <c:legend>
      <c:legendPos val="b"/>
      <c:layout>
        <c:manualLayout>
          <c:xMode val="edge"/>
          <c:yMode val="edge"/>
          <c:x val="0.17381296296296297"/>
          <c:y val="6.7191358024691374E-3"/>
          <c:w val="0.826187037037037"/>
          <c:h val="9.8421950857424695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61318955275581"/>
          <c:y val="4.1923431809682887E-2"/>
          <c:w val="0.44701206725628279"/>
          <c:h val="0.86610423924658142"/>
        </c:manualLayout>
      </c:layout>
      <c:barChart>
        <c:barDir val="col"/>
        <c:grouping val="clustered"/>
        <c:varyColors val="0"/>
        <c:ser>
          <c:idx val="0"/>
          <c:order val="0"/>
          <c:tx>
            <c:strRef>
              <c:f>'[F1.5.1, 1.5.2, 1.5.3 Fiscal Dashboard_AFPR_25Mar2024.xlsx]Region_TimeSeries'!$J$1</c:f>
              <c:strCache>
                <c:ptCount val="1"/>
                <c:pt idx="0">
                  <c:v>FY2019</c:v>
                </c:pt>
              </c:strCache>
            </c:strRef>
          </c:tx>
          <c:spPr>
            <a:solidFill>
              <a:srgbClr val="F8C1A2"/>
            </a:solidFill>
            <a:ln>
              <a:noFill/>
            </a:ln>
            <a:effectLst/>
          </c:spPr>
          <c:invertIfNegative val="0"/>
          <c:cat>
            <c:strRef>
              <c:f>'[F1.5.1, 1.5.2, 1.5.3 Fiscal Dashboard_AFPR_25Mar2024.xlsx]Region_TimeSeries'!$A$248,'[F1.5.1, 1.5.2, 1.5.3 Fiscal Dashboard_AFPR_25Mar2024.xlsx]Region_TimeSeries'!$A$250,'[F1.5.1, 1.5.2, 1.5.3 Fiscal Dashboard_AFPR_25Mar2024.xlsx]Region_TimeSeries'!$A$254</c:f>
              <c:strCache>
                <c:ptCount val="1"/>
                <c:pt idx="0">
                  <c:v>LA</c:v>
                </c:pt>
              </c:strCache>
              <c:extLst/>
            </c:strRef>
          </c:cat>
          <c:val>
            <c:numRef>
              <c:f>'[F1.5.1, 1.5.2, 1.5.3 Fiscal Dashboard_AFPR_25Mar2024.xlsx]Region_TimeSeries'!$J$248,'[F1.5.1, 1.5.2, 1.5.3 Fiscal Dashboard_AFPR_25Mar2024.xlsx]Region_TimeSeries'!$J$250,'[F1.5.1, 1.5.2, 1.5.3 Fiscal Dashboard_AFPR_25Mar2024.xlsx]Region_TimeSeries'!$J$254</c:f>
              <c:numCache>
                <c:formatCode>#,##0.0</c:formatCode>
                <c:ptCount val="1"/>
                <c:pt idx="0">
                  <c:v>59.138201748025999</c:v>
                </c:pt>
              </c:numCache>
              <c:extLst/>
            </c:numRef>
          </c:val>
          <c:extLst>
            <c:ext xmlns:c16="http://schemas.microsoft.com/office/drawing/2014/chart" uri="{C3380CC4-5D6E-409C-BE32-E72D297353CC}">
              <c16:uniqueId val="{00000000-B923-41B2-BCC4-A76BA36FADAF}"/>
            </c:ext>
          </c:extLst>
        </c:ser>
        <c:ser>
          <c:idx val="2"/>
          <c:order val="1"/>
          <c:tx>
            <c:strRef>
              <c:f>'[F1.5.1, 1.5.2, 1.5.3 Fiscal Dashboard_AFPR_25Mar2024.xlsx]Region_TimeSeries'!$L$1</c:f>
              <c:strCache>
                <c:ptCount val="1"/>
                <c:pt idx="0">
                  <c:v>FY2021</c:v>
                </c:pt>
              </c:strCache>
            </c:strRef>
          </c:tx>
          <c:spPr>
            <a:solidFill>
              <a:schemeClr val="bg1">
                <a:lumMod val="50000"/>
              </a:schemeClr>
            </a:solidFill>
            <a:ln>
              <a:noFill/>
            </a:ln>
            <a:effectLst/>
          </c:spPr>
          <c:invertIfNegative val="0"/>
          <c:cat>
            <c:strRef>
              <c:f>'[F1.5.1, 1.5.2, 1.5.3 Fiscal Dashboard_AFPR_25Mar2024.xlsx]Region_TimeSeries'!$A$248,'[F1.5.1, 1.5.2, 1.5.3 Fiscal Dashboard_AFPR_25Mar2024.xlsx]Region_TimeSeries'!$A$250,'[F1.5.1, 1.5.2, 1.5.3 Fiscal Dashboard_AFPR_25Mar2024.xlsx]Region_TimeSeries'!$A$254</c:f>
              <c:strCache>
                <c:ptCount val="1"/>
                <c:pt idx="0">
                  <c:v>LA</c:v>
                </c:pt>
              </c:strCache>
              <c:extLst/>
            </c:strRef>
          </c:cat>
          <c:val>
            <c:numRef>
              <c:f>'[F1.5.1, 1.5.2, 1.5.3 Fiscal Dashboard_AFPR_25Mar2024.xlsx]Region_TimeSeries'!$L$248,'[F1.5.1, 1.5.2, 1.5.3 Fiscal Dashboard_AFPR_25Mar2024.xlsx]Region_TimeSeries'!$L$250,'[F1.5.1, 1.5.2, 1.5.3 Fiscal Dashboard_AFPR_25Mar2024.xlsx]Region_TimeSeries'!$L$254</c:f>
              <c:numCache>
                <c:formatCode>#,##0.0</c:formatCode>
                <c:ptCount val="1"/>
                <c:pt idx="0">
                  <c:v>76.894294513844585</c:v>
                </c:pt>
              </c:numCache>
              <c:extLst/>
            </c:numRef>
          </c:val>
          <c:extLst>
            <c:ext xmlns:c16="http://schemas.microsoft.com/office/drawing/2014/chart" uri="{C3380CC4-5D6E-409C-BE32-E72D297353CC}">
              <c16:uniqueId val="{00000001-B923-41B2-BCC4-A76BA36FADAF}"/>
            </c:ext>
          </c:extLst>
        </c:ser>
        <c:ser>
          <c:idx val="4"/>
          <c:order val="2"/>
          <c:tx>
            <c:strRef>
              <c:f>'[F1.5.1, 1.5.2, 1.5.3 Fiscal Dashboard_AFPR_25Mar2024.xlsx]Region_TimeSeries'!$N$1</c:f>
              <c:strCache>
                <c:ptCount val="1"/>
                <c:pt idx="0">
                  <c:v>FY2023</c:v>
                </c:pt>
              </c:strCache>
            </c:strRef>
          </c:tx>
          <c:spPr>
            <a:solidFill>
              <a:schemeClr val="accent1"/>
            </a:solidFill>
            <a:ln>
              <a:noFill/>
            </a:ln>
            <a:effectLst/>
          </c:spPr>
          <c:invertIfNegative val="0"/>
          <c:cat>
            <c:strRef>
              <c:f>'[F1.5.1, 1.5.2, 1.5.3 Fiscal Dashboard_AFPR_25Mar2024.xlsx]Region_TimeSeries'!$A$248,'[F1.5.1, 1.5.2, 1.5.3 Fiscal Dashboard_AFPR_25Mar2024.xlsx]Region_TimeSeries'!$A$250,'[F1.5.1, 1.5.2, 1.5.3 Fiscal Dashboard_AFPR_25Mar2024.xlsx]Region_TimeSeries'!$A$254</c:f>
              <c:strCache>
                <c:ptCount val="1"/>
                <c:pt idx="0">
                  <c:v>LA</c:v>
                </c:pt>
              </c:strCache>
              <c:extLst/>
            </c:strRef>
          </c:cat>
          <c:val>
            <c:numRef>
              <c:f>'[F1.5.1, 1.5.2, 1.5.3 Fiscal Dashboard_AFPR_25Mar2024.xlsx]Region_TimeSeries'!$N$248,'[F1.5.1, 1.5.2, 1.5.3 Fiscal Dashboard_AFPR_25Mar2024.xlsx]Region_TimeSeries'!$N$250,'[F1.5.1, 1.5.2, 1.5.3 Fiscal Dashboard_AFPR_25Mar2024.xlsx]Region_TimeSeries'!$N$254</c:f>
              <c:numCache>
                <c:formatCode>#,##0.0</c:formatCode>
                <c:ptCount val="1"/>
                <c:pt idx="0">
                  <c:v>98.616412048318907</c:v>
                </c:pt>
              </c:numCache>
              <c:extLst/>
            </c:numRef>
          </c:val>
          <c:extLst>
            <c:ext xmlns:c16="http://schemas.microsoft.com/office/drawing/2014/chart" uri="{C3380CC4-5D6E-409C-BE32-E72D297353CC}">
              <c16:uniqueId val="{00000002-B923-41B2-BCC4-A76BA36FADAF}"/>
            </c:ext>
          </c:extLst>
        </c:ser>
        <c:dLbls>
          <c:showLegendKey val="0"/>
          <c:showVal val="0"/>
          <c:showCatName val="0"/>
          <c:showSerName val="0"/>
          <c:showPercent val="0"/>
          <c:showBubbleSize val="0"/>
        </c:dLbls>
        <c:gapWidth val="150"/>
        <c:axId val="1704659136"/>
        <c:axId val="1704674528"/>
      </c:barChart>
      <c:catAx>
        <c:axId val="1704659136"/>
        <c:scaling>
          <c:orientation val="minMax"/>
        </c:scaling>
        <c:delete val="0"/>
        <c:axPos val="b"/>
        <c:numFmt formatCode="General" sourceLinked="1"/>
        <c:majorTickMark val="in"/>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04674528"/>
        <c:crosses val="autoZero"/>
        <c:auto val="1"/>
        <c:lblAlgn val="ctr"/>
        <c:lblOffset val="100"/>
        <c:noMultiLvlLbl val="0"/>
      </c:catAx>
      <c:valAx>
        <c:axId val="1704674528"/>
        <c:scaling>
          <c:orientation val="minMax"/>
        </c:scaling>
        <c:delete val="0"/>
        <c:axPos val="r"/>
        <c:numFmt formatCode="#,##0" sourceLinked="0"/>
        <c:majorTickMark val="none"/>
        <c:minorTickMark val="none"/>
        <c:tickLblPos val="nextTo"/>
        <c:spPr>
          <a:noFill/>
          <a:ln w="3175">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04659136"/>
        <c:crosses val="max"/>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Sheet1!$C$2</c:f>
              <c:strCache>
                <c:ptCount val="1"/>
                <c:pt idx="0">
                  <c:v>Contractionary/Tight</c:v>
                </c:pt>
              </c:strCache>
            </c:strRef>
          </c:tx>
          <c:spPr>
            <a:solidFill>
              <a:srgbClr val="FFC000"/>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1-A773-492C-80D5-BC84E29EEC51}"/>
              </c:ext>
            </c:extLst>
          </c:dPt>
          <c:cat>
            <c:multiLvlStrRef>
              <c:f>Sheet1!$A$3:$B$6</c:f>
              <c:multiLvlStrCache>
                <c:ptCount val="4"/>
                <c:lvl>
                  <c:pt idx="0">
                    <c:v>2023</c:v>
                  </c:pt>
                  <c:pt idx="1">
                    <c:v>2024</c:v>
                  </c:pt>
                  <c:pt idx="2">
                    <c:v>2023</c:v>
                  </c:pt>
                  <c:pt idx="3">
                    <c:v>2024</c:v>
                  </c:pt>
                </c:lvl>
                <c:lvl>
                  <c:pt idx="0">
                    <c:v>Fiscal</c:v>
                  </c:pt>
                  <c:pt idx="2">
                    <c:v>Monetary</c:v>
                  </c:pt>
                </c:lvl>
              </c:multiLvlStrCache>
            </c:multiLvlStrRef>
          </c:cat>
          <c:val>
            <c:numRef>
              <c:f>Sheet1!$C$3:$C$6</c:f>
              <c:numCache>
                <c:formatCode>General</c:formatCode>
                <c:ptCount val="4"/>
                <c:pt idx="0">
                  <c:v>7</c:v>
                </c:pt>
                <c:pt idx="1">
                  <c:v>6</c:v>
                </c:pt>
              </c:numCache>
            </c:numRef>
          </c:val>
          <c:extLst>
            <c:ext xmlns:c16="http://schemas.microsoft.com/office/drawing/2014/chart" uri="{C3380CC4-5D6E-409C-BE32-E72D297353CC}">
              <c16:uniqueId val="{00000002-A773-492C-80D5-BC84E29EEC51}"/>
            </c:ext>
          </c:extLst>
        </c:ser>
        <c:ser>
          <c:idx val="1"/>
          <c:order val="1"/>
          <c:tx>
            <c:strRef>
              <c:f>Sheet1!$D$2</c:f>
              <c:strCache>
                <c:ptCount val="1"/>
                <c:pt idx="0">
                  <c:v>Neutral</c:v>
                </c:pt>
              </c:strCache>
            </c:strRef>
          </c:tx>
          <c:spPr>
            <a:solidFill>
              <a:schemeClr val="bg1">
                <a:lumMod val="65000"/>
              </a:schemeClr>
            </a:solidFill>
            <a:ln>
              <a:noFill/>
            </a:ln>
            <a:effectLst/>
          </c:spPr>
          <c:invertIfNegative val="0"/>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4-A773-492C-80D5-BC84E29EEC51}"/>
              </c:ext>
            </c:extLst>
          </c:dPt>
          <c:cat>
            <c:multiLvlStrRef>
              <c:f>Sheet1!$A$3:$B$6</c:f>
              <c:multiLvlStrCache>
                <c:ptCount val="4"/>
                <c:lvl>
                  <c:pt idx="0">
                    <c:v>2023</c:v>
                  </c:pt>
                  <c:pt idx="1">
                    <c:v>2024</c:v>
                  </c:pt>
                  <c:pt idx="2">
                    <c:v>2023</c:v>
                  </c:pt>
                  <c:pt idx="3">
                    <c:v>2024</c:v>
                  </c:pt>
                </c:lvl>
                <c:lvl>
                  <c:pt idx="0">
                    <c:v>Fiscal</c:v>
                  </c:pt>
                  <c:pt idx="2">
                    <c:v>Monetary</c:v>
                  </c:pt>
                </c:lvl>
              </c:multiLvlStrCache>
            </c:multiLvlStrRef>
          </c:cat>
          <c:val>
            <c:numRef>
              <c:f>Sheet1!$D$3:$D$6</c:f>
              <c:numCache>
                <c:formatCode>General</c:formatCode>
                <c:ptCount val="4"/>
                <c:pt idx="0">
                  <c:v>1</c:v>
                </c:pt>
                <c:pt idx="1">
                  <c:v>6</c:v>
                </c:pt>
              </c:numCache>
            </c:numRef>
          </c:val>
          <c:extLst>
            <c:ext xmlns:c16="http://schemas.microsoft.com/office/drawing/2014/chart" uri="{C3380CC4-5D6E-409C-BE32-E72D297353CC}">
              <c16:uniqueId val="{00000005-A773-492C-80D5-BC84E29EEC51}"/>
            </c:ext>
          </c:extLst>
        </c:ser>
        <c:ser>
          <c:idx val="2"/>
          <c:order val="2"/>
          <c:tx>
            <c:strRef>
              <c:f>Sheet1!$E$2</c:f>
              <c:strCache>
                <c:ptCount val="1"/>
                <c:pt idx="0">
                  <c:v>Expansionary/Accommodative </c:v>
                </c:pt>
              </c:strCache>
            </c:strRef>
          </c:tx>
          <c:spPr>
            <a:solidFill>
              <a:srgbClr val="00B050"/>
            </a:solidFill>
            <a:ln>
              <a:noFill/>
            </a:ln>
            <a:effectLst/>
          </c:spPr>
          <c:invertIfNegative val="0"/>
          <c:dPt>
            <c:idx val="1"/>
            <c:invertIfNegative val="0"/>
            <c:bubble3D val="0"/>
            <c:spPr>
              <a:solidFill>
                <a:srgbClr val="00B050"/>
              </a:solidFill>
              <a:ln>
                <a:noFill/>
              </a:ln>
              <a:effectLst/>
            </c:spPr>
            <c:extLst>
              <c:ext xmlns:c16="http://schemas.microsoft.com/office/drawing/2014/chart" uri="{C3380CC4-5D6E-409C-BE32-E72D297353CC}">
                <c16:uniqueId val="{00000007-A773-492C-80D5-BC84E29EEC51}"/>
              </c:ext>
            </c:extLst>
          </c:dPt>
          <c:cat>
            <c:multiLvlStrRef>
              <c:f>Sheet1!$A$3:$B$6</c:f>
              <c:multiLvlStrCache>
                <c:ptCount val="4"/>
                <c:lvl>
                  <c:pt idx="0">
                    <c:v>2023</c:v>
                  </c:pt>
                  <c:pt idx="1">
                    <c:v>2024</c:v>
                  </c:pt>
                  <c:pt idx="2">
                    <c:v>2023</c:v>
                  </c:pt>
                  <c:pt idx="3">
                    <c:v>2024</c:v>
                  </c:pt>
                </c:lvl>
                <c:lvl>
                  <c:pt idx="0">
                    <c:v>Fiscal</c:v>
                  </c:pt>
                  <c:pt idx="2">
                    <c:v>Monetary</c:v>
                  </c:pt>
                </c:lvl>
              </c:multiLvlStrCache>
            </c:multiLvlStrRef>
          </c:cat>
          <c:val>
            <c:numRef>
              <c:f>Sheet1!$E$3:$E$6</c:f>
              <c:numCache>
                <c:formatCode>General</c:formatCode>
                <c:ptCount val="4"/>
                <c:pt idx="0">
                  <c:v>6</c:v>
                </c:pt>
                <c:pt idx="1">
                  <c:v>2</c:v>
                </c:pt>
              </c:numCache>
            </c:numRef>
          </c:val>
          <c:extLst>
            <c:ext xmlns:c16="http://schemas.microsoft.com/office/drawing/2014/chart" uri="{C3380CC4-5D6E-409C-BE32-E72D297353CC}">
              <c16:uniqueId val="{00000008-A773-492C-80D5-BC84E29EEC51}"/>
            </c:ext>
          </c:extLst>
        </c:ser>
        <c:ser>
          <c:idx val="3"/>
          <c:order val="3"/>
          <c:tx>
            <c:strRef>
              <c:f>Sheet1!$F$2</c:f>
              <c:strCache>
                <c:ptCount val="1"/>
                <c:pt idx="0">
                  <c:v>Contractionary</c:v>
                </c:pt>
              </c:strCache>
            </c:strRef>
          </c:tx>
          <c:spPr>
            <a:solidFill>
              <a:srgbClr val="FFC000"/>
            </a:solidFill>
            <a:ln>
              <a:noFill/>
            </a:ln>
            <a:effectLst/>
          </c:spPr>
          <c:invertIfNegative val="0"/>
          <c:dPt>
            <c:idx val="3"/>
            <c:invertIfNegative val="0"/>
            <c:bubble3D val="0"/>
            <c:spPr>
              <a:solidFill>
                <a:srgbClr val="FFC000"/>
              </a:solidFill>
              <a:ln>
                <a:noFill/>
              </a:ln>
              <a:effectLst/>
            </c:spPr>
            <c:extLst>
              <c:ext xmlns:c16="http://schemas.microsoft.com/office/drawing/2014/chart" uri="{C3380CC4-5D6E-409C-BE32-E72D297353CC}">
                <c16:uniqueId val="{0000000A-A773-492C-80D5-BC84E29EEC51}"/>
              </c:ext>
            </c:extLst>
          </c:dPt>
          <c:cat>
            <c:multiLvlStrRef>
              <c:f>Sheet1!$A$3:$B$6</c:f>
              <c:multiLvlStrCache>
                <c:ptCount val="4"/>
                <c:lvl>
                  <c:pt idx="0">
                    <c:v>2023</c:v>
                  </c:pt>
                  <c:pt idx="1">
                    <c:v>2024</c:v>
                  </c:pt>
                  <c:pt idx="2">
                    <c:v>2023</c:v>
                  </c:pt>
                  <c:pt idx="3">
                    <c:v>2024</c:v>
                  </c:pt>
                </c:lvl>
                <c:lvl>
                  <c:pt idx="0">
                    <c:v>Fiscal</c:v>
                  </c:pt>
                  <c:pt idx="2">
                    <c:v>Monetary</c:v>
                  </c:pt>
                </c:lvl>
              </c:multiLvlStrCache>
            </c:multiLvlStrRef>
          </c:cat>
          <c:val>
            <c:numRef>
              <c:f>Sheet1!$F$3:$F$6</c:f>
              <c:numCache>
                <c:formatCode>General</c:formatCode>
                <c:ptCount val="4"/>
                <c:pt idx="2">
                  <c:v>7</c:v>
                </c:pt>
                <c:pt idx="3">
                  <c:v>7</c:v>
                </c:pt>
              </c:numCache>
            </c:numRef>
          </c:val>
          <c:extLst>
            <c:ext xmlns:c16="http://schemas.microsoft.com/office/drawing/2014/chart" uri="{C3380CC4-5D6E-409C-BE32-E72D297353CC}">
              <c16:uniqueId val="{0000000B-A773-492C-80D5-BC84E29EEC51}"/>
            </c:ext>
          </c:extLst>
        </c:ser>
        <c:ser>
          <c:idx val="4"/>
          <c:order val="4"/>
          <c:tx>
            <c:strRef>
              <c:f>Sheet1!$G$2</c:f>
              <c:strCache>
                <c:ptCount val="1"/>
                <c:pt idx="0">
                  <c:v>Neutral</c:v>
                </c:pt>
              </c:strCache>
            </c:strRef>
          </c:tx>
          <c:spPr>
            <a:solidFill>
              <a:schemeClr val="accent5"/>
            </a:solidFill>
            <a:ln>
              <a:noFill/>
            </a:ln>
            <a:effectLst/>
          </c:spPr>
          <c:invertIfNegative val="0"/>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D-A773-492C-80D5-BC84E29EEC51}"/>
              </c:ext>
            </c:extLst>
          </c:dPt>
          <c:cat>
            <c:multiLvlStrRef>
              <c:f>Sheet1!$A$3:$B$6</c:f>
              <c:multiLvlStrCache>
                <c:ptCount val="4"/>
                <c:lvl>
                  <c:pt idx="0">
                    <c:v>2023</c:v>
                  </c:pt>
                  <c:pt idx="1">
                    <c:v>2024</c:v>
                  </c:pt>
                  <c:pt idx="2">
                    <c:v>2023</c:v>
                  </c:pt>
                  <c:pt idx="3">
                    <c:v>2024</c:v>
                  </c:pt>
                </c:lvl>
                <c:lvl>
                  <c:pt idx="0">
                    <c:v>Fiscal</c:v>
                  </c:pt>
                  <c:pt idx="2">
                    <c:v>Monetary</c:v>
                  </c:pt>
                </c:lvl>
              </c:multiLvlStrCache>
            </c:multiLvlStrRef>
          </c:cat>
          <c:val>
            <c:numRef>
              <c:f>Sheet1!$G$3:$G$6</c:f>
              <c:numCache>
                <c:formatCode>General</c:formatCode>
                <c:ptCount val="4"/>
                <c:pt idx="2">
                  <c:v>0</c:v>
                </c:pt>
                <c:pt idx="3">
                  <c:v>2</c:v>
                </c:pt>
              </c:numCache>
            </c:numRef>
          </c:val>
          <c:extLst>
            <c:ext xmlns:c16="http://schemas.microsoft.com/office/drawing/2014/chart" uri="{C3380CC4-5D6E-409C-BE32-E72D297353CC}">
              <c16:uniqueId val="{0000000E-A773-492C-80D5-BC84E29EEC51}"/>
            </c:ext>
          </c:extLst>
        </c:ser>
        <c:ser>
          <c:idx val="5"/>
          <c:order val="5"/>
          <c:tx>
            <c:strRef>
              <c:f>Sheet1!$H$2</c:f>
              <c:strCache>
                <c:ptCount val="1"/>
                <c:pt idx="0">
                  <c:v>Expansionary</c:v>
                </c:pt>
              </c:strCache>
            </c:strRef>
          </c:tx>
          <c:spPr>
            <a:solidFill>
              <a:schemeClr val="accent6"/>
            </a:solidFill>
            <a:ln>
              <a:noFill/>
            </a:ln>
            <a:effectLst/>
          </c:spPr>
          <c:invertIfNegative val="0"/>
          <c:dPt>
            <c:idx val="2"/>
            <c:invertIfNegative val="0"/>
            <c:bubble3D val="0"/>
            <c:spPr>
              <a:solidFill>
                <a:srgbClr val="00B050"/>
              </a:solidFill>
              <a:ln>
                <a:noFill/>
              </a:ln>
              <a:effectLst/>
            </c:spPr>
            <c:extLst>
              <c:ext xmlns:c16="http://schemas.microsoft.com/office/drawing/2014/chart" uri="{C3380CC4-5D6E-409C-BE32-E72D297353CC}">
                <c16:uniqueId val="{00000010-A773-492C-80D5-BC84E29EEC51}"/>
              </c:ext>
            </c:extLst>
          </c:dPt>
          <c:dPt>
            <c:idx val="3"/>
            <c:invertIfNegative val="0"/>
            <c:bubble3D val="0"/>
            <c:spPr>
              <a:solidFill>
                <a:srgbClr val="00B050"/>
              </a:solidFill>
              <a:ln>
                <a:noFill/>
              </a:ln>
              <a:effectLst/>
            </c:spPr>
            <c:extLst>
              <c:ext xmlns:c16="http://schemas.microsoft.com/office/drawing/2014/chart" uri="{C3380CC4-5D6E-409C-BE32-E72D297353CC}">
                <c16:uniqueId val="{00000012-A773-492C-80D5-BC84E29EEC51}"/>
              </c:ext>
            </c:extLst>
          </c:dPt>
          <c:cat>
            <c:multiLvlStrRef>
              <c:f>Sheet1!$A$3:$B$6</c:f>
              <c:multiLvlStrCache>
                <c:ptCount val="4"/>
                <c:lvl>
                  <c:pt idx="0">
                    <c:v>2023</c:v>
                  </c:pt>
                  <c:pt idx="1">
                    <c:v>2024</c:v>
                  </c:pt>
                  <c:pt idx="2">
                    <c:v>2023</c:v>
                  </c:pt>
                  <c:pt idx="3">
                    <c:v>2024</c:v>
                  </c:pt>
                </c:lvl>
                <c:lvl>
                  <c:pt idx="0">
                    <c:v>Fiscal</c:v>
                  </c:pt>
                  <c:pt idx="2">
                    <c:v>Monetary</c:v>
                  </c:pt>
                </c:lvl>
              </c:multiLvlStrCache>
            </c:multiLvlStrRef>
          </c:cat>
          <c:val>
            <c:numRef>
              <c:f>Sheet1!$H$3:$H$6</c:f>
              <c:numCache>
                <c:formatCode>General</c:formatCode>
                <c:ptCount val="4"/>
                <c:pt idx="2">
                  <c:v>7</c:v>
                </c:pt>
                <c:pt idx="3">
                  <c:v>5</c:v>
                </c:pt>
              </c:numCache>
            </c:numRef>
          </c:val>
          <c:extLst>
            <c:ext xmlns:c16="http://schemas.microsoft.com/office/drawing/2014/chart" uri="{C3380CC4-5D6E-409C-BE32-E72D297353CC}">
              <c16:uniqueId val="{00000013-A773-492C-80D5-BC84E29EEC51}"/>
            </c:ext>
          </c:extLst>
        </c:ser>
        <c:dLbls>
          <c:showLegendKey val="0"/>
          <c:showVal val="0"/>
          <c:showCatName val="0"/>
          <c:showSerName val="0"/>
          <c:showPercent val="0"/>
          <c:showBubbleSize val="0"/>
        </c:dLbls>
        <c:gapWidth val="80"/>
        <c:overlap val="100"/>
        <c:axId val="185574351"/>
        <c:axId val="130459935"/>
      </c:barChart>
      <c:catAx>
        <c:axId val="185574351"/>
        <c:scaling>
          <c:orientation val="minMax"/>
        </c:scaling>
        <c:delete val="0"/>
        <c:axPos val="b"/>
        <c:numFmt formatCode="General" sourceLinked="1"/>
        <c:majorTickMark val="none"/>
        <c:minorTickMark val="none"/>
        <c:tickLblPos val="nextTo"/>
        <c:spPr>
          <a:noFill/>
          <a:ln w="3175" cap="flat" cmpd="sng" algn="ctr">
            <a:solidFill>
              <a:srgbClr val="000000"/>
            </a:solidFill>
            <a:prstDash val="solid"/>
            <a:roun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mn-cs"/>
              </a:defRPr>
            </a:pPr>
            <a:endParaRPr lang="en-US"/>
          </a:p>
        </c:txPr>
        <c:crossAx val="130459935"/>
        <c:crosses val="autoZero"/>
        <c:auto val="0"/>
        <c:lblAlgn val="ctr"/>
        <c:lblOffset val="100"/>
        <c:tickLblSkip val="1"/>
        <c:tickMarkSkip val="1"/>
        <c:noMultiLvlLbl val="0"/>
      </c:catAx>
      <c:valAx>
        <c:axId val="130459935"/>
        <c:scaling>
          <c:orientation val="minMax"/>
          <c:max val="14"/>
        </c:scaling>
        <c:delete val="0"/>
        <c:axPos val="l"/>
        <c:numFmt formatCode="General" sourceLinked="1"/>
        <c:majorTickMark val="none"/>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mn-cs"/>
              </a:defRPr>
            </a:pPr>
            <a:endParaRPr lang="en-US"/>
          </a:p>
        </c:txPr>
        <c:crossAx val="185574351"/>
        <c:crossesAt val="1"/>
        <c:crossBetween val="between"/>
      </c:valAx>
      <c:spPr>
        <a:noFill/>
        <a:ln w="25400">
          <a:noFill/>
        </a:ln>
        <a:effectLst/>
      </c:spPr>
    </c:plotArea>
    <c:legend>
      <c:legendPos val="b"/>
      <c:legendEntry>
        <c:idx val="3"/>
        <c:delete val="1"/>
      </c:legendEntry>
      <c:legendEntry>
        <c:idx val="4"/>
        <c:delete val="1"/>
      </c:legendEntry>
      <c:legendEntry>
        <c:idx val="5"/>
        <c:delete val="1"/>
      </c:legendEntry>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200">
          <a:solidFill>
            <a:srgbClr val="000000"/>
          </a:solidFill>
          <a:latin typeface="Arial" panose="020B0604020202020204" pitchFamily="34" charset="0"/>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'F1.55 PO growth'!$AZ$93</c:f>
              <c:strCache>
                <c:ptCount val="1"/>
                <c:pt idx="0">
                  <c:v>Average 2015–2019 trend growth</c:v>
                </c:pt>
              </c:strCache>
            </c:strRef>
          </c:tx>
          <c:spPr>
            <a:solidFill>
              <a:srgbClr val="C00000"/>
            </a:solidFill>
            <a:ln w="19050">
              <a:noFill/>
            </a:ln>
            <a:effectLst/>
          </c:spPr>
          <c:invertIfNegative val="0"/>
          <c:cat>
            <c:strRef>
              <c:f>'F1.55 PO growth'!$BA$91:$BK$91</c:f>
              <c:strCache>
                <c:ptCount val="11"/>
                <c:pt idx="0">
                  <c:v>BN</c:v>
                </c:pt>
                <c:pt idx="1">
                  <c:v>JP</c:v>
                </c:pt>
                <c:pt idx="2">
                  <c:v>HK</c:v>
                </c:pt>
                <c:pt idx="3">
                  <c:v>KR</c:v>
                </c:pt>
                <c:pt idx="4">
                  <c:v>SG</c:v>
                </c:pt>
                <c:pt idx="5">
                  <c:v>TH</c:v>
                </c:pt>
                <c:pt idx="6">
                  <c:v>ID</c:v>
                </c:pt>
                <c:pt idx="7">
                  <c:v>MY</c:v>
                </c:pt>
                <c:pt idx="8">
                  <c:v>PH</c:v>
                </c:pt>
                <c:pt idx="9">
                  <c:v>CN</c:v>
                </c:pt>
                <c:pt idx="10">
                  <c:v>VN</c:v>
                </c:pt>
              </c:strCache>
              <c:extLst/>
            </c:strRef>
          </c:cat>
          <c:val>
            <c:numRef>
              <c:f>'F1.55 PO growth'!$BA$93:$BK$93</c:f>
              <c:numCache>
                <c:formatCode>#,##0.0</c:formatCode>
                <c:ptCount val="11"/>
                <c:pt idx="0" formatCode="General">
                  <c:v>-5.627468377351761E-2</c:v>
                </c:pt>
                <c:pt idx="1">
                  <c:v>0.91056555509567261</c:v>
                </c:pt>
                <c:pt idx="2">
                  <c:v>2.3221395015716553</c:v>
                </c:pt>
                <c:pt idx="3">
                  <c:v>2.9836812019348145</c:v>
                </c:pt>
                <c:pt idx="4">
                  <c:v>3.966331640879313</c:v>
                </c:pt>
                <c:pt idx="5">
                  <c:v>3.2052660518222384</c:v>
                </c:pt>
                <c:pt idx="6">
                  <c:v>4.9880773544311525</c:v>
                </c:pt>
                <c:pt idx="7">
                  <c:v>5.242508835262722</c:v>
                </c:pt>
                <c:pt idx="8">
                  <c:v>6.5975598229302301</c:v>
                </c:pt>
                <c:pt idx="9">
                  <c:v>6.9161871910095218</c:v>
                </c:pt>
                <c:pt idx="10">
                  <c:v>6.6856746143764916</c:v>
                </c:pt>
              </c:numCache>
              <c:extLst/>
            </c:numRef>
          </c:val>
          <c:extLst>
            <c:ext xmlns:c16="http://schemas.microsoft.com/office/drawing/2014/chart" uri="{C3380CC4-5D6E-409C-BE32-E72D297353CC}">
              <c16:uniqueId val="{00000000-B0BF-473C-B82C-28F216FD481F}"/>
            </c:ext>
          </c:extLst>
        </c:ser>
        <c:ser>
          <c:idx val="1"/>
          <c:order val="1"/>
          <c:tx>
            <c:strRef>
              <c:f>'F1.55 PO growth'!$AZ$75</c:f>
              <c:strCache>
                <c:ptCount val="1"/>
                <c:pt idx="0">
                  <c:v>Average 2023–2025 trend growth</c:v>
                </c:pt>
              </c:strCache>
            </c:strRef>
          </c:tx>
          <c:spPr>
            <a:solidFill>
              <a:srgbClr val="009999"/>
            </a:solidFill>
            <a:ln w="19050">
              <a:noFill/>
            </a:ln>
            <a:effectLst/>
          </c:spPr>
          <c:invertIfNegative val="0"/>
          <c:cat>
            <c:strRef>
              <c:f>'F1.55 PO growth'!$BA$91:$BK$91</c:f>
              <c:strCache>
                <c:ptCount val="11"/>
                <c:pt idx="0">
                  <c:v>BN</c:v>
                </c:pt>
                <c:pt idx="1">
                  <c:v>JP</c:v>
                </c:pt>
                <c:pt idx="2">
                  <c:v>HK</c:v>
                </c:pt>
                <c:pt idx="3">
                  <c:v>KR</c:v>
                </c:pt>
                <c:pt idx="4">
                  <c:v>SG</c:v>
                </c:pt>
                <c:pt idx="5">
                  <c:v>TH</c:v>
                </c:pt>
                <c:pt idx="6">
                  <c:v>ID</c:v>
                </c:pt>
                <c:pt idx="7">
                  <c:v>MY</c:v>
                </c:pt>
                <c:pt idx="8">
                  <c:v>PH</c:v>
                </c:pt>
                <c:pt idx="9">
                  <c:v>CN</c:v>
                </c:pt>
                <c:pt idx="10">
                  <c:v>VN</c:v>
                </c:pt>
              </c:strCache>
              <c:extLst/>
            </c:strRef>
          </c:cat>
          <c:val>
            <c:numRef>
              <c:f>'F1.55 PO growth'!$BA$75:$BK$75</c:f>
              <c:numCache>
                <c:formatCode>#,##0.0</c:formatCode>
                <c:ptCount val="11"/>
                <c:pt idx="0">
                  <c:v>1.0796097715695698</c:v>
                </c:pt>
                <c:pt idx="1">
                  <c:v>1.1517065366109211</c:v>
                </c:pt>
                <c:pt idx="2">
                  <c:v>2.0940753221511841</c:v>
                </c:pt>
                <c:pt idx="3">
                  <c:v>2.2537944316864014</c:v>
                </c:pt>
                <c:pt idx="4">
                  <c:v>2.4548700650533042</c:v>
                </c:pt>
                <c:pt idx="5">
                  <c:v>1.7759636640548706</c:v>
                </c:pt>
                <c:pt idx="6">
                  <c:v>4.5906297365824384</c:v>
                </c:pt>
                <c:pt idx="7">
                  <c:v>4.7231370608011884</c:v>
                </c:pt>
                <c:pt idx="8">
                  <c:v>5.6553324063618975</c:v>
                </c:pt>
                <c:pt idx="9">
                  <c:v>5.1703125635782881</c:v>
                </c:pt>
                <c:pt idx="10">
                  <c:v>5.9534460703531904</c:v>
                </c:pt>
              </c:numCache>
              <c:extLst/>
            </c:numRef>
          </c:val>
          <c:extLst>
            <c:ext xmlns:c16="http://schemas.microsoft.com/office/drawing/2014/chart" uri="{C3380CC4-5D6E-409C-BE32-E72D297353CC}">
              <c16:uniqueId val="{00000001-B0BF-473C-B82C-28F216FD481F}"/>
            </c:ext>
          </c:extLst>
        </c:ser>
        <c:dLbls>
          <c:showLegendKey val="0"/>
          <c:showVal val="0"/>
          <c:showCatName val="0"/>
          <c:showSerName val="0"/>
          <c:showPercent val="0"/>
          <c:showBubbleSize val="0"/>
        </c:dLbls>
        <c:gapWidth val="100"/>
        <c:overlap val="-27"/>
        <c:axId val="916264175"/>
        <c:axId val="1036542479"/>
      </c:barChart>
      <c:catAx>
        <c:axId val="916264175"/>
        <c:scaling>
          <c:orientation val="minMax"/>
        </c:scaling>
        <c:delete val="0"/>
        <c:axPos val="b"/>
        <c:numFmt formatCode="General" sourceLinked="1"/>
        <c:majorTickMark val="none"/>
        <c:minorTickMark val="none"/>
        <c:tickLblPos val="nextTo"/>
        <c:spPr>
          <a:noFill/>
          <a:ln w="3175" cap="flat" cmpd="sng" algn="ctr">
            <a:solidFill>
              <a:srgbClr val="000000"/>
            </a:solidFill>
            <a:prstDash val="solid"/>
            <a:roun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1036542479"/>
        <c:crosses val="autoZero"/>
        <c:auto val="1"/>
        <c:lblAlgn val="ctr"/>
        <c:lblOffset val="100"/>
        <c:noMultiLvlLbl val="0"/>
      </c:catAx>
      <c:valAx>
        <c:axId val="1036542479"/>
        <c:scaling>
          <c:orientation val="minMax"/>
        </c:scaling>
        <c:delete val="0"/>
        <c:axPos val="l"/>
        <c:numFmt formatCode="#,##0" sourceLinked="0"/>
        <c:majorTickMark val="none"/>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916264175"/>
        <c:crosses val="autoZero"/>
        <c:crossBetween val="between"/>
      </c:valAx>
      <c:spPr>
        <a:noFill/>
        <a:ln w="25400">
          <a:noFill/>
        </a:ln>
        <a:effectLst/>
      </c:spPr>
    </c:plotArea>
    <c:legend>
      <c:legendPos val="b"/>
      <c:layout>
        <c:manualLayout>
          <c:xMode val="edge"/>
          <c:yMode val="edge"/>
          <c:x val="2.0293968160340681E-2"/>
          <c:y val="0.88240951471024298"/>
          <c:w val="0.95808653944317357"/>
          <c:h val="0.1060392516928727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showDLblsOverMax val="0"/>
  </c:chart>
  <c:spPr>
    <a:solidFill>
      <a:schemeClr val="bg1"/>
    </a:solidFill>
    <a:ln w="25400" cap="flat" cmpd="sng" algn="ctr">
      <a:noFill/>
      <a:round/>
    </a:ln>
    <a:effectLst/>
  </c:spPr>
  <c:txPr>
    <a:bodyPr/>
    <a:lstStyle/>
    <a:p>
      <a:pPr>
        <a:defRPr sz="1100">
          <a:solidFill>
            <a:srgbClr val="000000"/>
          </a:solidFill>
          <a:latin typeface="Arial" panose="020B0604020202020204" pitchFamily="34" charset="0"/>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strRef>
              <c:f>'[F1.54-1.57 Growth Potential Gap_Linear_Reg.xlsx]F1.56,57 Yearly deviation'!$BB$63</c:f>
              <c:strCache>
                <c:ptCount val="1"/>
                <c:pt idx="0">
                  <c:v>GDP</c:v>
                </c:pt>
              </c:strCache>
            </c:strRef>
          </c:tx>
          <c:spPr>
            <a:solidFill>
              <a:srgbClr val="C00000"/>
            </a:solidFill>
            <a:ln w="19050">
              <a:noFill/>
            </a:ln>
            <a:effectLst/>
          </c:spPr>
          <c:invertIfNegative val="0"/>
          <c:cat>
            <c:strRef>
              <c:f>'[F1.54-1.57 Growth Potential Gap_Linear_Reg.xlsx]F1.56,57 Yearly deviation'!$BP$62:$BX$62</c:f>
              <c:strCache>
                <c:ptCount val="9"/>
                <c:pt idx="0">
                  <c:v>CN</c:v>
                </c:pt>
                <c:pt idx="1">
                  <c:v>ID</c:v>
                </c:pt>
                <c:pt idx="2">
                  <c:v>KR</c:v>
                </c:pt>
                <c:pt idx="3">
                  <c:v>SG</c:v>
                </c:pt>
                <c:pt idx="4">
                  <c:v>JP</c:v>
                </c:pt>
                <c:pt idx="5">
                  <c:v>TH</c:v>
                </c:pt>
                <c:pt idx="6">
                  <c:v>HK</c:v>
                </c:pt>
                <c:pt idx="7">
                  <c:v>MY</c:v>
                </c:pt>
                <c:pt idx="8">
                  <c:v>PH</c:v>
                </c:pt>
              </c:strCache>
            </c:strRef>
          </c:cat>
          <c:val>
            <c:numRef>
              <c:f>'[F1.54-1.57 Growth Potential Gap_Linear_Reg.xlsx]F1.56,57 Yearly deviation'!$BP$63:$BX$63</c:f>
              <c:numCache>
                <c:formatCode>General</c:formatCode>
                <c:ptCount val="9"/>
                <c:pt idx="0">
                  <c:v>-0.32164044815008175</c:v>
                </c:pt>
                <c:pt idx="1">
                  <c:v>-2.5594585134292194</c:v>
                </c:pt>
                <c:pt idx="2">
                  <c:v>-2.727564938095961</c:v>
                </c:pt>
                <c:pt idx="3">
                  <c:v>-3.7892467896809641</c:v>
                </c:pt>
                <c:pt idx="4">
                  <c:v>-4.139844645879931</c:v>
                </c:pt>
                <c:pt idx="5" formatCode="0.0">
                  <c:v>-9.2413074485175652</c:v>
                </c:pt>
                <c:pt idx="6">
                  <c:v>-10.872996881098448</c:v>
                </c:pt>
                <c:pt idx="7">
                  <c:v>-4.8820843524782145</c:v>
                </c:pt>
                <c:pt idx="8">
                  <c:v>-7.4936560604341498</c:v>
                </c:pt>
              </c:numCache>
            </c:numRef>
          </c:val>
          <c:extLst>
            <c:ext xmlns:c16="http://schemas.microsoft.com/office/drawing/2014/chart" uri="{C3380CC4-5D6E-409C-BE32-E72D297353CC}">
              <c16:uniqueId val="{00000000-8671-4152-B9AC-7C97EDA6C966}"/>
            </c:ext>
          </c:extLst>
        </c:ser>
        <c:ser>
          <c:idx val="1"/>
          <c:order val="1"/>
          <c:tx>
            <c:strRef>
              <c:f>'[F1.54-1.57 Growth Potential Gap_Linear_Reg.xlsx]F1.56,57 Yearly deviation'!$BB$65</c:f>
              <c:strCache>
                <c:ptCount val="1"/>
                <c:pt idx="0">
                  <c:v>Private Consumption</c:v>
                </c:pt>
              </c:strCache>
            </c:strRef>
          </c:tx>
          <c:spPr>
            <a:solidFill>
              <a:srgbClr val="BFBFBF"/>
            </a:solidFill>
            <a:ln w="19050">
              <a:noFill/>
            </a:ln>
            <a:effectLst/>
          </c:spPr>
          <c:invertIfNegative val="0"/>
          <c:cat>
            <c:strRef>
              <c:f>'[F1.54-1.57 Growth Potential Gap_Linear_Reg.xlsx]F1.56,57 Yearly deviation'!$BP$62:$BX$62</c:f>
              <c:strCache>
                <c:ptCount val="9"/>
                <c:pt idx="0">
                  <c:v>CN</c:v>
                </c:pt>
                <c:pt idx="1">
                  <c:v>ID</c:v>
                </c:pt>
                <c:pt idx="2">
                  <c:v>KR</c:v>
                </c:pt>
                <c:pt idx="3">
                  <c:v>SG</c:v>
                </c:pt>
                <c:pt idx="4">
                  <c:v>JP</c:v>
                </c:pt>
                <c:pt idx="5">
                  <c:v>TH</c:v>
                </c:pt>
                <c:pt idx="6">
                  <c:v>HK</c:v>
                </c:pt>
                <c:pt idx="7">
                  <c:v>MY</c:v>
                </c:pt>
                <c:pt idx="8">
                  <c:v>PH</c:v>
                </c:pt>
              </c:strCache>
            </c:strRef>
          </c:cat>
          <c:val>
            <c:numRef>
              <c:f>'[F1.54-1.57 Growth Potential Gap_Linear_Reg.xlsx]F1.56,57 Yearly deviation'!$BP$65:$BX$65</c:f>
              <c:numCache>
                <c:formatCode>General</c:formatCode>
                <c:ptCount val="9"/>
                <c:pt idx="0">
                  <c:v>-1.8543510701495736</c:v>
                </c:pt>
                <c:pt idx="1">
                  <c:v>-6.0552952419373245</c:v>
                </c:pt>
                <c:pt idx="2">
                  <c:v>-2.6621367155901772</c:v>
                </c:pt>
                <c:pt idx="3">
                  <c:v>-7.7343233171557362</c:v>
                </c:pt>
                <c:pt idx="4">
                  <c:v>-3.9599215167121007</c:v>
                </c:pt>
                <c:pt idx="5">
                  <c:v>2.738139714117549</c:v>
                </c:pt>
                <c:pt idx="6">
                  <c:v>-15.458244592617293</c:v>
                </c:pt>
                <c:pt idx="7">
                  <c:v>-4.3951179808588288</c:v>
                </c:pt>
                <c:pt idx="8">
                  <c:v>-7.7955111644755242</c:v>
                </c:pt>
              </c:numCache>
            </c:numRef>
          </c:val>
          <c:extLst>
            <c:ext xmlns:c16="http://schemas.microsoft.com/office/drawing/2014/chart" uri="{C3380CC4-5D6E-409C-BE32-E72D297353CC}">
              <c16:uniqueId val="{00000001-8671-4152-B9AC-7C97EDA6C966}"/>
            </c:ext>
          </c:extLst>
        </c:ser>
        <c:ser>
          <c:idx val="0"/>
          <c:order val="2"/>
          <c:tx>
            <c:strRef>
              <c:f>'[F1.54-1.57 Growth Potential Gap_Linear_Reg.xlsx]F1.56,57 Yearly deviation'!$BB$64</c:f>
              <c:strCache>
                <c:ptCount val="1"/>
                <c:pt idx="0">
                  <c:v>Investment</c:v>
                </c:pt>
              </c:strCache>
            </c:strRef>
          </c:tx>
          <c:spPr>
            <a:solidFill>
              <a:srgbClr val="009999"/>
            </a:solidFill>
            <a:ln w="19050">
              <a:noFill/>
            </a:ln>
            <a:effectLst/>
          </c:spPr>
          <c:invertIfNegative val="0"/>
          <c:cat>
            <c:strRef>
              <c:f>'[F1.54-1.57 Growth Potential Gap_Linear_Reg.xlsx]F1.56,57 Yearly deviation'!$BP$62:$BX$62</c:f>
              <c:strCache>
                <c:ptCount val="9"/>
                <c:pt idx="0">
                  <c:v>CN</c:v>
                </c:pt>
                <c:pt idx="1">
                  <c:v>ID</c:v>
                </c:pt>
                <c:pt idx="2">
                  <c:v>KR</c:v>
                </c:pt>
                <c:pt idx="3">
                  <c:v>SG</c:v>
                </c:pt>
                <c:pt idx="4">
                  <c:v>JP</c:v>
                </c:pt>
                <c:pt idx="5">
                  <c:v>TH</c:v>
                </c:pt>
                <c:pt idx="6">
                  <c:v>HK</c:v>
                </c:pt>
                <c:pt idx="7">
                  <c:v>MY</c:v>
                </c:pt>
                <c:pt idx="8">
                  <c:v>PH</c:v>
                </c:pt>
              </c:strCache>
            </c:strRef>
          </c:cat>
          <c:val>
            <c:numRef>
              <c:f>'[F1.54-1.57 Growth Potential Gap_Linear_Reg.xlsx]F1.56,57 Yearly deviation'!$BP$64:$BX$64</c:f>
              <c:numCache>
                <c:formatCode>General</c:formatCode>
                <c:ptCount val="9"/>
                <c:pt idx="0">
                  <c:v>2.9944818968778097</c:v>
                </c:pt>
                <c:pt idx="1">
                  <c:v>-9.0681629020342491</c:v>
                </c:pt>
                <c:pt idx="2">
                  <c:v>-6.4943950557615233</c:v>
                </c:pt>
                <c:pt idx="3">
                  <c:v>-5.8488382019701053</c:v>
                </c:pt>
                <c:pt idx="4">
                  <c:v>-12.132242798554492</c:v>
                </c:pt>
                <c:pt idx="5">
                  <c:v>-5.9083346314729699</c:v>
                </c:pt>
                <c:pt idx="6">
                  <c:v>-18.774637983777868</c:v>
                </c:pt>
                <c:pt idx="7">
                  <c:v>-25.44933629374443</c:v>
                </c:pt>
                <c:pt idx="8">
                  <c:v>-28.382263872800415</c:v>
                </c:pt>
              </c:numCache>
            </c:numRef>
          </c:val>
          <c:extLst>
            <c:ext xmlns:c16="http://schemas.microsoft.com/office/drawing/2014/chart" uri="{C3380CC4-5D6E-409C-BE32-E72D297353CC}">
              <c16:uniqueId val="{00000002-8671-4152-B9AC-7C97EDA6C966}"/>
            </c:ext>
          </c:extLst>
        </c:ser>
        <c:dLbls>
          <c:showLegendKey val="0"/>
          <c:showVal val="0"/>
          <c:showCatName val="0"/>
          <c:showSerName val="0"/>
          <c:showPercent val="0"/>
          <c:showBubbleSize val="0"/>
        </c:dLbls>
        <c:gapWidth val="219"/>
        <c:overlap val="-27"/>
        <c:axId val="448609471"/>
        <c:axId val="248387695"/>
      </c:barChart>
      <c:catAx>
        <c:axId val="448609471"/>
        <c:scaling>
          <c:orientation val="minMax"/>
        </c:scaling>
        <c:delete val="0"/>
        <c:axPos val="b"/>
        <c:numFmt formatCode="General" sourceLinked="1"/>
        <c:majorTickMark val="none"/>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mn-cs"/>
              </a:defRPr>
            </a:pPr>
            <a:endParaRPr lang="en-US"/>
          </a:p>
        </c:txPr>
        <c:crossAx val="248387695"/>
        <c:crosses val="autoZero"/>
        <c:auto val="1"/>
        <c:lblAlgn val="ctr"/>
        <c:lblOffset val="100"/>
        <c:noMultiLvlLbl val="0"/>
      </c:catAx>
      <c:valAx>
        <c:axId val="248387695"/>
        <c:scaling>
          <c:orientation val="minMax"/>
        </c:scaling>
        <c:delete val="0"/>
        <c:axPos val="l"/>
        <c:numFmt formatCode="General" sourceLinked="1"/>
        <c:majorTickMark val="none"/>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mn-cs"/>
              </a:defRPr>
            </a:pPr>
            <a:endParaRPr lang="en-US"/>
          </a:p>
        </c:txPr>
        <c:crossAx val="448609471"/>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showDLblsOverMax val="0"/>
  </c:chart>
  <c:spPr>
    <a:solidFill>
      <a:schemeClr val="bg1"/>
    </a:solidFill>
    <a:ln w="25400" cap="flat" cmpd="sng" algn="ctr">
      <a:noFill/>
      <a:round/>
    </a:ln>
    <a:effectLst/>
  </c:spPr>
  <c:txPr>
    <a:bodyPr/>
    <a:lstStyle/>
    <a:p>
      <a:pPr>
        <a:defRPr sz="1200">
          <a:solidFill>
            <a:srgbClr val="000000"/>
          </a:solidFill>
          <a:latin typeface="Arial" panose="020B06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090082003998211E-2"/>
          <c:y val="6.5177642902098695E-2"/>
          <c:w val="0.87431406307372195"/>
          <c:h val="0.64665646156781853"/>
        </c:manualLayout>
      </c:layout>
      <c:barChart>
        <c:barDir val="col"/>
        <c:grouping val="clustered"/>
        <c:varyColors val="0"/>
        <c:ser>
          <c:idx val="0"/>
          <c:order val="0"/>
          <c:tx>
            <c:strRef>
              <c:f>'[GDP Growth, Labor productivity and TFP level.xlsx]GDP growth_2000-2019'!$B$23</c:f>
              <c:strCache>
                <c:ptCount val="1"/>
                <c:pt idx="0">
                  <c:v>GDP growth</c:v>
                </c:pt>
              </c:strCache>
            </c:strRef>
          </c:tx>
          <c:spPr>
            <a:solidFill>
              <a:srgbClr val="C00000"/>
            </a:solidFill>
            <a:ln w="19050">
              <a:noFill/>
            </a:ln>
            <a:effectLst/>
          </c:spPr>
          <c:invertIfNegative val="0"/>
          <c:dPt>
            <c:idx val="1"/>
            <c:invertIfNegative val="0"/>
            <c:bubble3D val="0"/>
            <c:spPr>
              <a:solidFill>
                <a:srgbClr val="FF5050"/>
              </a:solidFill>
              <a:ln w="19050">
                <a:noFill/>
              </a:ln>
              <a:effectLst/>
            </c:spPr>
            <c:extLst>
              <c:ext xmlns:c16="http://schemas.microsoft.com/office/drawing/2014/chart" uri="{C3380CC4-5D6E-409C-BE32-E72D297353CC}">
                <c16:uniqueId val="{00000001-1301-4F3F-A033-3E0E24AA3670}"/>
              </c:ext>
            </c:extLst>
          </c:dPt>
          <c:dPt>
            <c:idx val="2"/>
            <c:invertIfNegative val="0"/>
            <c:bubble3D val="0"/>
            <c:spPr>
              <a:solidFill>
                <a:srgbClr val="FFD1D1"/>
              </a:solidFill>
              <a:ln w="19050">
                <a:noFill/>
              </a:ln>
              <a:effectLst/>
            </c:spPr>
            <c:extLst>
              <c:ext xmlns:c16="http://schemas.microsoft.com/office/drawing/2014/chart" uri="{C3380CC4-5D6E-409C-BE32-E72D297353CC}">
                <c16:uniqueId val="{00000003-1301-4F3F-A033-3E0E24AA3670}"/>
              </c:ext>
            </c:extLst>
          </c:dPt>
          <c:dPt>
            <c:idx val="3"/>
            <c:invertIfNegative val="0"/>
            <c:bubble3D val="0"/>
            <c:spPr>
              <a:solidFill>
                <a:srgbClr val="009999"/>
              </a:solidFill>
              <a:ln w="19050">
                <a:noFill/>
              </a:ln>
              <a:effectLst/>
            </c:spPr>
            <c:extLst>
              <c:ext xmlns:c16="http://schemas.microsoft.com/office/drawing/2014/chart" uri="{C3380CC4-5D6E-409C-BE32-E72D297353CC}">
                <c16:uniqueId val="{00000005-1301-4F3F-A033-3E0E24AA3670}"/>
              </c:ext>
            </c:extLst>
          </c:dPt>
          <c:dPt>
            <c:idx val="4"/>
            <c:invertIfNegative val="0"/>
            <c:bubble3D val="0"/>
            <c:spPr>
              <a:solidFill>
                <a:srgbClr val="009999"/>
              </a:solidFill>
              <a:ln w="19050">
                <a:noFill/>
              </a:ln>
              <a:effectLst/>
            </c:spPr>
            <c:extLst>
              <c:ext xmlns:c16="http://schemas.microsoft.com/office/drawing/2014/chart" uri="{C3380CC4-5D6E-409C-BE32-E72D297353CC}">
                <c16:uniqueId val="{00000007-1301-4F3F-A033-3E0E24AA3670}"/>
              </c:ext>
            </c:extLst>
          </c:dPt>
          <c:errBars>
            <c:errBarType val="both"/>
            <c:errValType val="cust"/>
            <c:noEndCap val="1"/>
            <c:plus>
              <c:numRef>
                <c:f>'[GDP Growth, Labor productivity and TFP level.xlsx]GDP growth_2000-2019'!$C$24:$G$24</c:f>
                <c:numCache>
                  <c:formatCode>General</c:formatCode>
                  <c:ptCount val="5"/>
                  <c:pt idx="0">
                    <c:v>3.2257070075408416</c:v>
                  </c:pt>
                  <c:pt idx="1">
                    <c:v>3.0902418478778113</c:v>
                  </c:pt>
                  <c:pt idx="2">
                    <c:v>3.2092123559259469</c:v>
                  </c:pt>
                  <c:pt idx="3">
                    <c:v>3.7512251312973683</c:v>
                  </c:pt>
                  <c:pt idx="4">
                    <c:v>5.3246036663966079</c:v>
                  </c:pt>
                </c:numCache>
              </c:numRef>
            </c:plus>
            <c:minus>
              <c:numRef>
                <c:f>'[GDP Growth, Labor productivity and TFP level.xlsx]GDP growth_2000-2019'!$C$24:$G$24</c:f>
                <c:numCache>
                  <c:formatCode>General</c:formatCode>
                  <c:ptCount val="5"/>
                  <c:pt idx="0">
                    <c:v>3.2257070075408416</c:v>
                  </c:pt>
                  <c:pt idx="1">
                    <c:v>3.0902418478778113</c:v>
                  </c:pt>
                  <c:pt idx="2">
                    <c:v>3.2092123559259469</c:v>
                  </c:pt>
                  <c:pt idx="3">
                    <c:v>3.7512251312973683</c:v>
                  </c:pt>
                  <c:pt idx="4">
                    <c:v>5.3246036663966079</c:v>
                  </c:pt>
                </c:numCache>
              </c:numRef>
            </c:minus>
            <c:spPr>
              <a:noFill/>
              <a:ln w="9525" cap="flat" cmpd="sng" algn="ctr">
                <a:solidFill>
                  <a:schemeClr val="tx1">
                    <a:lumMod val="65000"/>
                    <a:lumOff val="35000"/>
                  </a:schemeClr>
                </a:solidFill>
                <a:round/>
              </a:ln>
              <a:effectLst/>
            </c:spPr>
          </c:errBars>
          <c:cat>
            <c:strRef>
              <c:f>'[GDP Growth, Labor productivity and TFP level.xlsx]GDP growth_2000-2019'!$C$22:$G$22</c:f>
              <c:strCache>
                <c:ptCount val="5"/>
                <c:pt idx="0">
                  <c:v>ASEAN+3</c:v>
                </c:pt>
                <c:pt idx="1">
                  <c:v>ASEAN</c:v>
                </c:pt>
                <c:pt idx="2">
                  <c:v>Plus-3</c:v>
                </c:pt>
                <c:pt idx="3">
                  <c:v>Other advanced economies</c:v>
                </c:pt>
                <c:pt idx="4">
                  <c:v>Other EMDEs</c:v>
                </c:pt>
              </c:strCache>
            </c:strRef>
          </c:cat>
          <c:val>
            <c:numRef>
              <c:f>'[GDP Growth, Labor productivity and TFP level.xlsx]GDP growth_2000-2019'!$C$23:$G$23</c:f>
              <c:numCache>
                <c:formatCode>General</c:formatCode>
                <c:ptCount val="5"/>
                <c:pt idx="0">
                  <c:v>5.0669191351075433</c:v>
                </c:pt>
                <c:pt idx="1">
                  <c:v>5.5734613971579439</c:v>
                </c:pt>
                <c:pt idx="2">
                  <c:v>3.8005634799815451</c:v>
                </c:pt>
                <c:pt idx="3">
                  <c:v>2.5414410330575619</c:v>
                </c:pt>
                <c:pt idx="4">
                  <c:v>3.8577402493871089</c:v>
                </c:pt>
              </c:numCache>
            </c:numRef>
          </c:val>
          <c:extLst>
            <c:ext xmlns:c16="http://schemas.microsoft.com/office/drawing/2014/chart" uri="{C3380CC4-5D6E-409C-BE32-E72D297353CC}">
              <c16:uniqueId val="{00000008-1301-4F3F-A033-3E0E24AA3670}"/>
            </c:ext>
          </c:extLst>
        </c:ser>
        <c:dLbls>
          <c:showLegendKey val="0"/>
          <c:showVal val="0"/>
          <c:showCatName val="0"/>
          <c:showSerName val="0"/>
          <c:showPercent val="0"/>
          <c:showBubbleSize val="0"/>
        </c:dLbls>
        <c:gapWidth val="80"/>
        <c:overlap val="-27"/>
        <c:axId val="927633439"/>
        <c:axId val="207214848"/>
      </c:barChart>
      <c:catAx>
        <c:axId val="927633439"/>
        <c:scaling>
          <c:orientation val="minMax"/>
        </c:scaling>
        <c:delete val="0"/>
        <c:axPos val="b"/>
        <c:numFmt formatCode="General" sourceLinked="1"/>
        <c:majorTickMark val="none"/>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207214848"/>
        <c:crosses val="autoZero"/>
        <c:auto val="1"/>
        <c:lblAlgn val="ctr"/>
        <c:lblOffset val="100"/>
        <c:noMultiLvlLbl val="0"/>
      </c:catAx>
      <c:valAx>
        <c:axId val="207214848"/>
        <c:scaling>
          <c:orientation val="minMax"/>
        </c:scaling>
        <c:delete val="0"/>
        <c:axPos val="l"/>
        <c:numFmt formatCode="General" sourceLinked="1"/>
        <c:majorTickMark val="none"/>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92763343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100">
          <a:solidFill>
            <a:srgbClr val="000000"/>
          </a:solidFill>
          <a:latin typeface="Arial" panose="020B06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Sheet1!$A$13</c:f>
              <c:strCache>
                <c:ptCount val="1"/>
                <c:pt idx="0">
                  <c:v>ASEAN+3 ex. LA and MM</c:v>
                </c:pt>
              </c:strCache>
            </c:strRef>
          </c:tx>
          <c:spPr>
            <a:ln w="28575" cap="rnd">
              <a:solidFill>
                <a:srgbClr val="C00000"/>
              </a:solidFill>
              <a:prstDash val="solid"/>
              <a:round/>
            </a:ln>
            <a:effectLst/>
          </c:spPr>
          <c:marker>
            <c:symbol val="none"/>
          </c:marker>
          <c:dPt>
            <c:idx val="3"/>
            <c:marker>
              <c:symbol val="none"/>
            </c:marker>
            <c:bubble3D val="0"/>
            <c:spPr>
              <a:ln w="28575" cap="rnd">
                <a:solidFill>
                  <a:srgbClr val="C00000"/>
                </a:solidFill>
                <a:prstDash val="solid"/>
                <a:round/>
              </a:ln>
              <a:effectLst/>
            </c:spPr>
            <c:extLst>
              <c:ext xmlns:c16="http://schemas.microsoft.com/office/drawing/2014/chart" uri="{C3380CC4-5D6E-409C-BE32-E72D297353CC}">
                <c16:uniqueId val="{00000001-31FB-48A3-A2C0-18342142A029}"/>
              </c:ext>
            </c:extLst>
          </c:dPt>
          <c:dPt>
            <c:idx val="4"/>
            <c:marker>
              <c:symbol val="none"/>
            </c:marker>
            <c:bubble3D val="0"/>
            <c:spPr>
              <a:ln w="28575" cap="rnd">
                <a:solidFill>
                  <a:srgbClr val="C00000"/>
                </a:solidFill>
                <a:prstDash val="solid"/>
                <a:round/>
              </a:ln>
              <a:effectLst/>
            </c:spPr>
            <c:extLst>
              <c:ext xmlns:c16="http://schemas.microsoft.com/office/drawing/2014/chart" uri="{C3380CC4-5D6E-409C-BE32-E72D297353CC}">
                <c16:uniqueId val="{00000003-31FB-48A3-A2C0-18342142A029}"/>
              </c:ext>
            </c:extLst>
          </c:dPt>
          <c:dPt>
            <c:idx val="5"/>
            <c:marker>
              <c:symbol val="none"/>
            </c:marker>
            <c:bubble3D val="0"/>
            <c:spPr>
              <a:ln w="28575" cap="rnd">
                <a:solidFill>
                  <a:srgbClr val="C00000"/>
                </a:solidFill>
                <a:prstDash val="solid"/>
                <a:round/>
              </a:ln>
              <a:effectLst/>
            </c:spPr>
            <c:extLst>
              <c:ext xmlns:c16="http://schemas.microsoft.com/office/drawing/2014/chart" uri="{C3380CC4-5D6E-409C-BE32-E72D297353CC}">
                <c16:uniqueId val="{00000005-31FB-48A3-A2C0-18342142A029}"/>
              </c:ext>
            </c:extLst>
          </c:dPt>
          <c:cat>
            <c:strRef>
              <c:f>Sheet1!$C$3:$H$3</c:f>
              <c:strCache>
                <c:ptCount val="6"/>
                <c:pt idx="0">
                  <c:v>2020</c:v>
                </c:pt>
                <c:pt idx="1">
                  <c:v>2021</c:v>
                </c:pt>
                <c:pt idx="2">
                  <c:v>2022</c:v>
                </c:pt>
                <c:pt idx="3">
                  <c:v>2023e</c:v>
                </c:pt>
                <c:pt idx="4">
                  <c:v>2024f</c:v>
                </c:pt>
                <c:pt idx="5">
                  <c:v>2025f</c:v>
                </c:pt>
              </c:strCache>
            </c:strRef>
          </c:cat>
          <c:val>
            <c:numRef>
              <c:f>Sheet1!$C$13:$H$13</c:f>
              <c:numCache>
                <c:formatCode>General</c:formatCode>
                <c:ptCount val="6"/>
                <c:pt idx="0">
                  <c:v>1.2</c:v>
                </c:pt>
                <c:pt idx="1">
                  <c:v>1.9</c:v>
                </c:pt>
                <c:pt idx="2">
                  <c:v>4.0999999999999996</c:v>
                </c:pt>
                <c:pt idx="3" formatCode="0.0">
                  <c:v>2.8</c:v>
                </c:pt>
                <c:pt idx="4">
                  <c:v>2.5</c:v>
                </c:pt>
                <c:pt idx="5">
                  <c:v>2.2999999999999998</c:v>
                </c:pt>
              </c:numCache>
            </c:numRef>
          </c:val>
          <c:smooth val="0"/>
          <c:extLst>
            <c:ext xmlns:c16="http://schemas.microsoft.com/office/drawing/2014/chart" uri="{C3380CC4-5D6E-409C-BE32-E72D297353CC}">
              <c16:uniqueId val="{00000006-31FB-48A3-A2C0-18342142A029}"/>
            </c:ext>
          </c:extLst>
        </c:ser>
        <c:ser>
          <c:idx val="1"/>
          <c:order val="1"/>
          <c:tx>
            <c:strRef>
              <c:f>Sheet1!$A$12</c:f>
              <c:strCache>
                <c:ptCount val="1"/>
                <c:pt idx="0">
                  <c:v>Plus-3</c:v>
                </c:pt>
              </c:strCache>
            </c:strRef>
          </c:tx>
          <c:spPr>
            <a:ln w="28575" cap="rnd">
              <a:solidFill>
                <a:schemeClr val="bg1">
                  <a:lumMod val="50000"/>
                </a:schemeClr>
              </a:solidFill>
              <a:prstDash val="solid"/>
              <a:round/>
            </a:ln>
            <a:effectLst/>
          </c:spPr>
          <c:marker>
            <c:symbol val="none"/>
          </c:marker>
          <c:dPt>
            <c:idx val="4"/>
            <c:marker>
              <c:symbol val="none"/>
            </c:marker>
            <c:bubble3D val="0"/>
            <c:spPr>
              <a:ln w="28575" cap="rnd">
                <a:solidFill>
                  <a:schemeClr val="bg1">
                    <a:lumMod val="50000"/>
                  </a:schemeClr>
                </a:solidFill>
                <a:prstDash val="solid"/>
                <a:round/>
              </a:ln>
              <a:effectLst/>
            </c:spPr>
            <c:extLst>
              <c:ext xmlns:c16="http://schemas.microsoft.com/office/drawing/2014/chart" uri="{C3380CC4-5D6E-409C-BE32-E72D297353CC}">
                <c16:uniqueId val="{00000008-31FB-48A3-A2C0-18342142A029}"/>
              </c:ext>
            </c:extLst>
          </c:dPt>
          <c:dPt>
            <c:idx val="5"/>
            <c:marker>
              <c:symbol val="none"/>
            </c:marker>
            <c:bubble3D val="0"/>
            <c:spPr>
              <a:ln w="28575" cap="rnd">
                <a:solidFill>
                  <a:schemeClr val="bg1">
                    <a:lumMod val="50000"/>
                  </a:schemeClr>
                </a:solidFill>
                <a:prstDash val="solid"/>
                <a:round/>
              </a:ln>
              <a:effectLst/>
            </c:spPr>
            <c:extLst>
              <c:ext xmlns:c16="http://schemas.microsoft.com/office/drawing/2014/chart" uri="{C3380CC4-5D6E-409C-BE32-E72D297353CC}">
                <c16:uniqueId val="{0000000A-31FB-48A3-A2C0-18342142A029}"/>
              </c:ext>
            </c:extLst>
          </c:dPt>
          <c:cat>
            <c:strRef>
              <c:f>Sheet1!$C$3:$H$3</c:f>
              <c:strCache>
                <c:ptCount val="6"/>
                <c:pt idx="0">
                  <c:v>2020</c:v>
                </c:pt>
                <c:pt idx="1">
                  <c:v>2021</c:v>
                </c:pt>
                <c:pt idx="2">
                  <c:v>2022</c:v>
                </c:pt>
                <c:pt idx="3">
                  <c:v>2023e</c:v>
                </c:pt>
                <c:pt idx="4">
                  <c:v>2024f</c:v>
                </c:pt>
                <c:pt idx="5">
                  <c:v>2025f</c:v>
                </c:pt>
              </c:strCache>
            </c:strRef>
          </c:cat>
          <c:val>
            <c:numRef>
              <c:f>Sheet1!$C$12:$H$12</c:f>
              <c:numCache>
                <c:formatCode>#,##0.0</c:formatCode>
                <c:ptCount val="6"/>
                <c:pt idx="0">
                  <c:v>0.82499999999999996</c:v>
                </c:pt>
                <c:pt idx="1">
                  <c:v>1.175</c:v>
                </c:pt>
                <c:pt idx="2">
                  <c:v>2.875</c:v>
                </c:pt>
                <c:pt idx="3">
                  <c:v>2.2999999999999998</c:v>
                </c:pt>
                <c:pt idx="4" formatCode="0.0">
                  <c:v>2.1</c:v>
                </c:pt>
                <c:pt idx="5" formatCode="0.0">
                  <c:v>2</c:v>
                </c:pt>
              </c:numCache>
            </c:numRef>
          </c:val>
          <c:smooth val="0"/>
          <c:extLst>
            <c:ext xmlns:c16="http://schemas.microsoft.com/office/drawing/2014/chart" uri="{C3380CC4-5D6E-409C-BE32-E72D297353CC}">
              <c16:uniqueId val="{0000000B-31FB-48A3-A2C0-18342142A029}"/>
            </c:ext>
          </c:extLst>
        </c:ser>
        <c:ser>
          <c:idx val="2"/>
          <c:order val="2"/>
          <c:tx>
            <c:strRef>
              <c:f>Sheet1!$A$14</c:f>
              <c:strCache>
                <c:ptCount val="1"/>
                <c:pt idx="0">
                  <c:v>ASEAN ex. LA and MM</c:v>
                </c:pt>
              </c:strCache>
            </c:strRef>
          </c:tx>
          <c:spPr>
            <a:ln w="28575" cap="rnd">
              <a:solidFill>
                <a:srgbClr val="009999"/>
              </a:solidFill>
              <a:prstDash val="solid"/>
              <a:round/>
            </a:ln>
            <a:effectLst/>
          </c:spPr>
          <c:marker>
            <c:symbol val="none"/>
          </c:marker>
          <c:dPt>
            <c:idx val="3"/>
            <c:marker>
              <c:symbol val="none"/>
            </c:marker>
            <c:bubble3D val="0"/>
            <c:spPr>
              <a:ln w="28575" cap="rnd">
                <a:solidFill>
                  <a:srgbClr val="009999"/>
                </a:solidFill>
                <a:prstDash val="solid"/>
                <a:round/>
              </a:ln>
              <a:effectLst/>
            </c:spPr>
            <c:extLst>
              <c:ext xmlns:c16="http://schemas.microsoft.com/office/drawing/2014/chart" uri="{C3380CC4-5D6E-409C-BE32-E72D297353CC}">
                <c16:uniqueId val="{0000000D-31FB-48A3-A2C0-18342142A029}"/>
              </c:ext>
            </c:extLst>
          </c:dPt>
          <c:dPt>
            <c:idx val="4"/>
            <c:marker>
              <c:symbol val="none"/>
            </c:marker>
            <c:bubble3D val="0"/>
            <c:spPr>
              <a:ln w="28575" cap="rnd">
                <a:solidFill>
                  <a:srgbClr val="009999"/>
                </a:solidFill>
                <a:prstDash val="solid"/>
                <a:round/>
              </a:ln>
              <a:effectLst/>
            </c:spPr>
            <c:extLst>
              <c:ext xmlns:c16="http://schemas.microsoft.com/office/drawing/2014/chart" uri="{C3380CC4-5D6E-409C-BE32-E72D297353CC}">
                <c16:uniqueId val="{0000000F-31FB-48A3-A2C0-18342142A029}"/>
              </c:ext>
            </c:extLst>
          </c:dPt>
          <c:dPt>
            <c:idx val="5"/>
            <c:marker>
              <c:symbol val="none"/>
            </c:marker>
            <c:bubble3D val="0"/>
            <c:spPr>
              <a:ln w="28575" cap="rnd">
                <a:solidFill>
                  <a:srgbClr val="009999"/>
                </a:solidFill>
                <a:prstDash val="solid"/>
                <a:round/>
              </a:ln>
              <a:effectLst/>
            </c:spPr>
            <c:extLst>
              <c:ext xmlns:c16="http://schemas.microsoft.com/office/drawing/2014/chart" uri="{C3380CC4-5D6E-409C-BE32-E72D297353CC}">
                <c16:uniqueId val="{00000011-31FB-48A3-A2C0-18342142A029}"/>
              </c:ext>
            </c:extLst>
          </c:dPt>
          <c:cat>
            <c:strRef>
              <c:f>Sheet1!$C$3:$H$3</c:f>
              <c:strCache>
                <c:ptCount val="6"/>
                <c:pt idx="0">
                  <c:v>2020</c:v>
                </c:pt>
                <c:pt idx="1">
                  <c:v>2021</c:v>
                </c:pt>
                <c:pt idx="2">
                  <c:v>2022</c:v>
                </c:pt>
                <c:pt idx="3">
                  <c:v>2023e</c:v>
                </c:pt>
                <c:pt idx="4">
                  <c:v>2024f</c:v>
                </c:pt>
                <c:pt idx="5">
                  <c:v>2025f</c:v>
                </c:pt>
              </c:strCache>
            </c:strRef>
          </c:cat>
          <c:val>
            <c:numRef>
              <c:f>Sheet1!$C$14:$H$14</c:f>
              <c:numCache>
                <c:formatCode>General</c:formatCode>
                <c:ptCount val="6"/>
                <c:pt idx="0">
                  <c:v>1.3</c:v>
                </c:pt>
                <c:pt idx="1">
                  <c:v>2.2000000000000002</c:v>
                </c:pt>
                <c:pt idx="2">
                  <c:v>4.7</c:v>
                </c:pt>
                <c:pt idx="3" formatCode="#,##0.0">
                  <c:v>3</c:v>
                </c:pt>
                <c:pt idx="4">
                  <c:v>2.7</c:v>
                </c:pt>
                <c:pt idx="5">
                  <c:v>2.4</c:v>
                </c:pt>
              </c:numCache>
            </c:numRef>
          </c:val>
          <c:smooth val="0"/>
          <c:extLst>
            <c:ext xmlns:c16="http://schemas.microsoft.com/office/drawing/2014/chart" uri="{C3380CC4-5D6E-409C-BE32-E72D297353CC}">
              <c16:uniqueId val="{00000012-31FB-48A3-A2C0-18342142A029}"/>
            </c:ext>
          </c:extLst>
        </c:ser>
        <c:dLbls>
          <c:showLegendKey val="0"/>
          <c:showVal val="0"/>
          <c:showCatName val="0"/>
          <c:showSerName val="0"/>
          <c:showPercent val="0"/>
          <c:showBubbleSize val="0"/>
        </c:dLbls>
        <c:smooth val="0"/>
        <c:axId val="478992607"/>
        <c:axId val="314171967"/>
        <c:extLst/>
      </c:lineChart>
      <c:catAx>
        <c:axId val="478992607"/>
        <c:scaling>
          <c:orientation val="minMax"/>
        </c:scaling>
        <c:delete val="0"/>
        <c:axPos val="b"/>
        <c:numFmt formatCode="General" sourceLinked="1"/>
        <c:majorTickMark val="none"/>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314171967"/>
        <c:crosses val="autoZero"/>
        <c:auto val="1"/>
        <c:lblAlgn val="ctr"/>
        <c:lblOffset val="100"/>
        <c:noMultiLvlLbl val="0"/>
      </c:catAx>
      <c:valAx>
        <c:axId val="314171967"/>
        <c:scaling>
          <c:orientation val="minMax"/>
        </c:scaling>
        <c:delete val="0"/>
        <c:axPos val="l"/>
        <c:numFmt formatCode="General" sourceLinked="1"/>
        <c:majorTickMark val="none"/>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478992607"/>
        <c:crosses val="autoZero"/>
        <c:crossBetween val="midCat"/>
        <c:majorUnit val="1"/>
      </c:valAx>
      <c:spPr>
        <a:noFill/>
        <a:ln w="25400">
          <a:noFill/>
        </a:ln>
        <a:effectLst/>
      </c:spPr>
    </c:plotArea>
    <c:legend>
      <c:legendPos val="b"/>
      <c:layout>
        <c:manualLayout>
          <c:xMode val="edge"/>
          <c:yMode val="edge"/>
          <c:x val="2.1395629683625076E-2"/>
          <c:y val="0.8940995837445963"/>
          <c:w val="0.96546300271328922"/>
          <c:h val="9.1296011663226512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a:lstStyle/>
    <a:p>
      <a:pPr>
        <a:defRPr sz="1100">
          <a:solidFill>
            <a:srgbClr val="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Sheet1!$S$7:$S$26</c:f>
              <c:strCache>
                <c:ptCount val="20"/>
                <c:pt idx="0">
                  <c:v>CN</c:v>
                </c:pt>
                <c:pt idx="1">
                  <c:v>HK</c:v>
                </c:pt>
                <c:pt idx="2">
                  <c:v>JP</c:v>
                </c:pt>
                <c:pt idx="3">
                  <c:v>KR</c:v>
                </c:pt>
                <c:pt idx="4">
                  <c:v>BN</c:v>
                </c:pt>
                <c:pt idx="5">
                  <c:v>KH</c:v>
                </c:pt>
                <c:pt idx="6">
                  <c:v>ID</c:v>
                </c:pt>
                <c:pt idx="7">
                  <c:v>LA</c:v>
                </c:pt>
                <c:pt idx="8">
                  <c:v>MY</c:v>
                </c:pt>
                <c:pt idx="9">
                  <c:v>MM</c:v>
                </c:pt>
                <c:pt idx="10">
                  <c:v>PH</c:v>
                </c:pt>
                <c:pt idx="11">
                  <c:v>SG</c:v>
                </c:pt>
                <c:pt idx="12">
                  <c:v>TH</c:v>
                </c:pt>
                <c:pt idx="13">
                  <c:v>VN</c:v>
                </c:pt>
                <c:pt idx="14">
                  <c:v>LMIC 2000</c:v>
                </c:pt>
                <c:pt idx="15">
                  <c:v>UMIC 2000</c:v>
                </c:pt>
                <c:pt idx="16">
                  <c:v>LMIC 2022</c:v>
                </c:pt>
                <c:pt idx="17">
                  <c:v>UMIC 2022</c:v>
                </c:pt>
                <c:pt idx="18">
                  <c:v>HIC 2000</c:v>
                </c:pt>
                <c:pt idx="19">
                  <c:v>HIC 2022</c:v>
                </c:pt>
              </c:strCache>
            </c:strRef>
          </c:tx>
          <c:spPr>
            <a:ln w="19050" cap="rnd">
              <a:noFill/>
              <a:round/>
            </a:ln>
            <a:effectLst/>
          </c:spPr>
          <c:marker>
            <c:symbol val="circle"/>
            <c:size val="8"/>
            <c:spPr>
              <a:solidFill>
                <a:schemeClr val="accent1"/>
              </a:solidFill>
              <a:ln w="9525">
                <a:solidFill>
                  <a:schemeClr val="accent1"/>
                </a:solidFill>
              </a:ln>
              <a:effectLst/>
            </c:spPr>
          </c:marker>
          <c:dPt>
            <c:idx val="14"/>
            <c:marker>
              <c:symbol val="none"/>
            </c:marker>
            <c:bubble3D val="0"/>
            <c:extLst>
              <c:ext xmlns:c16="http://schemas.microsoft.com/office/drawing/2014/chart" uri="{C3380CC4-5D6E-409C-BE32-E72D297353CC}">
                <c16:uniqueId val="{00000000-4091-496B-AF40-57EBCC66EFDC}"/>
              </c:ext>
            </c:extLst>
          </c:dPt>
          <c:dPt>
            <c:idx val="15"/>
            <c:marker>
              <c:symbol val="none"/>
            </c:marker>
            <c:bubble3D val="0"/>
            <c:extLst>
              <c:ext xmlns:c16="http://schemas.microsoft.com/office/drawing/2014/chart" uri="{C3380CC4-5D6E-409C-BE32-E72D297353CC}">
                <c16:uniqueId val="{00000001-4091-496B-AF40-57EBCC66EFDC}"/>
              </c:ext>
            </c:extLst>
          </c:dPt>
          <c:dPt>
            <c:idx val="16"/>
            <c:marker>
              <c:symbol val="none"/>
            </c:marker>
            <c:bubble3D val="0"/>
            <c:extLst>
              <c:ext xmlns:c16="http://schemas.microsoft.com/office/drawing/2014/chart" uri="{C3380CC4-5D6E-409C-BE32-E72D297353CC}">
                <c16:uniqueId val="{00000002-4091-496B-AF40-57EBCC66EFDC}"/>
              </c:ext>
            </c:extLst>
          </c:dPt>
          <c:dPt>
            <c:idx val="17"/>
            <c:marker>
              <c:symbol val="none"/>
            </c:marker>
            <c:bubble3D val="0"/>
            <c:extLst>
              <c:ext xmlns:c16="http://schemas.microsoft.com/office/drawing/2014/chart" uri="{C3380CC4-5D6E-409C-BE32-E72D297353CC}">
                <c16:uniqueId val="{00000003-4091-496B-AF40-57EBCC66EFDC}"/>
              </c:ext>
            </c:extLst>
          </c:dPt>
          <c:dPt>
            <c:idx val="18"/>
            <c:marker>
              <c:symbol val="none"/>
            </c:marker>
            <c:bubble3D val="0"/>
            <c:extLst>
              <c:ext xmlns:c16="http://schemas.microsoft.com/office/drawing/2014/chart" uri="{C3380CC4-5D6E-409C-BE32-E72D297353CC}">
                <c16:uniqueId val="{00000004-4091-496B-AF40-57EBCC66EFDC}"/>
              </c:ext>
            </c:extLst>
          </c:dPt>
          <c:dPt>
            <c:idx val="19"/>
            <c:marker>
              <c:symbol val="none"/>
            </c:marker>
            <c:bubble3D val="0"/>
            <c:extLst>
              <c:ext xmlns:c16="http://schemas.microsoft.com/office/drawing/2014/chart" uri="{C3380CC4-5D6E-409C-BE32-E72D297353CC}">
                <c16:uniqueId val="{00000005-4091-496B-AF40-57EBCC66EFDC}"/>
              </c:ext>
            </c:extLst>
          </c:dPt>
          <c:dLbls>
            <c:dLbl>
              <c:idx val="0"/>
              <c:tx>
                <c:rich>
                  <a:bodyPr/>
                  <a:lstStyle/>
                  <a:p>
                    <a:fld id="{1A450EBB-FAE8-4575-BC3D-C69184583D5C}"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091-496B-AF40-57EBCC66EFDC}"/>
                </c:ext>
              </c:extLst>
            </c:dLbl>
            <c:dLbl>
              <c:idx val="1"/>
              <c:layout>
                <c:manualLayout>
                  <c:x val="-1.108562774549319E-2"/>
                  <c:y val="9.1904880619540202E-3"/>
                </c:manualLayout>
              </c:layout>
              <c:tx>
                <c:rich>
                  <a:bodyPr/>
                  <a:lstStyle/>
                  <a:p>
                    <a:fld id="{CC911F3D-CBEF-47F9-88D6-F159D3F865A8}"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4091-496B-AF40-57EBCC66EFDC}"/>
                </c:ext>
              </c:extLst>
            </c:dLbl>
            <c:dLbl>
              <c:idx val="2"/>
              <c:tx>
                <c:rich>
                  <a:bodyPr/>
                  <a:lstStyle/>
                  <a:p>
                    <a:fld id="{1B395F37-F15A-4C9C-AA86-E1D0AE9C0409}" type="CELLRANGE">
                      <a:rPr lang="en-SG"/>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091-496B-AF40-57EBCC66EFDC}"/>
                </c:ext>
              </c:extLst>
            </c:dLbl>
            <c:dLbl>
              <c:idx val="3"/>
              <c:layout>
                <c:manualLayout>
                  <c:x val="-2.2171255490986481E-2"/>
                  <c:y val="-3.6761952247816095E-2"/>
                </c:manualLayout>
              </c:layout>
              <c:tx>
                <c:rich>
                  <a:bodyPr/>
                  <a:lstStyle/>
                  <a:p>
                    <a:fld id="{C2961E6E-F9FD-43B8-A372-9232F6124C4B}"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4091-496B-AF40-57EBCC66EFDC}"/>
                </c:ext>
              </c:extLst>
            </c:dLbl>
            <c:dLbl>
              <c:idx val="4"/>
              <c:layout>
                <c:manualLayout>
                  <c:x val="-8.3142208091198933E-3"/>
                  <c:y val="4.5952440309769893E-3"/>
                </c:manualLayout>
              </c:layout>
              <c:tx>
                <c:rich>
                  <a:bodyPr/>
                  <a:lstStyle/>
                  <a:p>
                    <a:fld id="{0800E7E4-5015-42C8-AC47-F1D23E49C5D3}"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4091-496B-AF40-57EBCC66EFDC}"/>
                </c:ext>
              </c:extLst>
            </c:dLbl>
            <c:dLbl>
              <c:idx val="5"/>
              <c:tx>
                <c:rich>
                  <a:bodyPr/>
                  <a:lstStyle/>
                  <a:p>
                    <a:fld id="{E5F87E2C-E3D8-4C38-B129-3CA6B776485E}" type="CELLRANGE">
                      <a:rPr lang="en-SG"/>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091-496B-AF40-57EBCC66EFDC}"/>
                </c:ext>
              </c:extLst>
            </c:dLbl>
            <c:dLbl>
              <c:idx val="6"/>
              <c:layout>
                <c:manualLayout>
                  <c:x val="-3.0485476300106326E-2"/>
                  <c:y val="-4.1357196278793092E-2"/>
                </c:manualLayout>
              </c:layout>
              <c:tx>
                <c:rich>
                  <a:bodyPr/>
                  <a:lstStyle/>
                  <a:p>
                    <a:fld id="{35BF5713-D868-4589-9A32-57BE084948D7}"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4091-496B-AF40-57EBCC66EFDC}"/>
                </c:ext>
              </c:extLst>
            </c:dLbl>
            <c:dLbl>
              <c:idx val="7"/>
              <c:tx>
                <c:rich>
                  <a:bodyPr/>
                  <a:lstStyle/>
                  <a:p>
                    <a:fld id="{F2993B07-3628-4F42-AFCD-175269DD3709}" type="CELLRANGE">
                      <a:rPr lang="en-SG"/>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091-496B-AF40-57EBCC66EFDC}"/>
                </c:ext>
              </c:extLst>
            </c:dLbl>
            <c:dLbl>
              <c:idx val="8"/>
              <c:tx>
                <c:rich>
                  <a:bodyPr/>
                  <a:lstStyle/>
                  <a:p>
                    <a:fld id="{99C035ED-1FED-4714-A4CE-820079679F7F}" type="CELLRANGE">
                      <a:rPr lang="en-SG"/>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4091-496B-AF40-57EBCC66EFDC}"/>
                </c:ext>
              </c:extLst>
            </c:dLbl>
            <c:dLbl>
              <c:idx val="9"/>
              <c:layout>
                <c:manualLayout>
                  <c:x val="-2.494266242735968E-2"/>
                  <c:y val="-4.1357196278793092E-2"/>
                </c:manualLayout>
              </c:layout>
              <c:tx>
                <c:rich>
                  <a:bodyPr/>
                  <a:lstStyle/>
                  <a:p>
                    <a:fld id="{BF3BD638-A3CD-4BEA-8375-7596B909D954}"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4091-496B-AF40-57EBCC66EFDC}"/>
                </c:ext>
              </c:extLst>
            </c:dLbl>
            <c:dLbl>
              <c:idx val="10"/>
              <c:layout>
                <c:manualLayout>
                  <c:x val="-2.7714069363732975E-2"/>
                  <c:y val="3.216670821683907E-2"/>
                </c:manualLayout>
              </c:layout>
              <c:tx>
                <c:rich>
                  <a:bodyPr/>
                  <a:lstStyle/>
                  <a:p>
                    <a:fld id="{29D98A86-73DE-424A-A264-78A83A5B9F24}"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4091-496B-AF40-57EBCC66EFDC}"/>
                </c:ext>
              </c:extLst>
            </c:dLbl>
            <c:dLbl>
              <c:idx val="11"/>
              <c:layout>
                <c:manualLayout>
                  <c:x val="-1.3857034681866488E-2"/>
                  <c:y val="-2.7571464185862069E-2"/>
                </c:manualLayout>
              </c:layout>
              <c:tx>
                <c:rich>
                  <a:bodyPr/>
                  <a:lstStyle/>
                  <a:p>
                    <a:fld id="{C9550BC4-32AC-48B6-81AB-B494CF288B42}"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4091-496B-AF40-57EBCC66EFDC}"/>
                </c:ext>
              </c:extLst>
            </c:dLbl>
            <c:dLbl>
              <c:idx val="12"/>
              <c:tx>
                <c:rich>
                  <a:bodyPr/>
                  <a:lstStyle/>
                  <a:p>
                    <a:fld id="{29BC7654-D94C-4AE0-AF76-735DDB1D4493}" type="CELLRANGE">
                      <a:rPr lang="en-SG"/>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4091-496B-AF40-57EBCC66EFDC}"/>
                </c:ext>
              </c:extLst>
            </c:dLbl>
            <c:dLbl>
              <c:idx val="13"/>
              <c:layout>
                <c:manualLayout>
                  <c:x val="0"/>
                  <c:y val="1.3785732092931073E-2"/>
                </c:manualLayout>
              </c:layout>
              <c:tx>
                <c:rich>
                  <a:bodyPr/>
                  <a:lstStyle/>
                  <a:p>
                    <a:fld id="{A47A4AA6-F59D-4EDD-BD4E-53B42E6AE2BB}"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4091-496B-AF40-57EBCC66EFDC}"/>
                </c:ext>
              </c:extLst>
            </c:dLbl>
            <c:dLbl>
              <c:idx val="14"/>
              <c:layout>
                <c:manualLayout>
                  <c:x val="-0.16522439343542258"/>
                  <c:y val="-4.3311794857219692E-2"/>
                </c:manualLayout>
              </c:layout>
              <c:tx>
                <c:rich>
                  <a:bodyPr rot="0" spcFirstLastPara="1" vertOverflow="ellipsis" vert="horz" wrap="square" anchor="ctr" anchorCtr="1"/>
                  <a:lstStyle/>
                  <a:p>
                    <a:pPr>
                      <a:defRPr sz="1100" b="0" i="1" u="none" strike="noStrike" kern="1200" baseline="0">
                        <a:solidFill>
                          <a:schemeClr val="tx2"/>
                        </a:solidFill>
                        <a:latin typeface="Arial" panose="020B0604020202020204" pitchFamily="34" charset="0"/>
                        <a:ea typeface="+mn-ea"/>
                        <a:cs typeface="+mn-cs"/>
                      </a:defRPr>
                    </a:pPr>
                    <a:fld id="{384D6386-DA50-4D76-B0FF-34D54AF2D510}" type="CELLRANGE">
                      <a:rPr lang="en-US" i="1">
                        <a:solidFill>
                          <a:schemeClr val="tx2"/>
                        </a:solidFill>
                      </a:rPr>
                      <a:pPr>
                        <a:defRPr i="1">
                          <a:solidFill>
                            <a:schemeClr val="tx2"/>
                          </a:solidFill>
                        </a:defRPr>
                      </a:pPr>
                      <a:t>[CELLRANGE]</a:t>
                    </a:fld>
                    <a:endParaRPr lang="en-SG"/>
                  </a:p>
                </c:rich>
              </c:tx>
              <c:spPr>
                <a:noFill/>
                <a:ln>
                  <a:noFill/>
                </a:ln>
                <a:effectLst/>
              </c:spPr>
              <c:txPr>
                <a:bodyPr rot="0" spcFirstLastPara="1" vertOverflow="ellipsis" vert="horz" wrap="square" anchor="ctr" anchorCtr="1"/>
                <a:lstStyle/>
                <a:p>
                  <a:pPr>
                    <a:defRPr sz="1100" b="0" i="1" u="none" strike="noStrike" kern="1200" baseline="0">
                      <a:solidFill>
                        <a:schemeClr val="tx2"/>
                      </a:solidFill>
                      <a:latin typeface="Arial" panose="020B06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091-496B-AF40-57EBCC66EFDC}"/>
                </c:ext>
              </c:extLst>
            </c:dLbl>
            <c:dLbl>
              <c:idx val="15"/>
              <c:layout>
                <c:manualLayout>
                  <c:x val="-0.16275778136681204"/>
                  <c:y val="-4.2871806531940969E-2"/>
                </c:manualLayout>
              </c:layout>
              <c:tx>
                <c:rich>
                  <a:bodyPr rot="0" spcFirstLastPara="1" vertOverflow="ellipsis" vert="horz" wrap="square" anchor="ctr" anchorCtr="1"/>
                  <a:lstStyle/>
                  <a:p>
                    <a:pPr>
                      <a:defRPr sz="1100" b="0" i="1" u="none" strike="noStrike" kern="1200" baseline="0">
                        <a:solidFill>
                          <a:schemeClr val="tx2"/>
                        </a:solidFill>
                        <a:latin typeface="Arial" panose="020B0604020202020204" pitchFamily="34" charset="0"/>
                        <a:ea typeface="+mn-ea"/>
                        <a:cs typeface="+mn-cs"/>
                      </a:defRPr>
                    </a:pPr>
                    <a:fld id="{33D2CCE7-8A7F-4E70-B5C6-088159ABBC36}" type="CELLRANGE">
                      <a:rPr lang="en-US" i="1">
                        <a:solidFill>
                          <a:schemeClr val="tx2"/>
                        </a:solidFill>
                      </a:rPr>
                      <a:pPr>
                        <a:defRPr i="1">
                          <a:solidFill>
                            <a:schemeClr val="tx2"/>
                          </a:solidFill>
                        </a:defRPr>
                      </a:pPr>
                      <a:t>[CELLRANGE]</a:t>
                    </a:fld>
                    <a:endParaRPr lang="en-SG"/>
                  </a:p>
                </c:rich>
              </c:tx>
              <c:spPr>
                <a:noFill/>
                <a:ln>
                  <a:noFill/>
                </a:ln>
                <a:effectLst/>
              </c:spPr>
              <c:txPr>
                <a:bodyPr rot="0" spcFirstLastPara="1" vertOverflow="ellipsis" vert="horz" wrap="square" anchor="ctr" anchorCtr="1"/>
                <a:lstStyle/>
                <a:p>
                  <a:pPr>
                    <a:defRPr sz="1100" b="0" i="1" u="none" strike="noStrike" kern="1200" baseline="0">
                      <a:solidFill>
                        <a:schemeClr val="tx2"/>
                      </a:solidFill>
                      <a:latin typeface="Arial" panose="020B06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091-496B-AF40-57EBCC66EFDC}"/>
                </c:ext>
              </c:extLst>
            </c:dLbl>
            <c:dLbl>
              <c:idx val="16"/>
              <c:layout>
                <c:manualLayout>
                  <c:x val="0.64192307164393514"/>
                  <c:y val="-3.5615278580931137E-2"/>
                </c:manualLayout>
              </c:layout>
              <c:tx>
                <c:rich>
                  <a:bodyPr rot="0" spcFirstLastPara="1" vertOverflow="ellipsis" vert="horz" wrap="square" anchor="ctr" anchorCtr="1"/>
                  <a:lstStyle/>
                  <a:p>
                    <a:pPr>
                      <a:defRPr sz="1100" b="0" i="1" u="none" strike="noStrike" kern="1200" baseline="0">
                        <a:solidFill>
                          <a:srgbClr val="006260"/>
                        </a:solidFill>
                        <a:latin typeface="Arial" panose="020B0604020202020204" pitchFamily="34" charset="0"/>
                        <a:ea typeface="+mn-ea"/>
                        <a:cs typeface="+mn-cs"/>
                      </a:defRPr>
                    </a:pPr>
                    <a:fld id="{9070E69B-1479-4A87-BFCC-1BBA8CABDA1D}" type="CELLRANGE">
                      <a:rPr lang="en-US"/>
                      <a:pPr>
                        <a:defRPr i="1">
                          <a:solidFill>
                            <a:srgbClr val="006260"/>
                          </a:solidFill>
                        </a:defRPr>
                      </a:pPr>
                      <a:t>[CELLRANGE]</a:t>
                    </a:fld>
                    <a:endParaRPr lang="en-SG"/>
                  </a:p>
                </c:rich>
              </c:tx>
              <c:spPr>
                <a:noFill/>
                <a:ln>
                  <a:noFill/>
                </a:ln>
                <a:effectLst/>
              </c:spPr>
              <c:txPr>
                <a:bodyPr rot="0" spcFirstLastPara="1" vertOverflow="ellipsis" vert="horz" wrap="square" anchor="ctr" anchorCtr="1"/>
                <a:lstStyle/>
                <a:p>
                  <a:pPr>
                    <a:defRPr sz="1100" b="0" i="1" u="none" strike="noStrike" kern="1200" baseline="0">
                      <a:solidFill>
                        <a:srgbClr val="006260"/>
                      </a:solidFill>
                      <a:latin typeface="Arial" panose="020B06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4091-496B-AF40-57EBCC66EFDC}"/>
                </c:ext>
              </c:extLst>
            </c:dLbl>
            <c:dLbl>
              <c:idx val="17"/>
              <c:layout>
                <c:manualLayout>
                  <c:x val="0.63681068047783962"/>
                  <c:y val="-3.3985408784681252E-2"/>
                </c:manualLayout>
              </c:layout>
              <c:tx>
                <c:rich>
                  <a:bodyPr rot="0" spcFirstLastPara="1" vertOverflow="ellipsis" vert="horz" wrap="square" anchor="ctr" anchorCtr="1"/>
                  <a:lstStyle/>
                  <a:p>
                    <a:pPr>
                      <a:defRPr sz="1100" b="0" i="1" u="none" strike="noStrike" kern="1200" baseline="0">
                        <a:solidFill>
                          <a:srgbClr val="006260"/>
                        </a:solidFill>
                        <a:latin typeface="Arial" panose="020B0604020202020204" pitchFamily="34" charset="0"/>
                        <a:ea typeface="+mn-ea"/>
                        <a:cs typeface="+mn-cs"/>
                      </a:defRPr>
                    </a:pPr>
                    <a:fld id="{2AC776F4-22B9-45AC-91B0-DF9439D73173}" type="CELLRANGE">
                      <a:rPr lang="en-US"/>
                      <a:pPr>
                        <a:defRPr i="1">
                          <a:solidFill>
                            <a:srgbClr val="006260"/>
                          </a:solidFill>
                        </a:defRPr>
                      </a:pPr>
                      <a:t>[CELLRANGE]</a:t>
                    </a:fld>
                    <a:endParaRPr lang="en-SG"/>
                  </a:p>
                </c:rich>
              </c:tx>
              <c:spPr>
                <a:noFill/>
                <a:ln>
                  <a:noFill/>
                </a:ln>
                <a:effectLst/>
              </c:spPr>
              <c:txPr>
                <a:bodyPr rot="0" spcFirstLastPara="1" vertOverflow="ellipsis" vert="horz" wrap="square" anchor="ctr" anchorCtr="1"/>
                <a:lstStyle/>
                <a:p>
                  <a:pPr>
                    <a:defRPr sz="1100" b="0" i="1" u="none" strike="noStrike" kern="1200" baseline="0">
                      <a:solidFill>
                        <a:srgbClr val="006260"/>
                      </a:solidFill>
                      <a:latin typeface="Arial" panose="020B06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4091-496B-AF40-57EBCC66EFDC}"/>
                </c:ext>
              </c:extLst>
            </c:dLbl>
            <c:dLbl>
              <c:idx val="18"/>
              <c:layout>
                <c:manualLayout>
                  <c:x val="-0.14480886867642426"/>
                  <c:y val="-4.1597480096677311E-2"/>
                </c:manualLayout>
              </c:layout>
              <c:tx>
                <c:rich>
                  <a:bodyPr rot="0" spcFirstLastPara="1" vertOverflow="ellipsis" vert="horz" wrap="square" anchor="ctr" anchorCtr="1"/>
                  <a:lstStyle/>
                  <a:p>
                    <a:pPr>
                      <a:defRPr sz="1100" b="0" i="1" u="none" strike="noStrike" kern="1200" baseline="0">
                        <a:solidFill>
                          <a:schemeClr val="tx2"/>
                        </a:solidFill>
                        <a:latin typeface="Arial" panose="020B0604020202020204" pitchFamily="34" charset="0"/>
                        <a:ea typeface="+mn-ea"/>
                        <a:cs typeface="+mn-cs"/>
                      </a:defRPr>
                    </a:pPr>
                    <a:fld id="{43EFF9BC-F6DF-452E-974C-3BFDDAFFADF0}" type="CELLRANGE">
                      <a:rPr lang="en-US" i="1">
                        <a:solidFill>
                          <a:schemeClr val="tx2"/>
                        </a:solidFill>
                      </a:rPr>
                      <a:pPr>
                        <a:defRPr i="1">
                          <a:solidFill>
                            <a:schemeClr val="tx2"/>
                          </a:solidFill>
                        </a:defRPr>
                      </a:pPr>
                      <a:t>[CELLRANGE]</a:t>
                    </a:fld>
                    <a:endParaRPr lang="en-SG"/>
                  </a:p>
                </c:rich>
              </c:tx>
              <c:spPr>
                <a:noFill/>
                <a:ln>
                  <a:noFill/>
                </a:ln>
                <a:effectLst/>
              </c:spPr>
              <c:txPr>
                <a:bodyPr rot="0" spcFirstLastPara="1" vertOverflow="ellipsis" vert="horz" wrap="square" anchor="ctr" anchorCtr="1"/>
                <a:lstStyle/>
                <a:p>
                  <a:pPr>
                    <a:defRPr sz="1100" b="0" i="1" u="none" strike="noStrike" kern="1200" baseline="0">
                      <a:solidFill>
                        <a:schemeClr val="tx2"/>
                      </a:solidFill>
                      <a:latin typeface="Arial" panose="020B06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4091-496B-AF40-57EBCC66EFDC}"/>
                </c:ext>
              </c:extLst>
            </c:dLbl>
            <c:dLbl>
              <c:idx val="19"/>
              <c:layout>
                <c:manualLayout>
                  <c:x val="0.65718575997291451"/>
                  <c:y val="-3.1072467443596777E-2"/>
                </c:manualLayout>
              </c:layout>
              <c:tx>
                <c:rich>
                  <a:bodyPr rot="0" spcFirstLastPara="1" vertOverflow="ellipsis" vert="horz" wrap="square" anchor="ctr" anchorCtr="1"/>
                  <a:lstStyle/>
                  <a:p>
                    <a:pPr>
                      <a:defRPr sz="1100" b="0" i="1" u="none" strike="noStrike" kern="1200" baseline="0">
                        <a:solidFill>
                          <a:srgbClr val="006260"/>
                        </a:solidFill>
                        <a:latin typeface="Arial" panose="020B0604020202020204" pitchFamily="34" charset="0"/>
                        <a:ea typeface="+mn-ea"/>
                        <a:cs typeface="+mn-cs"/>
                      </a:defRPr>
                    </a:pPr>
                    <a:fld id="{70BBD917-7478-4CE4-AD27-3569CBAFCEB3}" type="CELLRANGE">
                      <a:rPr lang="en-US"/>
                      <a:pPr>
                        <a:defRPr i="1">
                          <a:solidFill>
                            <a:srgbClr val="006260"/>
                          </a:solidFill>
                        </a:defRPr>
                      </a:pPr>
                      <a:t>[CELLRANGE]</a:t>
                    </a:fld>
                    <a:endParaRPr lang="en-SG"/>
                  </a:p>
                </c:rich>
              </c:tx>
              <c:spPr>
                <a:noFill/>
                <a:ln>
                  <a:noFill/>
                </a:ln>
                <a:effectLst/>
              </c:spPr>
              <c:txPr>
                <a:bodyPr rot="0" spcFirstLastPara="1" vertOverflow="ellipsis" vert="horz" wrap="square" anchor="ctr" anchorCtr="1"/>
                <a:lstStyle/>
                <a:p>
                  <a:pPr>
                    <a:defRPr sz="1100" b="0" i="1" u="none" strike="noStrike" kern="1200" baseline="0">
                      <a:solidFill>
                        <a:srgbClr val="006260"/>
                      </a:solidFill>
                      <a:latin typeface="Arial" panose="020B06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4091-496B-AF40-57EBCC66EFDC}"/>
                </c:ext>
              </c:extLst>
            </c:dLbl>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Sheet1!$U$7:$U$26</c:f>
              <c:numCache>
                <c:formatCode>General</c:formatCode>
                <c:ptCount val="20"/>
                <c:pt idx="0">
                  <c:v>2.9731278535996988</c:v>
                </c:pt>
                <c:pt idx="1">
                  <c:v>4.4302363534115106</c:v>
                </c:pt>
                <c:pt idx="2">
                  <c:v>4.5659658174466671</c:v>
                </c:pt>
                <c:pt idx="3">
                  <c:v>4.042575512440191</c:v>
                </c:pt>
                <c:pt idx="4">
                  <c:v>4.1658376246901279</c:v>
                </c:pt>
                <c:pt idx="5">
                  <c:v>2.4771212547196626</c:v>
                </c:pt>
                <c:pt idx="6">
                  <c:v>2.7558748556724915</c:v>
                </c:pt>
                <c:pt idx="7">
                  <c:v>2.4471580313422194</c:v>
                </c:pt>
                <c:pt idx="8">
                  <c:v>3.5428254269591797</c:v>
                </c:pt>
                <c:pt idx="9">
                  <c:v>2.1139433523068369</c:v>
                </c:pt>
                <c:pt idx="10">
                  <c:v>3.0718820073061255</c:v>
                </c:pt>
                <c:pt idx="11">
                  <c:v>4.3743816980508825</c:v>
                </c:pt>
                <c:pt idx="12">
                  <c:v>3.2966651902615309</c:v>
                </c:pt>
                <c:pt idx="13">
                  <c:v>2.5797835966168101</c:v>
                </c:pt>
                <c:pt idx="14">
                  <c:v>2.8779469516291885</c:v>
                </c:pt>
                <c:pt idx="15">
                  <c:v>3.4763968267253302</c:v>
                </c:pt>
                <c:pt idx="16">
                  <c:v>2</c:v>
                </c:pt>
                <c:pt idx="17">
                  <c:v>2</c:v>
                </c:pt>
                <c:pt idx="18">
                  <c:v>3.9668454236549162</c:v>
                </c:pt>
                <c:pt idx="19">
                  <c:v>2</c:v>
                </c:pt>
              </c:numCache>
            </c:numRef>
          </c:xVal>
          <c:yVal>
            <c:numRef>
              <c:f>Sheet1!$T$7:$T$26</c:f>
              <c:numCache>
                <c:formatCode>General</c:formatCode>
                <c:ptCount val="20"/>
                <c:pt idx="0">
                  <c:v>4.1089031276673129</c:v>
                </c:pt>
                <c:pt idx="1">
                  <c:v>4.7353593330017105</c:v>
                </c:pt>
                <c:pt idx="2">
                  <c:v>4.6277753752293034</c:v>
                </c:pt>
                <c:pt idx="3">
                  <c:v>4.5561818466529109</c:v>
                </c:pt>
                <c:pt idx="4">
                  <c:v>4.4970679363985049</c:v>
                </c:pt>
                <c:pt idx="5">
                  <c:v>3.2304489213782741</c:v>
                </c:pt>
                <c:pt idx="6">
                  <c:v>3.6608654780038692</c:v>
                </c:pt>
                <c:pt idx="7">
                  <c:v>3.3729120029701067</c:v>
                </c:pt>
                <c:pt idx="8">
                  <c:v>4.0711452904510832</c:v>
                </c:pt>
                <c:pt idx="9">
                  <c:v>3.0827853703164503</c:v>
                </c:pt>
                <c:pt idx="10">
                  <c:v>3.5965970956264601</c:v>
                </c:pt>
                <c:pt idx="11">
                  <c:v>4.8273692730538249</c:v>
                </c:pt>
                <c:pt idx="12">
                  <c:v>3.859138297294531</c:v>
                </c:pt>
                <c:pt idx="13">
                  <c:v>3.6031443726201822</c:v>
                </c:pt>
                <c:pt idx="14">
                  <c:v>2</c:v>
                </c:pt>
                <c:pt idx="15">
                  <c:v>2</c:v>
                </c:pt>
                <c:pt idx="16">
                  <c:v>3.0549958615291417</c:v>
                </c:pt>
                <c:pt idx="17">
                  <c:v>3.6498214632245651</c:v>
                </c:pt>
                <c:pt idx="18">
                  <c:v>2</c:v>
                </c:pt>
                <c:pt idx="19">
                  <c:v>4.1419198739138805</c:v>
                </c:pt>
              </c:numCache>
            </c:numRef>
          </c:yVal>
          <c:smooth val="0"/>
          <c:extLst>
            <c:ext xmlns:c15="http://schemas.microsoft.com/office/drawing/2012/chart" uri="{02D57815-91ED-43cb-92C2-25804820EDAC}">
              <c15:datalabelsRange>
                <c15:f>Sheet1!$S$7:$S$26</c15:f>
                <c15:dlblRangeCache>
                  <c:ptCount val="20"/>
                  <c:pt idx="0">
                    <c:v>CN</c:v>
                  </c:pt>
                  <c:pt idx="1">
                    <c:v>HK</c:v>
                  </c:pt>
                  <c:pt idx="2">
                    <c:v>JP</c:v>
                  </c:pt>
                  <c:pt idx="3">
                    <c:v>KR</c:v>
                  </c:pt>
                  <c:pt idx="4">
                    <c:v>BN</c:v>
                  </c:pt>
                  <c:pt idx="5">
                    <c:v>KH</c:v>
                  </c:pt>
                  <c:pt idx="6">
                    <c:v>ID</c:v>
                  </c:pt>
                  <c:pt idx="7">
                    <c:v>LA</c:v>
                  </c:pt>
                  <c:pt idx="8">
                    <c:v>MY</c:v>
                  </c:pt>
                  <c:pt idx="9">
                    <c:v>MM</c:v>
                  </c:pt>
                  <c:pt idx="10">
                    <c:v>PH</c:v>
                  </c:pt>
                  <c:pt idx="11">
                    <c:v>SG</c:v>
                  </c:pt>
                  <c:pt idx="12">
                    <c:v>TH</c:v>
                  </c:pt>
                  <c:pt idx="13">
                    <c:v>VN</c:v>
                  </c:pt>
                  <c:pt idx="14">
                    <c:v>LMIC 2000</c:v>
                  </c:pt>
                  <c:pt idx="15">
                    <c:v>UMIC 2000</c:v>
                  </c:pt>
                  <c:pt idx="16">
                    <c:v>LMIC 2022</c:v>
                  </c:pt>
                  <c:pt idx="17">
                    <c:v>UMIC 2022</c:v>
                  </c:pt>
                  <c:pt idx="18">
                    <c:v>HIC 2000</c:v>
                  </c:pt>
                  <c:pt idx="19">
                    <c:v>HIC 2022</c:v>
                  </c:pt>
                </c15:dlblRangeCache>
              </c15:datalabelsRange>
            </c:ext>
            <c:ext xmlns:c16="http://schemas.microsoft.com/office/drawing/2014/chart" uri="{C3380CC4-5D6E-409C-BE32-E72D297353CC}">
              <c16:uniqueId val="{00000014-4091-496B-AF40-57EBCC66EFDC}"/>
            </c:ext>
          </c:extLst>
        </c:ser>
        <c:dLbls>
          <c:showLegendKey val="0"/>
          <c:showVal val="0"/>
          <c:showCatName val="0"/>
          <c:showSerName val="0"/>
          <c:showPercent val="0"/>
          <c:showBubbleSize val="0"/>
        </c:dLbls>
        <c:axId val="924596111"/>
        <c:axId val="1018272223"/>
      </c:scatterChart>
      <c:valAx>
        <c:axId val="924596111"/>
        <c:scaling>
          <c:orientation val="minMax"/>
          <c:min val="2"/>
        </c:scaling>
        <c:delete val="0"/>
        <c:axPos val="b"/>
        <c:title>
          <c:tx>
            <c:rich>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r>
                  <a:rPr lang="en-SG"/>
                  <a:t>2000 log GNI per capita</a:t>
                </a:r>
              </a:p>
            </c:rich>
          </c:tx>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title>
        <c:numFmt formatCode="General" sourceLinked="1"/>
        <c:majorTickMark val="none"/>
        <c:minorTickMark val="none"/>
        <c:tickLblPos val="nextTo"/>
        <c:spPr>
          <a:noFill/>
          <a:ln w="3175" cap="flat" cmpd="sng" algn="ctr">
            <a:solidFill>
              <a:srgbClr val="000000"/>
            </a:solidFill>
            <a:prstDash val="solid"/>
            <a:roun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1018272223"/>
        <c:crosses val="autoZero"/>
        <c:crossBetween val="midCat"/>
      </c:valAx>
      <c:valAx>
        <c:axId val="1018272223"/>
        <c:scaling>
          <c:orientation val="minMax"/>
          <c:min val="2"/>
        </c:scaling>
        <c:delete val="0"/>
        <c:axPos val="l"/>
        <c:title>
          <c:tx>
            <c:rich>
              <a:bodyPr rot="-54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r>
                  <a:rPr lang="en-SG"/>
                  <a:t>2022 log GNI per capita</a:t>
                </a:r>
              </a:p>
            </c:rich>
          </c:tx>
          <c:overlay val="0"/>
          <c:spPr>
            <a:noFill/>
            <a:ln>
              <a:noFill/>
            </a:ln>
            <a:effectLst/>
          </c:spPr>
          <c:txPr>
            <a:bodyPr rot="-54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title>
        <c:numFmt formatCode="General" sourceLinked="1"/>
        <c:majorTickMark val="none"/>
        <c:minorTickMark val="none"/>
        <c:tickLblPos val="nextTo"/>
        <c:spPr>
          <a:noFill/>
          <a:ln w="3175" cap="flat" cmpd="sng" algn="ctr">
            <a:solidFill>
              <a:srgbClr val="000000"/>
            </a:solidFill>
            <a:prstDash val="solid"/>
            <a:roun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924596111"/>
        <c:crosses val="autoZero"/>
        <c:crossBetween val="midCat"/>
        <c:majorUnit val="1"/>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100">
          <a:solidFill>
            <a:srgbClr val="000000"/>
          </a:solidFill>
          <a:latin typeface="Arial" panose="020B0604020202020204" pitchFamily="34" charset="0"/>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150258646461373E-2"/>
          <c:y val="8.0190411339345E-2"/>
          <c:w val="0.86485031730250972"/>
          <c:h val="0.70292955631615328"/>
        </c:manualLayout>
      </c:layout>
      <c:scatterChart>
        <c:scatterStyle val="lineMarker"/>
        <c:varyColors val="0"/>
        <c:ser>
          <c:idx val="0"/>
          <c:order val="0"/>
          <c:tx>
            <c:v>World Bank</c:v>
          </c:tx>
          <c:spPr>
            <a:ln w="19050" cap="rnd">
              <a:solidFill>
                <a:srgbClr val="C00000"/>
              </a:solidFill>
              <a:round/>
            </a:ln>
            <a:effectLst/>
          </c:spPr>
          <c:marker>
            <c:symbol val="circle"/>
            <c:size val="5"/>
            <c:spPr>
              <a:solidFill>
                <a:srgbClr val="C00000"/>
              </a:solidFill>
              <a:ln w="19050">
                <a:noFill/>
              </a:ln>
              <a:effectLst/>
            </c:spPr>
          </c:marker>
          <c:errBars>
            <c:errDir val="x"/>
            <c:errBarType val="both"/>
            <c:errValType val="stdErr"/>
            <c:noEndCap val="0"/>
            <c:spPr>
              <a:noFill/>
              <a:ln w="9525" cap="flat" cmpd="sng" algn="ctr">
                <a:noFill/>
                <a:round/>
              </a:ln>
              <a:effectLst/>
            </c:spPr>
          </c:errBars>
          <c:errBars>
            <c:errDir val="y"/>
            <c:errBarType val="both"/>
            <c:errValType val="cust"/>
            <c:noEndCap val="0"/>
            <c:plus>
              <c:numRef>
                <c:f>'pivot.res.a'!$E$1:$E$200</c:f>
                <c:numCache>
                  <c:formatCode>General</c:formatCode>
                  <c:ptCount val="200"/>
                  <c:pt idx="0">
                    <c:v>0</c:v>
                  </c:pt>
                  <c:pt idx="1">
                    <c:v>1.2634782092207291</c:v>
                  </c:pt>
                  <c:pt idx="2">
                    <c:v>0.91340380199396221</c:v>
                  </c:pt>
                  <c:pt idx="3">
                    <c:v>0.8986189564987066</c:v>
                  </c:pt>
                  <c:pt idx="4">
                    <c:v>0.89736076000818799</c:v>
                  </c:pt>
                  <c:pt idx="5">
                    <c:v>0.91608809356297893</c:v>
                  </c:pt>
                  <c:pt idx="6">
                    <c:v>0.91106544792660238</c:v>
                  </c:pt>
                  <c:pt idx="7">
                    <c:v>0.90529366638244591</c:v>
                  </c:pt>
                  <c:pt idx="8">
                    <c:v>0.87587595013997011</c:v>
                  </c:pt>
                  <c:pt idx="9">
                    <c:v>0.86292631192686753</c:v>
                  </c:pt>
                  <c:pt idx="10">
                    <c:v>0.85263190393698507</c:v>
                  </c:pt>
                  <c:pt idx="11">
                    <c:v>0.84679983262843228</c:v>
                  </c:pt>
                  <c:pt idx="12">
                    <c:v>0.84195451770497154</c:v>
                  </c:pt>
                  <c:pt idx="13">
                    <c:v>0.83121898566261987</c:v>
                  </c:pt>
                  <c:pt idx="14">
                    <c:v>0.82060841116396754</c:v>
                  </c:pt>
                  <c:pt idx="15">
                    <c:v>0.82968579551328581</c:v>
                  </c:pt>
                  <c:pt idx="16">
                    <c:v>0.84946372433252737</c:v>
                  </c:pt>
                  <c:pt idx="17">
                    <c:v>0.85131364746168514</c:v>
                  </c:pt>
                  <c:pt idx="18">
                    <c:v>0.85607918225919366</c:v>
                  </c:pt>
                  <c:pt idx="19">
                    <c:v>0.86121084678240878</c:v>
                  </c:pt>
                  <c:pt idx="20">
                    <c:v>0.865304717554775</c:v>
                  </c:pt>
                  <c:pt idx="21">
                    <c:v>0.88215898096214318</c:v>
                  </c:pt>
                  <c:pt idx="22">
                    <c:v>0.89423661377417607</c:v>
                  </c:pt>
                  <c:pt idx="23">
                    <c:v>0.90876860406235493</c:v>
                  </c:pt>
                  <c:pt idx="24">
                    <c:v>0.90036349965743012</c:v>
                  </c:pt>
                  <c:pt idx="25">
                    <c:v>0.71007878726597973</c:v>
                  </c:pt>
                  <c:pt idx="26">
                    <c:v>0.70096723810217454</c:v>
                  </c:pt>
                  <c:pt idx="27">
                    <c:v>0.69594291915361739</c:v>
                  </c:pt>
                  <c:pt idx="28">
                    <c:v>0.66436145001612656</c:v>
                  </c:pt>
                  <c:pt idx="29">
                    <c:v>0.63958499027092186</c:v>
                  </c:pt>
                  <c:pt idx="30">
                    <c:v>0.65405154551124189</c:v>
                  </c:pt>
                  <c:pt idx="31">
                    <c:v>0.66501735134996487</c:v>
                  </c:pt>
                  <c:pt idx="32">
                    <c:v>0.65981406971909262</c:v>
                  </c:pt>
                  <c:pt idx="33">
                    <c:v>0.65679598267521988</c:v>
                  </c:pt>
                  <c:pt idx="34">
                    <c:v>0.64051966976781727</c:v>
                  </c:pt>
                  <c:pt idx="35">
                    <c:v>0.57081035545346692</c:v>
                  </c:pt>
                  <c:pt idx="36">
                    <c:v>0.58244630932135366</c:v>
                  </c:pt>
                  <c:pt idx="37">
                    <c:v>0.59676073340241298</c:v>
                  </c:pt>
                  <c:pt idx="38">
                    <c:v>0.59420911138855237</c:v>
                  </c:pt>
                  <c:pt idx="39">
                    <c:v>0.59615260392216674</c:v>
                  </c:pt>
                  <c:pt idx="40">
                    <c:v>0.59998852018771665</c:v>
                  </c:pt>
                  <c:pt idx="41">
                    <c:v>0.60299870854254345</c:v>
                  </c:pt>
                  <c:pt idx="42">
                    <c:v>0.63045576158269889</c:v>
                  </c:pt>
                  <c:pt idx="43">
                    <c:v>0.63942431657641108</c:v>
                  </c:pt>
                  <c:pt idx="44">
                    <c:v>0.64953254555674356</c:v>
                  </c:pt>
                  <c:pt idx="45">
                    <c:v>0.65594310360111696</c:v>
                  </c:pt>
                  <c:pt idx="46">
                    <c:v>0.6677363658989901</c:v>
                  </c:pt>
                  <c:pt idx="47">
                    <c:v>0.67003080252790248</c:v>
                  </c:pt>
                  <c:pt idx="48">
                    <c:v>0.67008100438560714</c:v>
                  </c:pt>
                  <c:pt idx="49">
                    <c:v>0.69960193108543367</c:v>
                  </c:pt>
                  <c:pt idx="50">
                    <c:v>0.68427214807700798</c:v>
                  </c:pt>
                  <c:pt idx="51">
                    <c:v>0.68514730732443585</c:v>
                  </c:pt>
                  <c:pt idx="52">
                    <c:v>0.680400548170215</c:v>
                  </c:pt>
                  <c:pt idx="53">
                    <c:v>0.73281890194808741</c:v>
                  </c:pt>
                  <c:pt idx="54">
                    <c:v>0.7874652997229904</c:v>
                  </c:pt>
                  <c:pt idx="55">
                    <c:v>0.83694193444125453</c:v>
                  </c:pt>
                  <c:pt idx="56">
                    <c:v>0.87209825262862972</c:v>
                  </c:pt>
                  <c:pt idx="57">
                    <c:v>1.011359666736924</c:v>
                  </c:pt>
                  <c:pt idx="58">
                    <c:v>1.1315385434016301</c:v>
                  </c:pt>
                  <c:pt idx="59">
                    <c:v>1.3118077913962001</c:v>
                  </c:pt>
                  <c:pt idx="60">
                    <c:v>1.560298214105023</c:v>
                  </c:pt>
                  <c:pt idx="61">
                    <c:v>2.3859791541341169</c:v>
                  </c:pt>
                  <c:pt idx="62">
                    <c:v>1.601554388474266</c:v>
                  </c:pt>
                </c:numCache>
              </c:numRef>
            </c:plus>
            <c:minus>
              <c:numRef>
                <c:f>'pivot.res.a'!$E$1:$E$200</c:f>
                <c:numCache>
                  <c:formatCode>General</c:formatCode>
                  <c:ptCount val="200"/>
                  <c:pt idx="0">
                    <c:v>0</c:v>
                  </c:pt>
                  <c:pt idx="1">
                    <c:v>1.2634782092207291</c:v>
                  </c:pt>
                  <c:pt idx="2">
                    <c:v>0.91340380199396221</c:v>
                  </c:pt>
                  <c:pt idx="3">
                    <c:v>0.8986189564987066</c:v>
                  </c:pt>
                  <c:pt idx="4">
                    <c:v>0.89736076000818799</c:v>
                  </c:pt>
                  <c:pt idx="5">
                    <c:v>0.91608809356297893</c:v>
                  </c:pt>
                  <c:pt idx="6">
                    <c:v>0.91106544792660238</c:v>
                  </c:pt>
                  <c:pt idx="7">
                    <c:v>0.90529366638244591</c:v>
                  </c:pt>
                  <c:pt idx="8">
                    <c:v>0.87587595013997011</c:v>
                  </c:pt>
                  <c:pt idx="9">
                    <c:v>0.86292631192686753</c:v>
                  </c:pt>
                  <c:pt idx="10">
                    <c:v>0.85263190393698507</c:v>
                  </c:pt>
                  <c:pt idx="11">
                    <c:v>0.84679983262843228</c:v>
                  </c:pt>
                  <c:pt idx="12">
                    <c:v>0.84195451770497154</c:v>
                  </c:pt>
                  <c:pt idx="13">
                    <c:v>0.83121898566261987</c:v>
                  </c:pt>
                  <c:pt idx="14">
                    <c:v>0.82060841116396754</c:v>
                  </c:pt>
                  <c:pt idx="15">
                    <c:v>0.82968579551328581</c:v>
                  </c:pt>
                  <c:pt idx="16">
                    <c:v>0.84946372433252737</c:v>
                  </c:pt>
                  <c:pt idx="17">
                    <c:v>0.85131364746168514</c:v>
                  </c:pt>
                  <c:pt idx="18">
                    <c:v>0.85607918225919366</c:v>
                  </c:pt>
                  <c:pt idx="19">
                    <c:v>0.86121084678240878</c:v>
                  </c:pt>
                  <c:pt idx="20">
                    <c:v>0.865304717554775</c:v>
                  </c:pt>
                  <c:pt idx="21">
                    <c:v>0.88215898096214318</c:v>
                  </c:pt>
                  <c:pt idx="22">
                    <c:v>0.89423661377417607</c:v>
                  </c:pt>
                  <c:pt idx="23">
                    <c:v>0.90876860406235493</c:v>
                  </c:pt>
                  <c:pt idx="24">
                    <c:v>0.90036349965743012</c:v>
                  </c:pt>
                  <c:pt idx="25">
                    <c:v>0.71007878726597973</c:v>
                  </c:pt>
                  <c:pt idx="26">
                    <c:v>0.70096723810217454</c:v>
                  </c:pt>
                  <c:pt idx="27">
                    <c:v>0.69594291915361739</c:v>
                  </c:pt>
                  <c:pt idx="28">
                    <c:v>0.66436145001612656</c:v>
                  </c:pt>
                  <c:pt idx="29">
                    <c:v>0.63958499027092186</c:v>
                  </c:pt>
                  <c:pt idx="30">
                    <c:v>0.65405154551124189</c:v>
                  </c:pt>
                  <c:pt idx="31">
                    <c:v>0.66501735134996487</c:v>
                  </c:pt>
                  <c:pt idx="32">
                    <c:v>0.65981406971909262</c:v>
                  </c:pt>
                  <c:pt idx="33">
                    <c:v>0.65679598267521988</c:v>
                  </c:pt>
                  <c:pt idx="34">
                    <c:v>0.64051966976781727</c:v>
                  </c:pt>
                  <c:pt idx="35">
                    <c:v>0.57081035545346692</c:v>
                  </c:pt>
                  <c:pt idx="36">
                    <c:v>0.58244630932135366</c:v>
                  </c:pt>
                  <c:pt idx="37">
                    <c:v>0.59676073340241298</c:v>
                  </c:pt>
                  <c:pt idx="38">
                    <c:v>0.59420911138855237</c:v>
                  </c:pt>
                  <c:pt idx="39">
                    <c:v>0.59615260392216674</c:v>
                  </c:pt>
                  <c:pt idx="40">
                    <c:v>0.59998852018771665</c:v>
                  </c:pt>
                  <c:pt idx="41">
                    <c:v>0.60299870854254345</c:v>
                  </c:pt>
                  <c:pt idx="42">
                    <c:v>0.63045576158269889</c:v>
                  </c:pt>
                  <c:pt idx="43">
                    <c:v>0.63942431657641108</c:v>
                  </c:pt>
                  <c:pt idx="44">
                    <c:v>0.64953254555674356</c:v>
                  </c:pt>
                  <c:pt idx="45">
                    <c:v>0.65594310360111696</c:v>
                  </c:pt>
                  <c:pt idx="46">
                    <c:v>0.6677363658989901</c:v>
                  </c:pt>
                  <c:pt idx="47">
                    <c:v>0.67003080252790248</c:v>
                  </c:pt>
                  <c:pt idx="48">
                    <c:v>0.67008100438560714</c:v>
                  </c:pt>
                  <c:pt idx="49">
                    <c:v>0.69960193108543367</c:v>
                  </c:pt>
                  <c:pt idx="50">
                    <c:v>0.68427214807700798</c:v>
                  </c:pt>
                  <c:pt idx="51">
                    <c:v>0.68514730732443585</c:v>
                  </c:pt>
                  <c:pt idx="52">
                    <c:v>0.680400548170215</c:v>
                  </c:pt>
                  <c:pt idx="53">
                    <c:v>0.73281890194808741</c:v>
                  </c:pt>
                  <c:pt idx="54">
                    <c:v>0.7874652997229904</c:v>
                  </c:pt>
                  <c:pt idx="55">
                    <c:v>0.83694193444125453</c:v>
                  </c:pt>
                  <c:pt idx="56">
                    <c:v>0.87209825262862972</c:v>
                  </c:pt>
                  <c:pt idx="57">
                    <c:v>1.011359666736924</c:v>
                  </c:pt>
                  <c:pt idx="58">
                    <c:v>1.1315385434016301</c:v>
                  </c:pt>
                  <c:pt idx="59">
                    <c:v>1.3118077913962001</c:v>
                  </c:pt>
                  <c:pt idx="60">
                    <c:v>1.560298214105023</c:v>
                  </c:pt>
                  <c:pt idx="61">
                    <c:v>2.3859791541341169</c:v>
                  </c:pt>
                  <c:pt idx="62">
                    <c:v>1.601554388474266</c:v>
                  </c:pt>
                </c:numCache>
              </c:numRef>
            </c:minus>
            <c:spPr>
              <a:noFill/>
              <a:ln w="9525" cap="flat" cmpd="sng" algn="ctr">
                <a:solidFill>
                  <a:schemeClr val="bg1">
                    <a:lumMod val="50000"/>
                  </a:schemeClr>
                </a:solidFill>
                <a:round/>
              </a:ln>
              <a:effectLst/>
            </c:spPr>
          </c:errBars>
          <c:xVal>
            <c:numRef>
              <c:f>'pivot.res.a'!$A$2:$A$200</c:f>
              <c:numCache>
                <c:formatCode>General</c:formatCode>
                <c:ptCount val="19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1950.3</c:v>
                </c:pt>
                <c:pt idx="63">
                  <c:v>1951.3</c:v>
                </c:pt>
                <c:pt idx="64">
                  <c:v>1952.3</c:v>
                </c:pt>
                <c:pt idx="65">
                  <c:v>1953.3</c:v>
                </c:pt>
                <c:pt idx="66">
                  <c:v>1954.3</c:v>
                </c:pt>
                <c:pt idx="67">
                  <c:v>1955.3</c:v>
                </c:pt>
                <c:pt idx="68">
                  <c:v>1956.3</c:v>
                </c:pt>
                <c:pt idx="69">
                  <c:v>1957.3</c:v>
                </c:pt>
                <c:pt idx="70">
                  <c:v>1958.3</c:v>
                </c:pt>
                <c:pt idx="71">
                  <c:v>1959.3</c:v>
                </c:pt>
                <c:pt idx="72">
                  <c:v>1960.3</c:v>
                </c:pt>
                <c:pt idx="73">
                  <c:v>1961.3</c:v>
                </c:pt>
                <c:pt idx="74">
                  <c:v>1962.3</c:v>
                </c:pt>
                <c:pt idx="75">
                  <c:v>1963.3</c:v>
                </c:pt>
                <c:pt idx="76">
                  <c:v>1964.3</c:v>
                </c:pt>
                <c:pt idx="77">
                  <c:v>1965.3</c:v>
                </c:pt>
                <c:pt idx="78">
                  <c:v>1966.3</c:v>
                </c:pt>
                <c:pt idx="79">
                  <c:v>1967.3</c:v>
                </c:pt>
                <c:pt idx="80">
                  <c:v>1968.3</c:v>
                </c:pt>
                <c:pt idx="81">
                  <c:v>1969.3</c:v>
                </c:pt>
                <c:pt idx="82">
                  <c:v>1970.3</c:v>
                </c:pt>
                <c:pt idx="83">
                  <c:v>1971.3</c:v>
                </c:pt>
                <c:pt idx="84">
                  <c:v>1972.3</c:v>
                </c:pt>
                <c:pt idx="85">
                  <c:v>1973.3</c:v>
                </c:pt>
                <c:pt idx="86">
                  <c:v>1974.3</c:v>
                </c:pt>
                <c:pt idx="87">
                  <c:v>1975.3</c:v>
                </c:pt>
                <c:pt idx="88">
                  <c:v>1976.3</c:v>
                </c:pt>
                <c:pt idx="89">
                  <c:v>1977.3</c:v>
                </c:pt>
                <c:pt idx="90">
                  <c:v>1978.3</c:v>
                </c:pt>
                <c:pt idx="91">
                  <c:v>1979.3</c:v>
                </c:pt>
                <c:pt idx="92">
                  <c:v>1980.3</c:v>
                </c:pt>
                <c:pt idx="93">
                  <c:v>1981.3</c:v>
                </c:pt>
                <c:pt idx="94">
                  <c:v>1982.3</c:v>
                </c:pt>
                <c:pt idx="95">
                  <c:v>1983.3</c:v>
                </c:pt>
                <c:pt idx="96">
                  <c:v>1984.3</c:v>
                </c:pt>
                <c:pt idx="97">
                  <c:v>1985.3</c:v>
                </c:pt>
                <c:pt idx="98">
                  <c:v>1986.3</c:v>
                </c:pt>
                <c:pt idx="99">
                  <c:v>1987.3</c:v>
                </c:pt>
                <c:pt idx="100">
                  <c:v>1988.3</c:v>
                </c:pt>
                <c:pt idx="101">
                  <c:v>1989.3</c:v>
                </c:pt>
                <c:pt idx="102">
                  <c:v>1990.3</c:v>
                </c:pt>
                <c:pt idx="103">
                  <c:v>1991.3</c:v>
                </c:pt>
                <c:pt idx="104">
                  <c:v>1992.3</c:v>
                </c:pt>
                <c:pt idx="105">
                  <c:v>1993.3</c:v>
                </c:pt>
                <c:pt idx="106">
                  <c:v>1994.3</c:v>
                </c:pt>
                <c:pt idx="107">
                  <c:v>1995.3</c:v>
                </c:pt>
                <c:pt idx="108">
                  <c:v>1996.3</c:v>
                </c:pt>
                <c:pt idx="109">
                  <c:v>1997.3</c:v>
                </c:pt>
                <c:pt idx="110">
                  <c:v>1998.3</c:v>
                </c:pt>
                <c:pt idx="111">
                  <c:v>1999.3</c:v>
                </c:pt>
                <c:pt idx="112">
                  <c:v>2000.3</c:v>
                </c:pt>
                <c:pt idx="113">
                  <c:v>2001.3</c:v>
                </c:pt>
                <c:pt idx="114">
                  <c:v>2002.3</c:v>
                </c:pt>
                <c:pt idx="115">
                  <c:v>2003.3</c:v>
                </c:pt>
                <c:pt idx="116">
                  <c:v>2004.3</c:v>
                </c:pt>
                <c:pt idx="117">
                  <c:v>2005.3</c:v>
                </c:pt>
                <c:pt idx="118">
                  <c:v>2006.3</c:v>
                </c:pt>
                <c:pt idx="119">
                  <c:v>2007.3</c:v>
                </c:pt>
                <c:pt idx="120">
                  <c:v>2008.3</c:v>
                </c:pt>
                <c:pt idx="121">
                  <c:v>2009.3</c:v>
                </c:pt>
                <c:pt idx="122">
                  <c:v>2010.3</c:v>
                </c:pt>
                <c:pt idx="123">
                  <c:v>2011.3</c:v>
                </c:pt>
                <c:pt idx="124">
                  <c:v>2012.3</c:v>
                </c:pt>
                <c:pt idx="125">
                  <c:v>2013.3</c:v>
                </c:pt>
                <c:pt idx="126">
                  <c:v>2014.3</c:v>
                </c:pt>
                <c:pt idx="127">
                  <c:v>2015.3</c:v>
                </c:pt>
                <c:pt idx="128">
                  <c:v>2016.3</c:v>
                </c:pt>
                <c:pt idx="129">
                  <c:v>2017.3</c:v>
                </c:pt>
                <c:pt idx="130">
                  <c:v>1950.8</c:v>
                </c:pt>
                <c:pt idx="131">
                  <c:v>1951.8</c:v>
                </c:pt>
                <c:pt idx="132">
                  <c:v>1952.8</c:v>
                </c:pt>
                <c:pt idx="133">
                  <c:v>1953.8</c:v>
                </c:pt>
                <c:pt idx="134">
                  <c:v>1954.8</c:v>
                </c:pt>
                <c:pt idx="135">
                  <c:v>1955.8</c:v>
                </c:pt>
                <c:pt idx="136">
                  <c:v>1956.8</c:v>
                </c:pt>
                <c:pt idx="137">
                  <c:v>1957.8</c:v>
                </c:pt>
                <c:pt idx="138">
                  <c:v>1958.8</c:v>
                </c:pt>
                <c:pt idx="139">
                  <c:v>1959.8</c:v>
                </c:pt>
                <c:pt idx="140">
                  <c:v>1960.8</c:v>
                </c:pt>
                <c:pt idx="141">
                  <c:v>1961.8</c:v>
                </c:pt>
                <c:pt idx="142">
                  <c:v>1962.8</c:v>
                </c:pt>
                <c:pt idx="143">
                  <c:v>1963.8</c:v>
                </c:pt>
                <c:pt idx="144">
                  <c:v>1964.8</c:v>
                </c:pt>
                <c:pt idx="145">
                  <c:v>1965.8</c:v>
                </c:pt>
                <c:pt idx="146">
                  <c:v>1966.8</c:v>
                </c:pt>
                <c:pt idx="147">
                  <c:v>1967.8</c:v>
                </c:pt>
                <c:pt idx="148">
                  <c:v>1968.8</c:v>
                </c:pt>
                <c:pt idx="149">
                  <c:v>1969.8</c:v>
                </c:pt>
                <c:pt idx="150">
                  <c:v>1970.8</c:v>
                </c:pt>
                <c:pt idx="151">
                  <c:v>1971.8</c:v>
                </c:pt>
                <c:pt idx="152">
                  <c:v>1972.8</c:v>
                </c:pt>
                <c:pt idx="153">
                  <c:v>1973.8</c:v>
                </c:pt>
                <c:pt idx="154">
                  <c:v>1974.8</c:v>
                </c:pt>
                <c:pt idx="155">
                  <c:v>1975.8</c:v>
                </c:pt>
                <c:pt idx="156">
                  <c:v>1976.8</c:v>
                </c:pt>
                <c:pt idx="157">
                  <c:v>1977.8</c:v>
                </c:pt>
                <c:pt idx="158">
                  <c:v>1978.8</c:v>
                </c:pt>
                <c:pt idx="159">
                  <c:v>1979.8</c:v>
                </c:pt>
                <c:pt idx="160">
                  <c:v>1980.8</c:v>
                </c:pt>
                <c:pt idx="161">
                  <c:v>1981.8</c:v>
                </c:pt>
                <c:pt idx="162">
                  <c:v>1982.8</c:v>
                </c:pt>
                <c:pt idx="163">
                  <c:v>1983.8</c:v>
                </c:pt>
                <c:pt idx="164">
                  <c:v>1984.8</c:v>
                </c:pt>
                <c:pt idx="165">
                  <c:v>1985.8</c:v>
                </c:pt>
                <c:pt idx="166">
                  <c:v>1986.8</c:v>
                </c:pt>
                <c:pt idx="167">
                  <c:v>1987.8</c:v>
                </c:pt>
                <c:pt idx="168">
                  <c:v>1988.8</c:v>
                </c:pt>
                <c:pt idx="169">
                  <c:v>1989.8</c:v>
                </c:pt>
                <c:pt idx="170">
                  <c:v>1990.8</c:v>
                </c:pt>
                <c:pt idx="171">
                  <c:v>1991.8</c:v>
                </c:pt>
                <c:pt idx="172">
                  <c:v>1992.8</c:v>
                </c:pt>
                <c:pt idx="173">
                  <c:v>1993.8</c:v>
                </c:pt>
                <c:pt idx="174">
                  <c:v>1994.8</c:v>
                </c:pt>
                <c:pt idx="175">
                  <c:v>1995.8</c:v>
                </c:pt>
                <c:pt idx="176">
                  <c:v>1996.8</c:v>
                </c:pt>
                <c:pt idx="177">
                  <c:v>1997.8</c:v>
                </c:pt>
                <c:pt idx="178">
                  <c:v>1998.8</c:v>
                </c:pt>
                <c:pt idx="179">
                  <c:v>1999.8</c:v>
                </c:pt>
                <c:pt idx="180">
                  <c:v>2000.8</c:v>
                </c:pt>
                <c:pt idx="181">
                  <c:v>2001.8</c:v>
                </c:pt>
                <c:pt idx="182">
                  <c:v>2002.8</c:v>
                </c:pt>
                <c:pt idx="183">
                  <c:v>2003.8</c:v>
                </c:pt>
                <c:pt idx="184">
                  <c:v>2004.8</c:v>
                </c:pt>
                <c:pt idx="185">
                  <c:v>2005.8</c:v>
                </c:pt>
                <c:pt idx="186">
                  <c:v>2006.8</c:v>
                </c:pt>
                <c:pt idx="187">
                  <c:v>2007.8</c:v>
                </c:pt>
                <c:pt idx="188">
                  <c:v>2008.8</c:v>
                </c:pt>
                <c:pt idx="189">
                  <c:v>2009.8</c:v>
                </c:pt>
                <c:pt idx="190">
                  <c:v>2010.8</c:v>
                </c:pt>
                <c:pt idx="191">
                  <c:v>2011.8</c:v>
                </c:pt>
                <c:pt idx="192">
                  <c:v>2012.8</c:v>
                </c:pt>
                <c:pt idx="193">
                  <c:v>2013.8</c:v>
                </c:pt>
                <c:pt idx="194">
                  <c:v>2014.8</c:v>
                </c:pt>
                <c:pt idx="195">
                  <c:v>2015.8</c:v>
                </c:pt>
                <c:pt idx="196">
                  <c:v>2016.8</c:v>
                </c:pt>
                <c:pt idx="197">
                  <c:v>2017.8</c:v>
                </c:pt>
                <c:pt idx="198">
                  <c:v>2018.8</c:v>
                </c:pt>
              </c:numCache>
            </c:numRef>
          </c:xVal>
          <c:yVal>
            <c:numRef>
              <c:f>'pivot.res.a'!$B$2:$B$200</c:f>
              <c:numCache>
                <c:formatCode>General</c:formatCode>
                <c:ptCount val="199"/>
                <c:pt idx="0">
                  <c:v>-0.97213261310537991</c:v>
                </c:pt>
                <c:pt idx="1">
                  <c:v>-0.70579855945802483</c:v>
                </c:pt>
                <c:pt idx="2">
                  <c:v>-0.7526977725820867</c:v>
                </c:pt>
                <c:pt idx="3">
                  <c:v>-0.75267056907183461</c:v>
                </c:pt>
                <c:pt idx="4">
                  <c:v>-0.73617682924428252</c:v>
                </c:pt>
                <c:pt idx="5">
                  <c:v>-0.72018003936227604</c:v>
                </c:pt>
                <c:pt idx="6">
                  <c:v>-0.71763401589120612</c:v>
                </c:pt>
                <c:pt idx="7">
                  <c:v>-0.77014717126362886</c:v>
                </c:pt>
                <c:pt idx="8">
                  <c:v>-0.81783308124279475</c:v>
                </c:pt>
                <c:pt idx="9">
                  <c:v>-0.80668178779889332</c:v>
                </c:pt>
                <c:pt idx="10">
                  <c:v>-0.77813856096194645</c:v>
                </c:pt>
                <c:pt idx="11">
                  <c:v>-0.78615112417142019</c:v>
                </c:pt>
                <c:pt idx="12">
                  <c:v>-0.81901762810859713</c:v>
                </c:pt>
                <c:pt idx="13">
                  <c:v>-0.84160531637185643</c:v>
                </c:pt>
                <c:pt idx="14">
                  <c:v>-0.85165387505984536</c:v>
                </c:pt>
                <c:pt idx="15">
                  <c:v>-0.84829894460294653</c:v>
                </c:pt>
                <c:pt idx="16">
                  <c:v>-0.89419113155507879</c:v>
                </c:pt>
                <c:pt idx="17">
                  <c:v>-0.90517626176654986</c:v>
                </c:pt>
                <c:pt idx="18">
                  <c:v>-0.90460058394552922</c:v>
                </c:pt>
                <c:pt idx="19">
                  <c:v>-0.92005983505022226</c:v>
                </c:pt>
                <c:pt idx="20">
                  <c:v>-0.93809128192718905</c:v>
                </c:pt>
                <c:pt idx="21">
                  <c:v>-0.95719439571048015</c:v>
                </c:pt>
                <c:pt idx="22">
                  <c:v>-0.9556214337848502</c:v>
                </c:pt>
                <c:pt idx="23">
                  <c:v>-0.95109648205674713</c:v>
                </c:pt>
                <c:pt idx="24">
                  <c:v>-0.89090042072031528</c:v>
                </c:pt>
                <c:pt idx="25">
                  <c:v>-0.86892439133360599</c:v>
                </c:pt>
                <c:pt idx="26">
                  <c:v>-0.89241643823083339</c:v>
                </c:pt>
                <c:pt idx="27">
                  <c:v>-0.94258663064958625</c:v>
                </c:pt>
                <c:pt idx="28">
                  <c:v>-1.012093784506289</c:v>
                </c:pt>
                <c:pt idx="29">
                  <c:v>-1.064534716768506</c:v>
                </c:pt>
                <c:pt idx="30">
                  <c:v>-1.1137847432838499</c:v>
                </c:pt>
                <c:pt idx="31">
                  <c:v>-1.1524085678051179</c:v>
                </c:pt>
                <c:pt idx="32">
                  <c:v>-1.1628132272212399</c:v>
                </c:pt>
                <c:pt idx="33">
                  <c:v>-1.0534479628820119</c:v>
                </c:pt>
                <c:pt idx="34">
                  <c:v>-1.1272641418159259</c:v>
                </c:pt>
                <c:pt idx="35">
                  <c:v>-1.1401804558971409</c:v>
                </c:pt>
                <c:pt idx="36">
                  <c:v>-1.160389295039457</c:v>
                </c:pt>
                <c:pt idx="37">
                  <c:v>-1.182394754362077</c:v>
                </c:pt>
                <c:pt idx="38">
                  <c:v>-1.125707307473343</c:v>
                </c:pt>
                <c:pt idx="39">
                  <c:v>-1.130523434662035</c:v>
                </c:pt>
                <c:pt idx="40">
                  <c:v>-1.154426546193648</c:v>
                </c:pt>
                <c:pt idx="41">
                  <c:v>-1.1106523074380921</c:v>
                </c:pt>
                <c:pt idx="42">
                  <c:v>-1.1029972299680491</c:v>
                </c:pt>
                <c:pt idx="43">
                  <c:v>-1.093314526287041</c:v>
                </c:pt>
                <c:pt idx="44">
                  <c:v>-1.1048161168137349</c:v>
                </c:pt>
                <c:pt idx="45">
                  <c:v>-1.077960759236303</c:v>
                </c:pt>
                <c:pt idx="46">
                  <c:v>-1.053451741261799</c:v>
                </c:pt>
                <c:pt idx="47">
                  <c:v>-1.022690932786924</c:v>
                </c:pt>
                <c:pt idx="48">
                  <c:v>-0.92416017049919164</c:v>
                </c:pt>
                <c:pt idx="49">
                  <c:v>-0.77898184764753697</c:v>
                </c:pt>
                <c:pt idx="50">
                  <c:v>-0.86229484597095407</c:v>
                </c:pt>
                <c:pt idx="51">
                  <c:v>-0.84223178541114108</c:v>
                </c:pt>
                <c:pt idx="52">
                  <c:v>-0.78009864466923184</c:v>
                </c:pt>
                <c:pt idx="53">
                  <c:v>-0.72853805927859006</c:v>
                </c:pt>
                <c:pt idx="54">
                  <c:v>-0.63046248847569064</c:v>
                </c:pt>
                <c:pt idx="55">
                  <c:v>-0.55263142753184635</c:v>
                </c:pt>
                <c:pt idx="56">
                  <c:v>-0.33935913561392989</c:v>
                </c:pt>
                <c:pt idx="57">
                  <c:v>-0.2356141885553508</c:v>
                </c:pt>
                <c:pt idx="58">
                  <c:v>5.1748348183571172E-2</c:v>
                </c:pt>
                <c:pt idx="59">
                  <c:v>0.87864231297224882</c:v>
                </c:pt>
                <c:pt idx="60">
                  <c:v>1.73277112775108</c:v>
                </c:pt>
                <c:pt idx="61">
                  <c:v>-1.243469178656494</c:v>
                </c:pt>
              </c:numCache>
            </c:numRef>
          </c:yVal>
          <c:smooth val="0"/>
          <c:extLst>
            <c:ext xmlns:c16="http://schemas.microsoft.com/office/drawing/2014/chart" uri="{C3380CC4-5D6E-409C-BE32-E72D297353CC}">
              <c16:uniqueId val="{00000000-D25B-4358-9AE2-749B8300BDCD}"/>
            </c:ext>
          </c:extLst>
        </c:ser>
        <c:ser>
          <c:idx val="1"/>
          <c:order val="1"/>
          <c:tx>
            <c:v>Maddison Project Database</c:v>
          </c:tx>
          <c:spPr>
            <a:ln w="19050" cap="rnd">
              <a:solidFill>
                <a:srgbClr val="BFBFBF"/>
              </a:solidFill>
              <a:round/>
            </a:ln>
            <a:effectLst/>
          </c:spPr>
          <c:marker>
            <c:symbol val="circle"/>
            <c:size val="5"/>
            <c:spPr>
              <a:solidFill>
                <a:srgbClr val="BFBFBF"/>
              </a:solidFill>
              <a:ln w="19050">
                <a:noFill/>
              </a:ln>
              <a:effectLst/>
            </c:spPr>
          </c:marker>
          <c:errBars>
            <c:errDir val="x"/>
            <c:errBarType val="both"/>
            <c:errValType val="stdErr"/>
            <c:noEndCap val="0"/>
            <c:spPr>
              <a:noFill/>
              <a:ln w="9525" cap="flat" cmpd="sng" algn="ctr">
                <a:noFill/>
                <a:round/>
              </a:ln>
              <a:effectLst/>
            </c:spPr>
          </c:errBars>
          <c:errBars>
            <c:errDir val="y"/>
            <c:errBarType val="both"/>
            <c:errValType val="cust"/>
            <c:noEndCap val="0"/>
            <c:plus>
              <c:numRef>
                <c:f>'pivot.res.a'!$F$1:$F$200</c:f>
                <c:numCache>
                  <c:formatCode>General</c:formatCode>
                  <c:ptCount val="200"/>
                  <c:pt idx="0">
                    <c:v>0</c:v>
                  </c:pt>
                  <c:pt idx="63">
                    <c:v>0.89609510460474806</c:v>
                  </c:pt>
                  <c:pt idx="64">
                    <c:v>0.97857746128812817</c:v>
                  </c:pt>
                  <c:pt idx="65">
                    <c:v>1.084915013038924</c:v>
                  </c:pt>
                  <c:pt idx="66">
                    <c:v>0.97205117915486272</c:v>
                  </c:pt>
                  <c:pt idx="67">
                    <c:v>0.94247273154443167</c:v>
                  </c:pt>
                  <c:pt idx="68">
                    <c:v>0.97340682081818319</c:v>
                  </c:pt>
                  <c:pt idx="69">
                    <c:v>1.002217335674251</c:v>
                  </c:pt>
                  <c:pt idx="70">
                    <c:v>1.0570347820308179</c:v>
                  </c:pt>
                  <c:pt idx="71">
                    <c:v>1.0470350852086281</c:v>
                  </c:pt>
                  <c:pt idx="72">
                    <c:v>1.0545166129086669</c:v>
                  </c:pt>
                  <c:pt idx="73">
                    <c:v>1.0409585881182379</c:v>
                  </c:pt>
                  <c:pt idx="74">
                    <c:v>1.0139230738278</c:v>
                  </c:pt>
                  <c:pt idx="75">
                    <c:v>1.0241377649389209</c:v>
                  </c:pt>
                  <c:pt idx="76">
                    <c:v>0.99390181657605592</c:v>
                  </c:pt>
                  <c:pt idx="77">
                    <c:v>0.97138197654164549</c:v>
                  </c:pt>
                  <c:pt idx="78">
                    <c:v>0.93862683546178649</c:v>
                  </c:pt>
                  <c:pt idx="79">
                    <c:v>0.89761846965005831</c:v>
                  </c:pt>
                  <c:pt idx="80">
                    <c:v>0.85309318896074526</c:v>
                  </c:pt>
                  <c:pt idx="81">
                    <c:v>0.82217352179153846</c:v>
                  </c:pt>
                  <c:pt idx="82">
                    <c:v>0.78221384394836302</c:v>
                  </c:pt>
                  <c:pt idx="83">
                    <c:v>0.72129224087204302</c:v>
                  </c:pt>
                  <c:pt idx="84">
                    <c:v>0.68179916599479851</c:v>
                  </c:pt>
                  <c:pt idx="85">
                    <c:v>0.6481293120691265</c:v>
                  </c:pt>
                  <c:pt idx="86">
                    <c:v>0.67730223386301236</c:v>
                  </c:pt>
                  <c:pt idx="87">
                    <c:v>0.63539026208309834</c:v>
                  </c:pt>
                  <c:pt idx="88">
                    <c:v>0.61020905466947961</c:v>
                  </c:pt>
                  <c:pt idx="89">
                    <c:v>0.61863918223335501</c:v>
                  </c:pt>
                  <c:pt idx="90">
                    <c:v>0.62010993061329545</c:v>
                  </c:pt>
                  <c:pt idx="91">
                    <c:v>0.61805232463676829</c:v>
                  </c:pt>
                  <c:pt idx="92">
                    <c:v>0.60811593920347284</c:v>
                  </c:pt>
                  <c:pt idx="93">
                    <c:v>0.61006192676119153</c:v>
                  </c:pt>
                  <c:pt idx="94">
                    <c:v>0.60443017925992282</c:v>
                  </c:pt>
                  <c:pt idx="95">
                    <c:v>0.61068769784097521</c:v>
                  </c:pt>
                  <c:pt idx="96">
                    <c:v>0.5934714096815713</c:v>
                  </c:pt>
                  <c:pt idx="97">
                    <c:v>0.55754130699263516</c:v>
                  </c:pt>
                  <c:pt idx="98">
                    <c:v>0.55516497448542745</c:v>
                  </c:pt>
                  <c:pt idx="99">
                    <c:v>0.54937227928810461</c:v>
                  </c:pt>
                  <c:pt idx="100">
                    <c:v>0.5056506367017698</c:v>
                  </c:pt>
                  <c:pt idx="101">
                    <c:v>0.5004952266447722</c:v>
                  </c:pt>
                  <c:pt idx="102">
                    <c:v>0.49749168815224959</c:v>
                  </c:pt>
                  <c:pt idx="103">
                    <c:v>0.49120463977486428</c:v>
                  </c:pt>
                  <c:pt idx="104">
                    <c:v>0.49138102211900259</c:v>
                  </c:pt>
                  <c:pt idx="105">
                    <c:v>0.48217516585376219</c:v>
                  </c:pt>
                  <c:pt idx="106">
                    <c:v>0.45773493243696328</c:v>
                  </c:pt>
                  <c:pt idx="107">
                    <c:v>0.44916647663412518</c:v>
                  </c:pt>
                  <c:pt idx="108">
                    <c:v>0.45227913800554648</c:v>
                  </c:pt>
                  <c:pt idx="109">
                    <c:v>0.45713597835192799</c:v>
                  </c:pt>
                  <c:pt idx="110">
                    <c:v>0.44827505221254738</c:v>
                  </c:pt>
                  <c:pt idx="111">
                    <c:v>0.45010641729113471</c:v>
                  </c:pt>
                  <c:pt idx="112">
                    <c:v>0.45066050638957739</c:v>
                  </c:pt>
                  <c:pt idx="113">
                    <c:v>0.44114547699122508</c:v>
                  </c:pt>
                  <c:pt idx="114">
                    <c:v>0.46787362926088782</c:v>
                  </c:pt>
                  <c:pt idx="115">
                    <c:v>0.46505096088033993</c:v>
                  </c:pt>
                  <c:pt idx="116">
                    <c:v>0.48019381310498649</c:v>
                  </c:pt>
                  <c:pt idx="117">
                    <c:v>0.47608128519620402</c:v>
                  </c:pt>
                  <c:pt idx="118">
                    <c:v>0.48154706610357811</c:v>
                  </c:pt>
                  <c:pt idx="119">
                    <c:v>0.51083186060339325</c:v>
                  </c:pt>
                  <c:pt idx="120">
                    <c:v>0.46364437350266668</c:v>
                  </c:pt>
                  <c:pt idx="121">
                    <c:v>0.44880834981972773</c:v>
                  </c:pt>
                  <c:pt idx="122">
                    <c:v>0.36983679446488021</c:v>
                  </c:pt>
                  <c:pt idx="123">
                    <c:v>0.28675727154236869</c:v>
                  </c:pt>
                  <c:pt idx="124">
                    <c:v>0.22581553686627309</c:v>
                  </c:pt>
                  <c:pt idx="125">
                    <c:v>0.27689727794715119</c:v>
                  </c:pt>
                  <c:pt idx="126">
                    <c:v>0.31677424635520568</c:v>
                  </c:pt>
                  <c:pt idx="127">
                    <c:v>0.33045242144603471</c:v>
                  </c:pt>
                  <c:pt idx="128">
                    <c:v>0.35365821148563681</c:v>
                  </c:pt>
                  <c:pt idx="129">
                    <c:v>0.44424492392173193</c:v>
                  </c:pt>
                  <c:pt idx="130">
                    <c:v>0.41957557189062111</c:v>
                  </c:pt>
                </c:numCache>
              </c:numRef>
            </c:plus>
            <c:minus>
              <c:numRef>
                <c:f>'pivot.res.a'!$F$1:$F$200</c:f>
                <c:numCache>
                  <c:formatCode>General</c:formatCode>
                  <c:ptCount val="200"/>
                  <c:pt idx="0">
                    <c:v>0</c:v>
                  </c:pt>
                  <c:pt idx="63">
                    <c:v>0.89609510460474806</c:v>
                  </c:pt>
                  <c:pt idx="64">
                    <c:v>0.97857746128812817</c:v>
                  </c:pt>
                  <c:pt idx="65">
                    <c:v>1.084915013038924</c:v>
                  </c:pt>
                  <c:pt idx="66">
                    <c:v>0.97205117915486272</c:v>
                  </c:pt>
                  <c:pt idx="67">
                    <c:v>0.94247273154443167</c:v>
                  </c:pt>
                  <c:pt idx="68">
                    <c:v>0.97340682081818319</c:v>
                  </c:pt>
                  <c:pt idx="69">
                    <c:v>1.002217335674251</c:v>
                  </c:pt>
                  <c:pt idx="70">
                    <c:v>1.0570347820308179</c:v>
                  </c:pt>
                  <c:pt idx="71">
                    <c:v>1.0470350852086281</c:v>
                  </c:pt>
                  <c:pt idx="72">
                    <c:v>1.0545166129086669</c:v>
                  </c:pt>
                  <c:pt idx="73">
                    <c:v>1.0409585881182379</c:v>
                  </c:pt>
                  <c:pt idx="74">
                    <c:v>1.0139230738278</c:v>
                  </c:pt>
                  <c:pt idx="75">
                    <c:v>1.0241377649389209</c:v>
                  </c:pt>
                  <c:pt idx="76">
                    <c:v>0.99390181657605592</c:v>
                  </c:pt>
                  <c:pt idx="77">
                    <c:v>0.97138197654164549</c:v>
                  </c:pt>
                  <c:pt idx="78">
                    <c:v>0.93862683546178649</c:v>
                  </c:pt>
                  <c:pt idx="79">
                    <c:v>0.89761846965005831</c:v>
                  </c:pt>
                  <c:pt idx="80">
                    <c:v>0.85309318896074526</c:v>
                  </c:pt>
                  <c:pt idx="81">
                    <c:v>0.82217352179153846</c:v>
                  </c:pt>
                  <c:pt idx="82">
                    <c:v>0.78221384394836302</c:v>
                  </c:pt>
                  <c:pt idx="83">
                    <c:v>0.72129224087204302</c:v>
                  </c:pt>
                  <c:pt idx="84">
                    <c:v>0.68179916599479851</c:v>
                  </c:pt>
                  <c:pt idx="85">
                    <c:v>0.6481293120691265</c:v>
                  </c:pt>
                  <c:pt idx="86">
                    <c:v>0.67730223386301236</c:v>
                  </c:pt>
                  <c:pt idx="87">
                    <c:v>0.63539026208309834</c:v>
                  </c:pt>
                  <c:pt idx="88">
                    <c:v>0.61020905466947961</c:v>
                  </c:pt>
                  <c:pt idx="89">
                    <c:v>0.61863918223335501</c:v>
                  </c:pt>
                  <c:pt idx="90">
                    <c:v>0.62010993061329545</c:v>
                  </c:pt>
                  <c:pt idx="91">
                    <c:v>0.61805232463676829</c:v>
                  </c:pt>
                  <c:pt idx="92">
                    <c:v>0.60811593920347284</c:v>
                  </c:pt>
                  <c:pt idx="93">
                    <c:v>0.61006192676119153</c:v>
                  </c:pt>
                  <c:pt idx="94">
                    <c:v>0.60443017925992282</c:v>
                  </c:pt>
                  <c:pt idx="95">
                    <c:v>0.61068769784097521</c:v>
                  </c:pt>
                  <c:pt idx="96">
                    <c:v>0.5934714096815713</c:v>
                  </c:pt>
                  <c:pt idx="97">
                    <c:v>0.55754130699263516</c:v>
                  </c:pt>
                  <c:pt idx="98">
                    <c:v>0.55516497448542745</c:v>
                  </c:pt>
                  <c:pt idx="99">
                    <c:v>0.54937227928810461</c:v>
                  </c:pt>
                  <c:pt idx="100">
                    <c:v>0.5056506367017698</c:v>
                  </c:pt>
                  <c:pt idx="101">
                    <c:v>0.5004952266447722</c:v>
                  </c:pt>
                  <c:pt idx="102">
                    <c:v>0.49749168815224959</c:v>
                  </c:pt>
                  <c:pt idx="103">
                    <c:v>0.49120463977486428</c:v>
                  </c:pt>
                  <c:pt idx="104">
                    <c:v>0.49138102211900259</c:v>
                  </c:pt>
                  <c:pt idx="105">
                    <c:v>0.48217516585376219</c:v>
                  </c:pt>
                  <c:pt idx="106">
                    <c:v>0.45773493243696328</c:v>
                  </c:pt>
                  <c:pt idx="107">
                    <c:v>0.44916647663412518</c:v>
                  </c:pt>
                  <c:pt idx="108">
                    <c:v>0.45227913800554648</c:v>
                  </c:pt>
                  <c:pt idx="109">
                    <c:v>0.45713597835192799</c:v>
                  </c:pt>
                  <c:pt idx="110">
                    <c:v>0.44827505221254738</c:v>
                  </c:pt>
                  <c:pt idx="111">
                    <c:v>0.45010641729113471</c:v>
                  </c:pt>
                  <c:pt idx="112">
                    <c:v>0.45066050638957739</c:v>
                  </c:pt>
                  <c:pt idx="113">
                    <c:v>0.44114547699122508</c:v>
                  </c:pt>
                  <c:pt idx="114">
                    <c:v>0.46787362926088782</c:v>
                  </c:pt>
                  <c:pt idx="115">
                    <c:v>0.46505096088033993</c:v>
                  </c:pt>
                  <c:pt idx="116">
                    <c:v>0.48019381310498649</c:v>
                  </c:pt>
                  <c:pt idx="117">
                    <c:v>0.47608128519620402</c:v>
                  </c:pt>
                  <c:pt idx="118">
                    <c:v>0.48154706610357811</c:v>
                  </c:pt>
                  <c:pt idx="119">
                    <c:v>0.51083186060339325</c:v>
                  </c:pt>
                  <c:pt idx="120">
                    <c:v>0.46364437350266668</c:v>
                  </c:pt>
                  <c:pt idx="121">
                    <c:v>0.44880834981972773</c:v>
                  </c:pt>
                  <c:pt idx="122">
                    <c:v>0.36983679446488021</c:v>
                  </c:pt>
                  <c:pt idx="123">
                    <c:v>0.28675727154236869</c:v>
                  </c:pt>
                  <c:pt idx="124">
                    <c:v>0.22581553686627309</c:v>
                  </c:pt>
                  <c:pt idx="125">
                    <c:v>0.27689727794715119</c:v>
                  </c:pt>
                  <c:pt idx="126">
                    <c:v>0.31677424635520568</c:v>
                  </c:pt>
                  <c:pt idx="127">
                    <c:v>0.33045242144603471</c:v>
                  </c:pt>
                  <c:pt idx="128">
                    <c:v>0.35365821148563681</c:v>
                  </c:pt>
                  <c:pt idx="129">
                    <c:v>0.44424492392173193</c:v>
                  </c:pt>
                  <c:pt idx="130">
                    <c:v>0.41957557189062111</c:v>
                  </c:pt>
                </c:numCache>
              </c:numRef>
            </c:minus>
            <c:spPr>
              <a:noFill/>
              <a:ln w="9525" cap="flat" cmpd="sng" algn="ctr">
                <a:solidFill>
                  <a:schemeClr val="bg1">
                    <a:lumMod val="50000"/>
                  </a:schemeClr>
                </a:solidFill>
                <a:round/>
              </a:ln>
              <a:effectLst/>
            </c:spPr>
          </c:errBars>
          <c:xVal>
            <c:numRef>
              <c:f>'pivot.res.a'!$A$2:$A$200</c:f>
              <c:numCache>
                <c:formatCode>General</c:formatCode>
                <c:ptCount val="19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1950.3</c:v>
                </c:pt>
                <c:pt idx="63">
                  <c:v>1951.3</c:v>
                </c:pt>
                <c:pt idx="64">
                  <c:v>1952.3</c:v>
                </c:pt>
                <c:pt idx="65">
                  <c:v>1953.3</c:v>
                </c:pt>
                <c:pt idx="66">
                  <c:v>1954.3</c:v>
                </c:pt>
                <c:pt idx="67">
                  <c:v>1955.3</c:v>
                </c:pt>
                <c:pt idx="68">
                  <c:v>1956.3</c:v>
                </c:pt>
                <c:pt idx="69">
                  <c:v>1957.3</c:v>
                </c:pt>
                <c:pt idx="70">
                  <c:v>1958.3</c:v>
                </c:pt>
                <c:pt idx="71">
                  <c:v>1959.3</c:v>
                </c:pt>
                <c:pt idx="72">
                  <c:v>1960.3</c:v>
                </c:pt>
                <c:pt idx="73">
                  <c:v>1961.3</c:v>
                </c:pt>
                <c:pt idx="74">
                  <c:v>1962.3</c:v>
                </c:pt>
                <c:pt idx="75">
                  <c:v>1963.3</c:v>
                </c:pt>
                <c:pt idx="76">
                  <c:v>1964.3</c:v>
                </c:pt>
                <c:pt idx="77">
                  <c:v>1965.3</c:v>
                </c:pt>
                <c:pt idx="78">
                  <c:v>1966.3</c:v>
                </c:pt>
                <c:pt idx="79">
                  <c:v>1967.3</c:v>
                </c:pt>
                <c:pt idx="80">
                  <c:v>1968.3</c:v>
                </c:pt>
                <c:pt idx="81">
                  <c:v>1969.3</c:v>
                </c:pt>
                <c:pt idx="82">
                  <c:v>1970.3</c:v>
                </c:pt>
                <c:pt idx="83">
                  <c:v>1971.3</c:v>
                </c:pt>
                <c:pt idx="84">
                  <c:v>1972.3</c:v>
                </c:pt>
                <c:pt idx="85">
                  <c:v>1973.3</c:v>
                </c:pt>
                <c:pt idx="86">
                  <c:v>1974.3</c:v>
                </c:pt>
                <c:pt idx="87">
                  <c:v>1975.3</c:v>
                </c:pt>
                <c:pt idx="88">
                  <c:v>1976.3</c:v>
                </c:pt>
                <c:pt idx="89">
                  <c:v>1977.3</c:v>
                </c:pt>
                <c:pt idx="90">
                  <c:v>1978.3</c:v>
                </c:pt>
                <c:pt idx="91">
                  <c:v>1979.3</c:v>
                </c:pt>
                <c:pt idx="92">
                  <c:v>1980.3</c:v>
                </c:pt>
                <c:pt idx="93">
                  <c:v>1981.3</c:v>
                </c:pt>
                <c:pt idx="94">
                  <c:v>1982.3</c:v>
                </c:pt>
                <c:pt idx="95">
                  <c:v>1983.3</c:v>
                </c:pt>
                <c:pt idx="96">
                  <c:v>1984.3</c:v>
                </c:pt>
                <c:pt idx="97">
                  <c:v>1985.3</c:v>
                </c:pt>
                <c:pt idx="98">
                  <c:v>1986.3</c:v>
                </c:pt>
                <c:pt idx="99">
                  <c:v>1987.3</c:v>
                </c:pt>
                <c:pt idx="100">
                  <c:v>1988.3</c:v>
                </c:pt>
                <c:pt idx="101">
                  <c:v>1989.3</c:v>
                </c:pt>
                <c:pt idx="102">
                  <c:v>1990.3</c:v>
                </c:pt>
                <c:pt idx="103">
                  <c:v>1991.3</c:v>
                </c:pt>
                <c:pt idx="104">
                  <c:v>1992.3</c:v>
                </c:pt>
                <c:pt idx="105">
                  <c:v>1993.3</c:v>
                </c:pt>
                <c:pt idx="106">
                  <c:v>1994.3</c:v>
                </c:pt>
                <c:pt idx="107">
                  <c:v>1995.3</c:v>
                </c:pt>
                <c:pt idx="108">
                  <c:v>1996.3</c:v>
                </c:pt>
                <c:pt idx="109">
                  <c:v>1997.3</c:v>
                </c:pt>
                <c:pt idx="110">
                  <c:v>1998.3</c:v>
                </c:pt>
                <c:pt idx="111">
                  <c:v>1999.3</c:v>
                </c:pt>
                <c:pt idx="112">
                  <c:v>2000.3</c:v>
                </c:pt>
                <c:pt idx="113">
                  <c:v>2001.3</c:v>
                </c:pt>
                <c:pt idx="114">
                  <c:v>2002.3</c:v>
                </c:pt>
                <c:pt idx="115">
                  <c:v>2003.3</c:v>
                </c:pt>
                <c:pt idx="116">
                  <c:v>2004.3</c:v>
                </c:pt>
                <c:pt idx="117">
                  <c:v>2005.3</c:v>
                </c:pt>
                <c:pt idx="118">
                  <c:v>2006.3</c:v>
                </c:pt>
                <c:pt idx="119">
                  <c:v>2007.3</c:v>
                </c:pt>
                <c:pt idx="120">
                  <c:v>2008.3</c:v>
                </c:pt>
                <c:pt idx="121">
                  <c:v>2009.3</c:v>
                </c:pt>
                <c:pt idx="122">
                  <c:v>2010.3</c:v>
                </c:pt>
                <c:pt idx="123">
                  <c:v>2011.3</c:v>
                </c:pt>
                <c:pt idx="124">
                  <c:v>2012.3</c:v>
                </c:pt>
                <c:pt idx="125">
                  <c:v>2013.3</c:v>
                </c:pt>
                <c:pt idx="126">
                  <c:v>2014.3</c:v>
                </c:pt>
                <c:pt idx="127">
                  <c:v>2015.3</c:v>
                </c:pt>
                <c:pt idx="128">
                  <c:v>2016.3</c:v>
                </c:pt>
                <c:pt idx="129">
                  <c:v>2017.3</c:v>
                </c:pt>
                <c:pt idx="130">
                  <c:v>1950.8</c:v>
                </c:pt>
                <c:pt idx="131">
                  <c:v>1951.8</c:v>
                </c:pt>
                <c:pt idx="132">
                  <c:v>1952.8</c:v>
                </c:pt>
                <c:pt idx="133">
                  <c:v>1953.8</c:v>
                </c:pt>
                <c:pt idx="134">
                  <c:v>1954.8</c:v>
                </c:pt>
                <c:pt idx="135">
                  <c:v>1955.8</c:v>
                </c:pt>
                <c:pt idx="136">
                  <c:v>1956.8</c:v>
                </c:pt>
                <c:pt idx="137">
                  <c:v>1957.8</c:v>
                </c:pt>
                <c:pt idx="138">
                  <c:v>1958.8</c:v>
                </c:pt>
                <c:pt idx="139">
                  <c:v>1959.8</c:v>
                </c:pt>
                <c:pt idx="140">
                  <c:v>1960.8</c:v>
                </c:pt>
                <c:pt idx="141">
                  <c:v>1961.8</c:v>
                </c:pt>
                <c:pt idx="142">
                  <c:v>1962.8</c:v>
                </c:pt>
                <c:pt idx="143">
                  <c:v>1963.8</c:v>
                </c:pt>
                <c:pt idx="144">
                  <c:v>1964.8</c:v>
                </c:pt>
                <c:pt idx="145">
                  <c:v>1965.8</c:v>
                </c:pt>
                <c:pt idx="146">
                  <c:v>1966.8</c:v>
                </c:pt>
                <c:pt idx="147">
                  <c:v>1967.8</c:v>
                </c:pt>
                <c:pt idx="148">
                  <c:v>1968.8</c:v>
                </c:pt>
                <c:pt idx="149">
                  <c:v>1969.8</c:v>
                </c:pt>
                <c:pt idx="150">
                  <c:v>1970.8</c:v>
                </c:pt>
                <c:pt idx="151">
                  <c:v>1971.8</c:v>
                </c:pt>
                <c:pt idx="152">
                  <c:v>1972.8</c:v>
                </c:pt>
                <c:pt idx="153">
                  <c:v>1973.8</c:v>
                </c:pt>
                <c:pt idx="154">
                  <c:v>1974.8</c:v>
                </c:pt>
                <c:pt idx="155">
                  <c:v>1975.8</c:v>
                </c:pt>
                <c:pt idx="156">
                  <c:v>1976.8</c:v>
                </c:pt>
                <c:pt idx="157">
                  <c:v>1977.8</c:v>
                </c:pt>
                <c:pt idx="158">
                  <c:v>1978.8</c:v>
                </c:pt>
                <c:pt idx="159">
                  <c:v>1979.8</c:v>
                </c:pt>
                <c:pt idx="160">
                  <c:v>1980.8</c:v>
                </c:pt>
                <c:pt idx="161">
                  <c:v>1981.8</c:v>
                </c:pt>
                <c:pt idx="162">
                  <c:v>1982.8</c:v>
                </c:pt>
                <c:pt idx="163">
                  <c:v>1983.8</c:v>
                </c:pt>
                <c:pt idx="164">
                  <c:v>1984.8</c:v>
                </c:pt>
                <c:pt idx="165">
                  <c:v>1985.8</c:v>
                </c:pt>
                <c:pt idx="166">
                  <c:v>1986.8</c:v>
                </c:pt>
                <c:pt idx="167">
                  <c:v>1987.8</c:v>
                </c:pt>
                <c:pt idx="168">
                  <c:v>1988.8</c:v>
                </c:pt>
                <c:pt idx="169">
                  <c:v>1989.8</c:v>
                </c:pt>
                <c:pt idx="170">
                  <c:v>1990.8</c:v>
                </c:pt>
                <c:pt idx="171">
                  <c:v>1991.8</c:v>
                </c:pt>
                <c:pt idx="172">
                  <c:v>1992.8</c:v>
                </c:pt>
                <c:pt idx="173">
                  <c:v>1993.8</c:v>
                </c:pt>
                <c:pt idx="174">
                  <c:v>1994.8</c:v>
                </c:pt>
                <c:pt idx="175">
                  <c:v>1995.8</c:v>
                </c:pt>
                <c:pt idx="176">
                  <c:v>1996.8</c:v>
                </c:pt>
                <c:pt idx="177">
                  <c:v>1997.8</c:v>
                </c:pt>
                <c:pt idx="178">
                  <c:v>1998.8</c:v>
                </c:pt>
                <c:pt idx="179">
                  <c:v>1999.8</c:v>
                </c:pt>
                <c:pt idx="180">
                  <c:v>2000.8</c:v>
                </c:pt>
                <c:pt idx="181">
                  <c:v>2001.8</c:v>
                </c:pt>
                <c:pt idx="182">
                  <c:v>2002.8</c:v>
                </c:pt>
                <c:pt idx="183">
                  <c:v>2003.8</c:v>
                </c:pt>
                <c:pt idx="184">
                  <c:v>2004.8</c:v>
                </c:pt>
                <c:pt idx="185">
                  <c:v>2005.8</c:v>
                </c:pt>
                <c:pt idx="186">
                  <c:v>2006.8</c:v>
                </c:pt>
                <c:pt idx="187">
                  <c:v>2007.8</c:v>
                </c:pt>
                <c:pt idx="188">
                  <c:v>2008.8</c:v>
                </c:pt>
                <c:pt idx="189">
                  <c:v>2009.8</c:v>
                </c:pt>
                <c:pt idx="190">
                  <c:v>2010.8</c:v>
                </c:pt>
                <c:pt idx="191">
                  <c:v>2011.8</c:v>
                </c:pt>
                <c:pt idx="192">
                  <c:v>2012.8</c:v>
                </c:pt>
                <c:pt idx="193">
                  <c:v>2013.8</c:v>
                </c:pt>
                <c:pt idx="194">
                  <c:v>2014.8</c:v>
                </c:pt>
                <c:pt idx="195">
                  <c:v>2015.8</c:v>
                </c:pt>
                <c:pt idx="196">
                  <c:v>2016.8</c:v>
                </c:pt>
                <c:pt idx="197">
                  <c:v>2017.8</c:v>
                </c:pt>
                <c:pt idx="198">
                  <c:v>2018.8</c:v>
                </c:pt>
              </c:numCache>
            </c:numRef>
          </c:xVal>
          <c:yVal>
            <c:numRef>
              <c:f>'pivot.res.a'!$C$2:$C$200</c:f>
              <c:numCache>
                <c:formatCode>General</c:formatCode>
                <c:ptCount val="199"/>
                <c:pt idx="62">
                  <c:v>0.25033896040148712</c:v>
                </c:pt>
                <c:pt idx="63">
                  <c:v>0.3573495791298858</c:v>
                </c:pt>
                <c:pt idx="64">
                  <c:v>0.38715906490162127</c:v>
                </c:pt>
                <c:pt idx="65">
                  <c:v>0.50593579873068595</c:v>
                </c:pt>
                <c:pt idx="66">
                  <c:v>0.41430412289934188</c:v>
                </c:pt>
                <c:pt idx="67">
                  <c:v>0.44038536944131412</c:v>
                </c:pt>
                <c:pt idx="68">
                  <c:v>0.39627025930639292</c:v>
                </c:pt>
                <c:pt idx="69">
                  <c:v>0.3882420770993889</c:v>
                </c:pt>
                <c:pt idx="70">
                  <c:v>0.35520880175085018</c:v>
                </c:pt>
                <c:pt idx="71">
                  <c:v>0.32795013939195339</c:v>
                </c:pt>
                <c:pt idx="72">
                  <c:v>0.24625506102816891</c:v>
                </c:pt>
                <c:pt idx="73">
                  <c:v>0.1202158781398171</c:v>
                </c:pt>
                <c:pt idx="74">
                  <c:v>7.6859396623399315E-2</c:v>
                </c:pt>
                <c:pt idx="75">
                  <c:v>6.3126976893823808E-2</c:v>
                </c:pt>
                <c:pt idx="76">
                  <c:v>6.1910498443107718E-2</c:v>
                </c:pt>
                <c:pt idx="77">
                  <c:v>4.1603204870777018E-2</c:v>
                </c:pt>
                <c:pt idx="78">
                  <c:v>9.6392234735352186E-3</c:v>
                </c:pt>
                <c:pt idx="79">
                  <c:v>-4.7588318455202581E-2</c:v>
                </c:pt>
                <c:pt idx="80">
                  <c:v>-0.10188961440330151</c:v>
                </c:pt>
                <c:pt idx="81">
                  <c:v>-0.13341649584486501</c:v>
                </c:pt>
                <c:pt idx="82">
                  <c:v>-0.1654661395866624</c:v>
                </c:pt>
                <c:pt idx="83">
                  <c:v>-0.1798044127452387</c:v>
                </c:pt>
                <c:pt idx="84">
                  <c:v>-0.2365528636633463</c:v>
                </c:pt>
                <c:pt idx="85">
                  <c:v>-0.24818157811433239</c:v>
                </c:pt>
                <c:pt idx="86">
                  <c:v>-0.24990265965555961</c:v>
                </c:pt>
                <c:pt idx="87">
                  <c:v>-0.26833639517301239</c:v>
                </c:pt>
                <c:pt idx="88">
                  <c:v>-0.29084082148504398</c:v>
                </c:pt>
                <c:pt idx="89">
                  <c:v>-0.31808412073433973</c:v>
                </c:pt>
                <c:pt idx="90">
                  <c:v>-0.33369237687072578</c:v>
                </c:pt>
                <c:pt idx="91">
                  <c:v>-0.38425243354802302</c:v>
                </c:pt>
                <c:pt idx="92">
                  <c:v>-0.40464496993462279</c:v>
                </c:pt>
                <c:pt idx="93">
                  <c:v>-0.40894946365008022</c:v>
                </c:pt>
                <c:pt idx="94">
                  <c:v>-0.39013551448179967</c:v>
                </c:pt>
                <c:pt idx="95">
                  <c:v>-0.40429308503898598</c:v>
                </c:pt>
                <c:pt idx="96">
                  <c:v>-0.40912755759949532</c:v>
                </c:pt>
                <c:pt idx="97">
                  <c:v>-0.40015581149714607</c:v>
                </c:pt>
                <c:pt idx="98">
                  <c:v>-0.45484311583148052</c:v>
                </c:pt>
                <c:pt idx="99">
                  <c:v>-0.57298402740427068</c:v>
                </c:pt>
                <c:pt idx="100">
                  <c:v>-0.69108247503105402</c:v>
                </c:pt>
                <c:pt idx="101">
                  <c:v>-0.72365643160423743</c:v>
                </c:pt>
                <c:pt idx="102">
                  <c:v>-0.78668349276001182</c:v>
                </c:pt>
                <c:pt idx="103">
                  <c:v>-0.85748266622434344</c:v>
                </c:pt>
                <c:pt idx="104">
                  <c:v>-0.88188321411542303</c:v>
                </c:pt>
                <c:pt idx="105">
                  <c:v>-0.92345671735893631</c:v>
                </c:pt>
                <c:pt idx="106">
                  <c:v>-0.95785803273745818</c:v>
                </c:pt>
                <c:pt idx="107">
                  <c:v>-0.98691152358098855</c:v>
                </c:pt>
                <c:pt idx="108">
                  <c:v>-1.0270358339431429</c:v>
                </c:pt>
                <c:pt idx="109">
                  <c:v>-1.0695934336690971</c:v>
                </c:pt>
                <c:pt idx="110">
                  <c:v>-1.0353874428607599</c:v>
                </c:pt>
                <c:pt idx="111">
                  <c:v>-1.055912073109462</c:v>
                </c:pt>
                <c:pt idx="112">
                  <c:v>-1.1023105106603741</c:v>
                </c:pt>
                <c:pt idx="113">
                  <c:v>-1.059159533849334</c:v>
                </c:pt>
                <c:pt idx="114">
                  <c:v>-1.0676432003823559</c:v>
                </c:pt>
                <c:pt idx="115">
                  <c:v>-1.051667936722767</c:v>
                </c:pt>
                <c:pt idx="116">
                  <c:v>-1.0852500304637731</c:v>
                </c:pt>
                <c:pt idx="117">
                  <c:v>-1.07956164584601</c:v>
                </c:pt>
                <c:pt idx="118">
                  <c:v>-1.1537148379020159</c:v>
                </c:pt>
                <c:pt idx="119">
                  <c:v>-1.1306665715682489</c:v>
                </c:pt>
                <c:pt idx="120">
                  <c:v>-1.117901795017161</c:v>
                </c:pt>
                <c:pt idx="121">
                  <c:v>-1.0057217496689641</c:v>
                </c:pt>
                <c:pt idx="122">
                  <c:v>-1.312591064309804</c:v>
                </c:pt>
                <c:pt idx="123">
                  <c:v>-1.4353775189166831</c:v>
                </c:pt>
                <c:pt idx="124">
                  <c:v>-1.4386596113155059</c:v>
                </c:pt>
                <c:pt idx="125">
                  <c:v>-1.4677900939061419</c:v>
                </c:pt>
                <c:pt idx="126">
                  <c:v>-1.50506053636867</c:v>
                </c:pt>
                <c:pt idx="127">
                  <c:v>-1.419132201187945</c:v>
                </c:pt>
                <c:pt idx="128">
                  <c:v>-1.261305553897379</c:v>
                </c:pt>
                <c:pt idx="129">
                  <c:v>-1.555784579753172</c:v>
                </c:pt>
              </c:numCache>
            </c:numRef>
          </c:yVal>
          <c:smooth val="0"/>
          <c:extLst>
            <c:ext xmlns:c16="http://schemas.microsoft.com/office/drawing/2014/chart" uri="{C3380CC4-5D6E-409C-BE32-E72D297353CC}">
              <c16:uniqueId val="{00000001-D25B-4358-9AE2-749B8300BDCD}"/>
            </c:ext>
          </c:extLst>
        </c:ser>
        <c:ser>
          <c:idx val="2"/>
          <c:order val="2"/>
          <c:tx>
            <c:v>Penn World Tables</c:v>
          </c:tx>
          <c:spPr>
            <a:ln w="19050" cap="rnd">
              <a:solidFill>
                <a:srgbClr val="009999"/>
              </a:solidFill>
              <a:round/>
            </a:ln>
            <a:effectLst/>
          </c:spPr>
          <c:marker>
            <c:symbol val="circle"/>
            <c:size val="5"/>
            <c:spPr>
              <a:solidFill>
                <a:srgbClr val="009999"/>
              </a:solidFill>
              <a:ln w="19050">
                <a:noFill/>
              </a:ln>
              <a:effectLst/>
            </c:spPr>
          </c:marker>
          <c:errBars>
            <c:errDir val="x"/>
            <c:errBarType val="both"/>
            <c:errValType val="cust"/>
            <c:noEndCap val="0"/>
            <c:plus>
              <c:numRef>
                <c:f>'pivot.res.a'!$G$1:$G$200</c:f>
                <c:numCache>
                  <c:formatCode>General</c:formatCode>
                  <c:ptCount val="200"/>
                  <c:pt idx="0">
                    <c:v>0</c:v>
                  </c:pt>
                  <c:pt idx="131">
                    <c:v>22.20202364426272</c:v>
                  </c:pt>
                  <c:pt idx="132">
                    <c:v>7.2974907165277569</c:v>
                  </c:pt>
                  <c:pt idx="133">
                    <c:v>3.2127480435885509</c:v>
                  </c:pt>
                  <c:pt idx="134">
                    <c:v>2.8682817864133998</c:v>
                  </c:pt>
                  <c:pt idx="135">
                    <c:v>2.75003935673623</c:v>
                  </c:pt>
                  <c:pt idx="136">
                    <c:v>2.0682529271815682</c:v>
                  </c:pt>
                  <c:pt idx="137">
                    <c:v>2.097028813703997</c:v>
                  </c:pt>
                  <c:pt idx="138">
                    <c:v>2.1589111172635991</c:v>
                  </c:pt>
                  <c:pt idx="139">
                    <c:v>2.1023892260742132</c:v>
                  </c:pt>
                  <c:pt idx="140">
                    <c:v>2.0049340729318739</c:v>
                  </c:pt>
                  <c:pt idx="141">
                    <c:v>1.417981382056094</c:v>
                  </c:pt>
                  <c:pt idx="142">
                    <c:v>1.337955913183356</c:v>
                  </c:pt>
                  <c:pt idx="143">
                    <c:v>1.1680085838424701</c:v>
                  </c:pt>
                  <c:pt idx="144">
                    <c:v>1.1430527452681369</c:v>
                  </c:pt>
                  <c:pt idx="145">
                    <c:v>1.102730140016744</c:v>
                  </c:pt>
                  <c:pt idx="146">
                    <c:v>1.0780066478884791</c:v>
                  </c:pt>
                  <c:pt idx="147">
                    <c:v>1.041671569395773</c:v>
                  </c:pt>
                  <c:pt idx="148">
                    <c:v>0.97218835844720153</c:v>
                  </c:pt>
                  <c:pt idx="149">
                    <c:v>0.94656255108935472</c:v>
                  </c:pt>
                  <c:pt idx="150">
                    <c:v>0.90770553126849629</c:v>
                  </c:pt>
                  <c:pt idx="151">
                    <c:v>0.80192942503313813</c:v>
                  </c:pt>
                  <c:pt idx="152">
                    <c:v>0.74201517678841089</c:v>
                  </c:pt>
                  <c:pt idx="153">
                    <c:v>0.68492936643163804</c:v>
                  </c:pt>
                  <c:pt idx="154">
                    <c:v>0.6184686663852188</c:v>
                  </c:pt>
                  <c:pt idx="155">
                    <c:v>0.60595706925114756</c:v>
                  </c:pt>
                  <c:pt idx="156">
                    <c:v>0.60172323683570983</c:v>
                  </c:pt>
                  <c:pt idx="157">
                    <c:v>0.58736887356351719</c:v>
                  </c:pt>
                  <c:pt idx="158">
                    <c:v>0.55606440827432246</c:v>
                  </c:pt>
                  <c:pt idx="159">
                    <c:v>0.54188611139562237</c:v>
                  </c:pt>
                  <c:pt idx="160">
                    <c:v>0.52282487384867837</c:v>
                  </c:pt>
                  <c:pt idx="161">
                    <c:v>0.5361498537410424</c:v>
                  </c:pt>
                  <c:pt idx="162">
                    <c:v>0.53306382361603111</c:v>
                  </c:pt>
                  <c:pt idx="163">
                    <c:v>0.51544952055536486</c:v>
                  </c:pt>
                  <c:pt idx="164">
                    <c:v>0.49021790902086698</c:v>
                  </c:pt>
                  <c:pt idx="165">
                    <c:v>0.45770360738632271</c:v>
                  </c:pt>
                  <c:pt idx="166">
                    <c:v>0.45042163876179703</c:v>
                  </c:pt>
                  <c:pt idx="167">
                    <c:v>0.45977059528401593</c:v>
                  </c:pt>
                  <c:pt idx="168">
                    <c:v>0.4697649427745974</c:v>
                  </c:pt>
                  <c:pt idx="169">
                    <c:v>0.4846733416299272</c:v>
                  </c:pt>
                  <c:pt idx="170">
                    <c:v>0.49471434666951802</c:v>
                  </c:pt>
                  <c:pt idx="171">
                    <c:v>0.49724569893169968</c:v>
                  </c:pt>
                  <c:pt idx="172">
                    <c:v>0.50292611604253801</c:v>
                  </c:pt>
                  <c:pt idx="173">
                    <c:v>0.51528194071068056</c:v>
                  </c:pt>
                  <c:pt idx="174">
                    <c:v>0.49909515952579858</c:v>
                  </c:pt>
                  <c:pt idx="175">
                    <c:v>0.51219532933733181</c:v>
                  </c:pt>
                  <c:pt idx="176">
                    <c:v>0.53450298509171401</c:v>
                  </c:pt>
                  <c:pt idx="177">
                    <c:v>0.54494917326657188</c:v>
                  </c:pt>
                  <c:pt idx="178">
                    <c:v>0.52896082012552292</c:v>
                  </c:pt>
                  <c:pt idx="179">
                    <c:v>0.5397476449066374</c:v>
                  </c:pt>
                  <c:pt idx="180">
                    <c:v>0.54206028505648396</c:v>
                  </c:pt>
                  <c:pt idx="181">
                    <c:v>0.51561041151748288</c:v>
                  </c:pt>
                  <c:pt idx="182">
                    <c:v>0.51032580087207791</c:v>
                  </c:pt>
                  <c:pt idx="183">
                    <c:v>0.50390850730115866</c:v>
                  </c:pt>
                  <c:pt idx="184">
                    <c:v>0.50643572243369173</c:v>
                  </c:pt>
                  <c:pt idx="185">
                    <c:v>0.47693494858851038</c:v>
                  </c:pt>
                  <c:pt idx="186">
                    <c:v>0.47043312265959442</c:v>
                  </c:pt>
                  <c:pt idx="187">
                    <c:v>0.43784510688523959</c:v>
                  </c:pt>
                  <c:pt idx="188">
                    <c:v>0.44743132004060748</c:v>
                  </c:pt>
                  <c:pt idx="189">
                    <c:v>0.50575103957090817</c:v>
                  </c:pt>
                  <c:pt idx="190">
                    <c:v>0.51546511879841361</c:v>
                  </c:pt>
                  <c:pt idx="191">
                    <c:v>0.55262147361612679</c:v>
                  </c:pt>
                  <c:pt idx="192">
                    <c:v>0.58856448896111679</c:v>
                  </c:pt>
                  <c:pt idx="193">
                    <c:v>0.48224780798855038</c:v>
                  </c:pt>
                  <c:pt idx="194">
                    <c:v>0.72879083003817779</c:v>
                  </c:pt>
                  <c:pt idx="195">
                    <c:v>0.81739446326271348</c:v>
                  </c:pt>
                  <c:pt idx="196">
                    <c:v>0.78907938466767469</c:v>
                  </c:pt>
                  <c:pt idx="197">
                    <c:v>0.75576823088175882</c:v>
                  </c:pt>
                  <c:pt idx="198">
                    <c:v>0.82106185725653358</c:v>
                  </c:pt>
                  <c:pt idx="199">
                    <c:v>1.2936761236743219</c:v>
                  </c:pt>
                </c:numCache>
              </c:numRef>
            </c:plus>
            <c:minus>
              <c:numRef>
                <c:f>'pivot.res.a'!$G$1:$G$200</c:f>
                <c:numCache>
                  <c:formatCode>General</c:formatCode>
                  <c:ptCount val="200"/>
                  <c:pt idx="0">
                    <c:v>0</c:v>
                  </c:pt>
                  <c:pt idx="131">
                    <c:v>22.20202364426272</c:v>
                  </c:pt>
                  <c:pt idx="132">
                    <c:v>7.2974907165277569</c:v>
                  </c:pt>
                  <c:pt idx="133">
                    <c:v>3.2127480435885509</c:v>
                  </c:pt>
                  <c:pt idx="134">
                    <c:v>2.8682817864133998</c:v>
                  </c:pt>
                  <c:pt idx="135">
                    <c:v>2.75003935673623</c:v>
                  </c:pt>
                  <c:pt idx="136">
                    <c:v>2.0682529271815682</c:v>
                  </c:pt>
                  <c:pt idx="137">
                    <c:v>2.097028813703997</c:v>
                  </c:pt>
                  <c:pt idx="138">
                    <c:v>2.1589111172635991</c:v>
                  </c:pt>
                  <c:pt idx="139">
                    <c:v>2.1023892260742132</c:v>
                  </c:pt>
                  <c:pt idx="140">
                    <c:v>2.0049340729318739</c:v>
                  </c:pt>
                  <c:pt idx="141">
                    <c:v>1.417981382056094</c:v>
                  </c:pt>
                  <c:pt idx="142">
                    <c:v>1.337955913183356</c:v>
                  </c:pt>
                  <c:pt idx="143">
                    <c:v>1.1680085838424701</c:v>
                  </c:pt>
                  <c:pt idx="144">
                    <c:v>1.1430527452681369</c:v>
                  </c:pt>
                  <c:pt idx="145">
                    <c:v>1.102730140016744</c:v>
                  </c:pt>
                  <c:pt idx="146">
                    <c:v>1.0780066478884791</c:v>
                  </c:pt>
                  <c:pt idx="147">
                    <c:v>1.041671569395773</c:v>
                  </c:pt>
                  <c:pt idx="148">
                    <c:v>0.97218835844720153</c:v>
                  </c:pt>
                  <c:pt idx="149">
                    <c:v>0.94656255108935472</c:v>
                  </c:pt>
                  <c:pt idx="150">
                    <c:v>0.90770553126849629</c:v>
                  </c:pt>
                  <c:pt idx="151">
                    <c:v>0.80192942503313813</c:v>
                  </c:pt>
                  <c:pt idx="152">
                    <c:v>0.74201517678841089</c:v>
                  </c:pt>
                  <c:pt idx="153">
                    <c:v>0.68492936643163804</c:v>
                  </c:pt>
                  <c:pt idx="154">
                    <c:v>0.6184686663852188</c:v>
                  </c:pt>
                  <c:pt idx="155">
                    <c:v>0.60595706925114756</c:v>
                  </c:pt>
                  <c:pt idx="156">
                    <c:v>0.60172323683570983</c:v>
                  </c:pt>
                  <c:pt idx="157">
                    <c:v>0.58736887356351719</c:v>
                  </c:pt>
                  <c:pt idx="158">
                    <c:v>0.55606440827432246</c:v>
                  </c:pt>
                  <c:pt idx="159">
                    <c:v>0.54188611139562237</c:v>
                  </c:pt>
                  <c:pt idx="160">
                    <c:v>0.52282487384867837</c:v>
                  </c:pt>
                  <c:pt idx="161">
                    <c:v>0.5361498537410424</c:v>
                  </c:pt>
                  <c:pt idx="162">
                    <c:v>0.53306382361603111</c:v>
                  </c:pt>
                  <c:pt idx="163">
                    <c:v>0.51544952055536486</c:v>
                  </c:pt>
                  <c:pt idx="164">
                    <c:v>0.49021790902086698</c:v>
                  </c:pt>
                  <c:pt idx="165">
                    <c:v>0.45770360738632271</c:v>
                  </c:pt>
                  <c:pt idx="166">
                    <c:v>0.45042163876179703</c:v>
                  </c:pt>
                  <c:pt idx="167">
                    <c:v>0.45977059528401593</c:v>
                  </c:pt>
                  <c:pt idx="168">
                    <c:v>0.4697649427745974</c:v>
                  </c:pt>
                  <c:pt idx="169">
                    <c:v>0.4846733416299272</c:v>
                  </c:pt>
                  <c:pt idx="170">
                    <c:v>0.49471434666951802</c:v>
                  </c:pt>
                  <c:pt idx="171">
                    <c:v>0.49724569893169968</c:v>
                  </c:pt>
                  <c:pt idx="172">
                    <c:v>0.50292611604253801</c:v>
                  </c:pt>
                  <c:pt idx="173">
                    <c:v>0.51528194071068056</c:v>
                  </c:pt>
                  <c:pt idx="174">
                    <c:v>0.49909515952579858</c:v>
                  </c:pt>
                  <c:pt idx="175">
                    <c:v>0.51219532933733181</c:v>
                  </c:pt>
                  <c:pt idx="176">
                    <c:v>0.53450298509171401</c:v>
                  </c:pt>
                  <c:pt idx="177">
                    <c:v>0.54494917326657188</c:v>
                  </c:pt>
                  <c:pt idx="178">
                    <c:v>0.52896082012552292</c:v>
                  </c:pt>
                  <c:pt idx="179">
                    <c:v>0.5397476449066374</c:v>
                  </c:pt>
                  <c:pt idx="180">
                    <c:v>0.54206028505648396</c:v>
                  </c:pt>
                  <c:pt idx="181">
                    <c:v>0.51561041151748288</c:v>
                  </c:pt>
                  <c:pt idx="182">
                    <c:v>0.51032580087207791</c:v>
                  </c:pt>
                  <c:pt idx="183">
                    <c:v>0.50390850730115866</c:v>
                  </c:pt>
                  <c:pt idx="184">
                    <c:v>0.50643572243369173</c:v>
                  </c:pt>
                  <c:pt idx="185">
                    <c:v>0.47693494858851038</c:v>
                  </c:pt>
                  <c:pt idx="186">
                    <c:v>0.47043312265959442</c:v>
                  </c:pt>
                  <c:pt idx="187">
                    <c:v>0.43784510688523959</c:v>
                  </c:pt>
                  <c:pt idx="188">
                    <c:v>0.44743132004060748</c:v>
                  </c:pt>
                  <c:pt idx="189">
                    <c:v>0.50575103957090817</c:v>
                  </c:pt>
                  <c:pt idx="190">
                    <c:v>0.51546511879841361</c:v>
                  </c:pt>
                  <c:pt idx="191">
                    <c:v>0.55262147361612679</c:v>
                  </c:pt>
                  <c:pt idx="192">
                    <c:v>0.58856448896111679</c:v>
                  </c:pt>
                  <c:pt idx="193">
                    <c:v>0.48224780798855038</c:v>
                  </c:pt>
                  <c:pt idx="194">
                    <c:v>0.72879083003817779</c:v>
                  </c:pt>
                  <c:pt idx="195">
                    <c:v>0.81739446326271348</c:v>
                  </c:pt>
                  <c:pt idx="196">
                    <c:v>0.78907938466767469</c:v>
                  </c:pt>
                  <c:pt idx="197">
                    <c:v>0.75576823088175882</c:v>
                  </c:pt>
                  <c:pt idx="198">
                    <c:v>0.82106185725653358</c:v>
                  </c:pt>
                  <c:pt idx="199">
                    <c:v>1.2936761236743219</c:v>
                  </c:pt>
                </c:numCache>
              </c:numRef>
            </c:minus>
            <c:spPr>
              <a:noFill/>
              <a:ln w="9525" cap="flat" cmpd="sng" algn="ctr">
                <a:noFill/>
                <a:round/>
              </a:ln>
              <a:effectLst/>
            </c:spPr>
          </c:errBars>
          <c:errBars>
            <c:errDir val="y"/>
            <c:errBarType val="both"/>
            <c:errValType val="cust"/>
            <c:noEndCap val="0"/>
            <c:plus>
              <c:numRef>
                <c:f>'pivot.res.a'!$G$1:$G$200</c:f>
                <c:numCache>
                  <c:formatCode>General</c:formatCode>
                  <c:ptCount val="200"/>
                  <c:pt idx="0">
                    <c:v>0</c:v>
                  </c:pt>
                  <c:pt idx="131">
                    <c:v>22.20202364426272</c:v>
                  </c:pt>
                  <c:pt idx="132">
                    <c:v>7.2974907165277569</c:v>
                  </c:pt>
                  <c:pt idx="133">
                    <c:v>3.2127480435885509</c:v>
                  </c:pt>
                  <c:pt idx="134">
                    <c:v>2.8682817864133998</c:v>
                  </c:pt>
                  <c:pt idx="135">
                    <c:v>2.75003935673623</c:v>
                  </c:pt>
                  <c:pt idx="136">
                    <c:v>2.0682529271815682</c:v>
                  </c:pt>
                  <c:pt idx="137">
                    <c:v>2.097028813703997</c:v>
                  </c:pt>
                  <c:pt idx="138">
                    <c:v>2.1589111172635991</c:v>
                  </c:pt>
                  <c:pt idx="139">
                    <c:v>2.1023892260742132</c:v>
                  </c:pt>
                  <c:pt idx="140">
                    <c:v>2.0049340729318739</c:v>
                  </c:pt>
                  <c:pt idx="141">
                    <c:v>1.417981382056094</c:v>
                  </c:pt>
                  <c:pt idx="142">
                    <c:v>1.337955913183356</c:v>
                  </c:pt>
                  <c:pt idx="143">
                    <c:v>1.1680085838424701</c:v>
                  </c:pt>
                  <c:pt idx="144">
                    <c:v>1.1430527452681369</c:v>
                  </c:pt>
                  <c:pt idx="145">
                    <c:v>1.102730140016744</c:v>
                  </c:pt>
                  <c:pt idx="146">
                    <c:v>1.0780066478884791</c:v>
                  </c:pt>
                  <c:pt idx="147">
                    <c:v>1.041671569395773</c:v>
                  </c:pt>
                  <c:pt idx="148">
                    <c:v>0.97218835844720153</c:v>
                  </c:pt>
                  <c:pt idx="149">
                    <c:v>0.94656255108935472</c:v>
                  </c:pt>
                  <c:pt idx="150">
                    <c:v>0.90770553126849629</c:v>
                  </c:pt>
                  <c:pt idx="151">
                    <c:v>0.80192942503313813</c:v>
                  </c:pt>
                  <c:pt idx="152">
                    <c:v>0.74201517678841089</c:v>
                  </c:pt>
                  <c:pt idx="153">
                    <c:v>0.68492936643163804</c:v>
                  </c:pt>
                  <c:pt idx="154">
                    <c:v>0.6184686663852188</c:v>
                  </c:pt>
                  <c:pt idx="155">
                    <c:v>0.60595706925114756</c:v>
                  </c:pt>
                  <c:pt idx="156">
                    <c:v>0.60172323683570983</c:v>
                  </c:pt>
                  <c:pt idx="157">
                    <c:v>0.58736887356351719</c:v>
                  </c:pt>
                  <c:pt idx="158">
                    <c:v>0.55606440827432246</c:v>
                  </c:pt>
                  <c:pt idx="159">
                    <c:v>0.54188611139562237</c:v>
                  </c:pt>
                  <c:pt idx="160">
                    <c:v>0.52282487384867837</c:v>
                  </c:pt>
                  <c:pt idx="161">
                    <c:v>0.5361498537410424</c:v>
                  </c:pt>
                  <c:pt idx="162">
                    <c:v>0.53306382361603111</c:v>
                  </c:pt>
                  <c:pt idx="163">
                    <c:v>0.51544952055536486</c:v>
                  </c:pt>
                  <c:pt idx="164">
                    <c:v>0.49021790902086698</c:v>
                  </c:pt>
                  <c:pt idx="165">
                    <c:v>0.45770360738632271</c:v>
                  </c:pt>
                  <c:pt idx="166">
                    <c:v>0.45042163876179703</c:v>
                  </c:pt>
                  <c:pt idx="167">
                    <c:v>0.45977059528401593</c:v>
                  </c:pt>
                  <c:pt idx="168">
                    <c:v>0.4697649427745974</c:v>
                  </c:pt>
                  <c:pt idx="169">
                    <c:v>0.4846733416299272</c:v>
                  </c:pt>
                  <c:pt idx="170">
                    <c:v>0.49471434666951802</c:v>
                  </c:pt>
                  <c:pt idx="171">
                    <c:v>0.49724569893169968</c:v>
                  </c:pt>
                  <c:pt idx="172">
                    <c:v>0.50292611604253801</c:v>
                  </c:pt>
                  <c:pt idx="173">
                    <c:v>0.51528194071068056</c:v>
                  </c:pt>
                  <c:pt idx="174">
                    <c:v>0.49909515952579858</c:v>
                  </c:pt>
                  <c:pt idx="175">
                    <c:v>0.51219532933733181</c:v>
                  </c:pt>
                  <c:pt idx="176">
                    <c:v>0.53450298509171401</c:v>
                  </c:pt>
                  <c:pt idx="177">
                    <c:v>0.54494917326657188</c:v>
                  </c:pt>
                  <c:pt idx="178">
                    <c:v>0.52896082012552292</c:v>
                  </c:pt>
                  <c:pt idx="179">
                    <c:v>0.5397476449066374</c:v>
                  </c:pt>
                  <c:pt idx="180">
                    <c:v>0.54206028505648396</c:v>
                  </c:pt>
                  <c:pt idx="181">
                    <c:v>0.51561041151748288</c:v>
                  </c:pt>
                  <c:pt idx="182">
                    <c:v>0.51032580087207791</c:v>
                  </c:pt>
                  <c:pt idx="183">
                    <c:v>0.50390850730115866</c:v>
                  </c:pt>
                  <c:pt idx="184">
                    <c:v>0.50643572243369173</c:v>
                  </c:pt>
                  <c:pt idx="185">
                    <c:v>0.47693494858851038</c:v>
                  </c:pt>
                  <c:pt idx="186">
                    <c:v>0.47043312265959442</c:v>
                  </c:pt>
                  <c:pt idx="187">
                    <c:v>0.43784510688523959</c:v>
                  </c:pt>
                  <c:pt idx="188">
                    <c:v>0.44743132004060748</c:v>
                  </c:pt>
                  <c:pt idx="189">
                    <c:v>0.50575103957090817</c:v>
                  </c:pt>
                  <c:pt idx="190">
                    <c:v>0.51546511879841361</c:v>
                  </c:pt>
                  <c:pt idx="191">
                    <c:v>0.55262147361612679</c:v>
                  </c:pt>
                  <c:pt idx="192">
                    <c:v>0.58856448896111679</c:v>
                  </c:pt>
                  <c:pt idx="193">
                    <c:v>0.48224780798855038</c:v>
                  </c:pt>
                  <c:pt idx="194">
                    <c:v>0.72879083003817779</c:v>
                  </c:pt>
                  <c:pt idx="195">
                    <c:v>0.81739446326271348</c:v>
                  </c:pt>
                  <c:pt idx="196">
                    <c:v>0.78907938466767469</c:v>
                  </c:pt>
                  <c:pt idx="197">
                    <c:v>0.75576823088175882</c:v>
                  </c:pt>
                  <c:pt idx="198">
                    <c:v>0.82106185725653358</c:v>
                  </c:pt>
                  <c:pt idx="199">
                    <c:v>1.2936761236743219</c:v>
                  </c:pt>
                </c:numCache>
              </c:numRef>
            </c:plus>
            <c:minus>
              <c:numRef>
                <c:f>'pivot.res.a'!$G$1:$G$200</c:f>
                <c:numCache>
                  <c:formatCode>General</c:formatCode>
                  <c:ptCount val="200"/>
                  <c:pt idx="0">
                    <c:v>0</c:v>
                  </c:pt>
                  <c:pt idx="131">
                    <c:v>22.20202364426272</c:v>
                  </c:pt>
                  <c:pt idx="132">
                    <c:v>7.2974907165277569</c:v>
                  </c:pt>
                  <c:pt idx="133">
                    <c:v>3.2127480435885509</c:v>
                  </c:pt>
                  <c:pt idx="134">
                    <c:v>2.8682817864133998</c:v>
                  </c:pt>
                  <c:pt idx="135">
                    <c:v>2.75003935673623</c:v>
                  </c:pt>
                  <c:pt idx="136">
                    <c:v>2.0682529271815682</c:v>
                  </c:pt>
                  <c:pt idx="137">
                    <c:v>2.097028813703997</c:v>
                  </c:pt>
                  <c:pt idx="138">
                    <c:v>2.1589111172635991</c:v>
                  </c:pt>
                  <c:pt idx="139">
                    <c:v>2.1023892260742132</c:v>
                  </c:pt>
                  <c:pt idx="140">
                    <c:v>2.0049340729318739</c:v>
                  </c:pt>
                  <c:pt idx="141">
                    <c:v>1.417981382056094</c:v>
                  </c:pt>
                  <c:pt idx="142">
                    <c:v>1.337955913183356</c:v>
                  </c:pt>
                  <c:pt idx="143">
                    <c:v>1.1680085838424701</c:v>
                  </c:pt>
                  <c:pt idx="144">
                    <c:v>1.1430527452681369</c:v>
                  </c:pt>
                  <c:pt idx="145">
                    <c:v>1.102730140016744</c:v>
                  </c:pt>
                  <c:pt idx="146">
                    <c:v>1.0780066478884791</c:v>
                  </c:pt>
                  <c:pt idx="147">
                    <c:v>1.041671569395773</c:v>
                  </c:pt>
                  <c:pt idx="148">
                    <c:v>0.97218835844720153</c:v>
                  </c:pt>
                  <c:pt idx="149">
                    <c:v>0.94656255108935472</c:v>
                  </c:pt>
                  <c:pt idx="150">
                    <c:v>0.90770553126849629</c:v>
                  </c:pt>
                  <c:pt idx="151">
                    <c:v>0.80192942503313813</c:v>
                  </c:pt>
                  <c:pt idx="152">
                    <c:v>0.74201517678841089</c:v>
                  </c:pt>
                  <c:pt idx="153">
                    <c:v>0.68492936643163804</c:v>
                  </c:pt>
                  <c:pt idx="154">
                    <c:v>0.6184686663852188</c:v>
                  </c:pt>
                  <c:pt idx="155">
                    <c:v>0.60595706925114756</c:v>
                  </c:pt>
                  <c:pt idx="156">
                    <c:v>0.60172323683570983</c:v>
                  </c:pt>
                  <c:pt idx="157">
                    <c:v>0.58736887356351719</c:v>
                  </c:pt>
                  <c:pt idx="158">
                    <c:v>0.55606440827432246</c:v>
                  </c:pt>
                  <c:pt idx="159">
                    <c:v>0.54188611139562237</c:v>
                  </c:pt>
                  <c:pt idx="160">
                    <c:v>0.52282487384867837</c:v>
                  </c:pt>
                  <c:pt idx="161">
                    <c:v>0.5361498537410424</c:v>
                  </c:pt>
                  <c:pt idx="162">
                    <c:v>0.53306382361603111</c:v>
                  </c:pt>
                  <c:pt idx="163">
                    <c:v>0.51544952055536486</c:v>
                  </c:pt>
                  <c:pt idx="164">
                    <c:v>0.49021790902086698</c:v>
                  </c:pt>
                  <c:pt idx="165">
                    <c:v>0.45770360738632271</c:v>
                  </c:pt>
                  <c:pt idx="166">
                    <c:v>0.45042163876179703</c:v>
                  </c:pt>
                  <c:pt idx="167">
                    <c:v>0.45977059528401593</c:v>
                  </c:pt>
                  <c:pt idx="168">
                    <c:v>0.4697649427745974</c:v>
                  </c:pt>
                  <c:pt idx="169">
                    <c:v>0.4846733416299272</c:v>
                  </c:pt>
                  <c:pt idx="170">
                    <c:v>0.49471434666951802</c:v>
                  </c:pt>
                  <c:pt idx="171">
                    <c:v>0.49724569893169968</c:v>
                  </c:pt>
                  <c:pt idx="172">
                    <c:v>0.50292611604253801</c:v>
                  </c:pt>
                  <c:pt idx="173">
                    <c:v>0.51528194071068056</c:v>
                  </c:pt>
                  <c:pt idx="174">
                    <c:v>0.49909515952579858</c:v>
                  </c:pt>
                  <c:pt idx="175">
                    <c:v>0.51219532933733181</c:v>
                  </c:pt>
                  <c:pt idx="176">
                    <c:v>0.53450298509171401</c:v>
                  </c:pt>
                  <c:pt idx="177">
                    <c:v>0.54494917326657188</c:v>
                  </c:pt>
                  <c:pt idx="178">
                    <c:v>0.52896082012552292</c:v>
                  </c:pt>
                  <c:pt idx="179">
                    <c:v>0.5397476449066374</c:v>
                  </c:pt>
                  <c:pt idx="180">
                    <c:v>0.54206028505648396</c:v>
                  </c:pt>
                  <c:pt idx="181">
                    <c:v>0.51561041151748288</c:v>
                  </c:pt>
                  <c:pt idx="182">
                    <c:v>0.51032580087207791</c:v>
                  </c:pt>
                  <c:pt idx="183">
                    <c:v>0.50390850730115866</c:v>
                  </c:pt>
                  <c:pt idx="184">
                    <c:v>0.50643572243369173</c:v>
                  </c:pt>
                  <c:pt idx="185">
                    <c:v>0.47693494858851038</c:v>
                  </c:pt>
                  <c:pt idx="186">
                    <c:v>0.47043312265959442</c:v>
                  </c:pt>
                  <c:pt idx="187">
                    <c:v>0.43784510688523959</c:v>
                  </c:pt>
                  <c:pt idx="188">
                    <c:v>0.44743132004060748</c:v>
                  </c:pt>
                  <c:pt idx="189">
                    <c:v>0.50575103957090817</c:v>
                  </c:pt>
                  <c:pt idx="190">
                    <c:v>0.51546511879841361</c:v>
                  </c:pt>
                  <c:pt idx="191">
                    <c:v>0.55262147361612679</c:v>
                  </c:pt>
                  <c:pt idx="192">
                    <c:v>0.58856448896111679</c:v>
                  </c:pt>
                  <c:pt idx="193">
                    <c:v>0.48224780798855038</c:v>
                  </c:pt>
                  <c:pt idx="194">
                    <c:v>0.72879083003817779</c:v>
                  </c:pt>
                  <c:pt idx="195">
                    <c:v>0.81739446326271348</c:v>
                  </c:pt>
                  <c:pt idx="196">
                    <c:v>0.78907938466767469</c:v>
                  </c:pt>
                  <c:pt idx="197">
                    <c:v>0.75576823088175882</c:v>
                  </c:pt>
                  <c:pt idx="198">
                    <c:v>0.82106185725653358</c:v>
                  </c:pt>
                  <c:pt idx="199">
                    <c:v>1.2936761236743219</c:v>
                  </c:pt>
                </c:numCache>
              </c:numRef>
            </c:minus>
            <c:spPr>
              <a:noFill/>
              <a:ln w="9525" cap="flat" cmpd="sng" algn="ctr">
                <a:solidFill>
                  <a:schemeClr val="bg1">
                    <a:lumMod val="50000"/>
                  </a:schemeClr>
                </a:solidFill>
                <a:round/>
              </a:ln>
              <a:effectLst/>
            </c:spPr>
          </c:errBars>
          <c:xVal>
            <c:numRef>
              <c:f>'pivot.res.a'!$A$2:$A$200</c:f>
              <c:numCache>
                <c:formatCode>General</c:formatCode>
                <c:ptCount val="19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1950.3</c:v>
                </c:pt>
                <c:pt idx="63">
                  <c:v>1951.3</c:v>
                </c:pt>
                <c:pt idx="64">
                  <c:v>1952.3</c:v>
                </c:pt>
                <c:pt idx="65">
                  <c:v>1953.3</c:v>
                </c:pt>
                <c:pt idx="66">
                  <c:v>1954.3</c:v>
                </c:pt>
                <c:pt idx="67">
                  <c:v>1955.3</c:v>
                </c:pt>
                <c:pt idx="68">
                  <c:v>1956.3</c:v>
                </c:pt>
                <c:pt idx="69">
                  <c:v>1957.3</c:v>
                </c:pt>
                <c:pt idx="70">
                  <c:v>1958.3</c:v>
                </c:pt>
                <c:pt idx="71">
                  <c:v>1959.3</c:v>
                </c:pt>
                <c:pt idx="72">
                  <c:v>1960.3</c:v>
                </c:pt>
                <c:pt idx="73">
                  <c:v>1961.3</c:v>
                </c:pt>
                <c:pt idx="74">
                  <c:v>1962.3</c:v>
                </c:pt>
                <c:pt idx="75">
                  <c:v>1963.3</c:v>
                </c:pt>
                <c:pt idx="76">
                  <c:v>1964.3</c:v>
                </c:pt>
                <c:pt idx="77">
                  <c:v>1965.3</c:v>
                </c:pt>
                <c:pt idx="78">
                  <c:v>1966.3</c:v>
                </c:pt>
                <c:pt idx="79">
                  <c:v>1967.3</c:v>
                </c:pt>
                <c:pt idx="80">
                  <c:v>1968.3</c:v>
                </c:pt>
                <c:pt idx="81">
                  <c:v>1969.3</c:v>
                </c:pt>
                <c:pt idx="82">
                  <c:v>1970.3</c:v>
                </c:pt>
                <c:pt idx="83">
                  <c:v>1971.3</c:v>
                </c:pt>
                <c:pt idx="84">
                  <c:v>1972.3</c:v>
                </c:pt>
                <c:pt idx="85">
                  <c:v>1973.3</c:v>
                </c:pt>
                <c:pt idx="86">
                  <c:v>1974.3</c:v>
                </c:pt>
                <c:pt idx="87">
                  <c:v>1975.3</c:v>
                </c:pt>
                <c:pt idx="88">
                  <c:v>1976.3</c:v>
                </c:pt>
                <c:pt idx="89">
                  <c:v>1977.3</c:v>
                </c:pt>
                <c:pt idx="90">
                  <c:v>1978.3</c:v>
                </c:pt>
                <c:pt idx="91">
                  <c:v>1979.3</c:v>
                </c:pt>
                <c:pt idx="92">
                  <c:v>1980.3</c:v>
                </c:pt>
                <c:pt idx="93">
                  <c:v>1981.3</c:v>
                </c:pt>
                <c:pt idx="94">
                  <c:v>1982.3</c:v>
                </c:pt>
                <c:pt idx="95">
                  <c:v>1983.3</c:v>
                </c:pt>
                <c:pt idx="96">
                  <c:v>1984.3</c:v>
                </c:pt>
                <c:pt idx="97">
                  <c:v>1985.3</c:v>
                </c:pt>
                <c:pt idx="98">
                  <c:v>1986.3</c:v>
                </c:pt>
                <c:pt idx="99">
                  <c:v>1987.3</c:v>
                </c:pt>
                <c:pt idx="100">
                  <c:v>1988.3</c:v>
                </c:pt>
                <c:pt idx="101">
                  <c:v>1989.3</c:v>
                </c:pt>
                <c:pt idx="102">
                  <c:v>1990.3</c:v>
                </c:pt>
                <c:pt idx="103">
                  <c:v>1991.3</c:v>
                </c:pt>
                <c:pt idx="104">
                  <c:v>1992.3</c:v>
                </c:pt>
                <c:pt idx="105">
                  <c:v>1993.3</c:v>
                </c:pt>
                <c:pt idx="106">
                  <c:v>1994.3</c:v>
                </c:pt>
                <c:pt idx="107">
                  <c:v>1995.3</c:v>
                </c:pt>
                <c:pt idx="108">
                  <c:v>1996.3</c:v>
                </c:pt>
                <c:pt idx="109">
                  <c:v>1997.3</c:v>
                </c:pt>
                <c:pt idx="110">
                  <c:v>1998.3</c:v>
                </c:pt>
                <c:pt idx="111">
                  <c:v>1999.3</c:v>
                </c:pt>
                <c:pt idx="112">
                  <c:v>2000.3</c:v>
                </c:pt>
                <c:pt idx="113">
                  <c:v>2001.3</c:v>
                </c:pt>
                <c:pt idx="114">
                  <c:v>2002.3</c:v>
                </c:pt>
                <c:pt idx="115">
                  <c:v>2003.3</c:v>
                </c:pt>
                <c:pt idx="116">
                  <c:v>2004.3</c:v>
                </c:pt>
                <c:pt idx="117">
                  <c:v>2005.3</c:v>
                </c:pt>
                <c:pt idx="118">
                  <c:v>2006.3</c:v>
                </c:pt>
                <c:pt idx="119">
                  <c:v>2007.3</c:v>
                </c:pt>
                <c:pt idx="120">
                  <c:v>2008.3</c:v>
                </c:pt>
                <c:pt idx="121">
                  <c:v>2009.3</c:v>
                </c:pt>
                <c:pt idx="122">
                  <c:v>2010.3</c:v>
                </c:pt>
                <c:pt idx="123">
                  <c:v>2011.3</c:v>
                </c:pt>
                <c:pt idx="124">
                  <c:v>2012.3</c:v>
                </c:pt>
                <c:pt idx="125">
                  <c:v>2013.3</c:v>
                </c:pt>
                <c:pt idx="126">
                  <c:v>2014.3</c:v>
                </c:pt>
                <c:pt idx="127">
                  <c:v>2015.3</c:v>
                </c:pt>
                <c:pt idx="128">
                  <c:v>2016.3</c:v>
                </c:pt>
                <c:pt idx="129">
                  <c:v>2017.3</c:v>
                </c:pt>
                <c:pt idx="130">
                  <c:v>1950.8</c:v>
                </c:pt>
                <c:pt idx="131">
                  <c:v>1951.8</c:v>
                </c:pt>
                <c:pt idx="132">
                  <c:v>1952.8</c:v>
                </c:pt>
                <c:pt idx="133">
                  <c:v>1953.8</c:v>
                </c:pt>
                <c:pt idx="134">
                  <c:v>1954.8</c:v>
                </c:pt>
                <c:pt idx="135">
                  <c:v>1955.8</c:v>
                </c:pt>
                <c:pt idx="136">
                  <c:v>1956.8</c:v>
                </c:pt>
                <c:pt idx="137">
                  <c:v>1957.8</c:v>
                </c:pt>
                <c:pt idx="138">
                  <c:v>1958.8</c:v>
                </c:pt>
                <c:pt idx="139">
                  <c:v>1959.8</c:v>
                </c:pt>
                <c:pt idx="140">
                  <c:v>1960.8</c:v>
                </c:pt>
                <c:pt idx="141">
                  <c:v>1961.8</c:v>
                </c:pt>
                <c:pt idx="142">
                  <c:v>1962.8</c:v>
                </c:pt>
                <c:pt idx="143">
                  <c:v>1963.8</c:v>
                </c:pt>
                <c:pt idx="144">
                  <c:v>1964.8</c:v>
                </c:pt>
                <c:pt idx="145">
                  <c:v>1965.8</c:v>
                </c:pt>
                <c:pt idx="146">
                  <c:v>1966.8</c:v>
                </c:pt>
                <c:pt idx="147">
                  <c:v>1967.8</c:v>
                </c:pt>
                <c:pt idx="148">
                  <c:v>1968.8</c:v>
                </c:pt>
                <c:pt idx="149">
                  <c:v>1969.8</c:v>
                </c:pt>
                <c:pt idx="150">
                  <c:v>1970.8</c:v>
                </c:pt>
                <c:pt idx="151">
                  <c:v>1971.8</c:v>
                </c:pt>
                <c:pt idx="152">
                  <c:v>1972.8</c:v>
                </c:pt>
                <c:pt idx="153">
                  <c:v>1973.8</c:v>
                </c:pt>
                <c:pt idx="154">
                  <c:v>1974.8</c:v>
                </c:pt>
                <c:pt idx="155">
                  <c:v>1975.8</c:v>
                </c:pt>
                <c:pt idx="156">
                  <c:v>1976.8</c:v>
                </c:pt>
                <c:pt idx="157">
                  <c:v>1977.8</c:v>
                </c:pt>
                <c:pt idx="158">
                  <c:v>1978.8</c:v>
                </c:pt>
                <c:pt idx="159">
                  <c:v>1979.8</c:v>
                </c:pt>
                <c:pt idx="160">
                  <c:v>1980.8</c:v>
                </c:pt>
                <c:pt idx="161">
                  <c:v>1981.8</c:v>
                </c:pt>
                <c:pt idx="162">
                  <c:v>1982.8</c:v>
                </c:pt>
                <c:pt idx="163">
                  <c:v>1983.8</c:v>
                </c:pt>
                <c:pt idx="164">
                  <c:v>1984.8</c:v>
                </c:pt>
                <c:pt idx="165">
                  <c:v>1985.8</c:v>
                </c:pt>
                <c:pt idx="166">
                  <c:v>1986.8</c:v>
                </c:pt>
                <c:pt idx="167">
                  <c:v>1987.8</c:v>
                </c:pt>
                <c:pt idx="168">
                  <c:v>1988.8</c:v>
                </c:pt>
                <c:pt idx="169">
                  <c:v>1989.8</c:v>
                </c:pt>
                <c:pt idx="170">
                  <c:v>1990.8</c:v>
                </c:pt>
                <c:pt idx="171">
                  <c:v>1991.8</c:v>
                </c:pt>
                <c:pt idx="172">
                  <c:v>1992.8</c:v>
                </c:pt>
                <c:pt idx="173">
                  <c:v>1993.8</c:v>
                </c:pt>
                <c:pt idx="174">
                  <c:v>1994.8</c:v>
                </c:pt>
                <c:pt idx="175">
                  <c:v>1995.8</c:v>
                </c:pt>
                <c:pt idx="176">
                  <c:v>1996.8</c:v>
                </c:pt>
                <c:pt idx="177">
                  <c:v>1997.8</c:v>
                </c:pt>
                <c:pt idx="178">
                  <c:v>1998.8</c:v>
                </c:pt>
                <c:pt idx="179">
                  <c:v>1999.8</c:v>
                </c:pt>
                <c:pt idx="180">
                  <c:v>2000.8</c:v>
                </c:pt>
                <c:pt idx="181">
                  <c:v>2001.8</c:v>
                </c:pt>
                <c:pt idx="182">
                  <c:v>2002.8</c:v>
                </c:pt>
                <c:pt idx="183">
                  <c:v>2003.8</c:v>
                </c:pt>
                <c:pt idx="184">
                  <c:v>2004.8</c:v>
                </c:pt>
                <c:pt idx="185">
                  <c:v>2005.8</c:v>
                </c:pt>
                <c:pt idx="186">
                  <c:v>2006.8</c:v>
                </c:pt>
                <c:pt idx="187">
                  <c:v>2007.8</c:v>
                </c:pt>
                <c:pt idx="188">
                  <c:v>2008.8</c:v>
                </c:pt>
                <c:pt idx="189">
                  <c:v>2009.8</c:v>
                </c:pt>
                <c:pt idx="190">
                  <c:v>2010.8</c:v>
                </c:pt>
                <c:pt idx="191">
                  <c:v>2011.8</c:v>
                </c:pt>
                <c:pt idx="192">
                  <c:v>2012.8</c:v>
                </c:pt>
                <c:pt idx="193">
                  <c:v>2013.8</c:v>
                </c:pt>
                <c:pt idx="194">
                  <c:v>2014.8</c:v>
                </c:pt>
                <c:pt idx="195">
                  <c:v>2015.8</c:v>
                </c:pt>
                <c:pt idx="196">
                  <c:v>2016.8</c:v>
                </c:pt>
                <c:pt idx="197">
                  <c:v>2017.8</c:v>
                </c:pt>
                <c:pt idx="198">
                  <c:v>2018.8</c:v>
                </c:pt>
              </c:numCache>
            </c:numRef>
          </c:xVal>
          <c:yVal>
            <c:numRef>
              <c:f>'pivot.res.a'!$D$2:$D$200</c:f>
              <c:numCache>
                <c:formatCode>General</c:formatCode>
                <c:ptCount val="199"/>
                <c:pt idx="130">
                  <c:v>0.27895713663827731</c:v>
                </c:pt>
                <c:pt idx="131">
                  <c:v>-8.7442757481490579E-2</c:v>
                </c:pt>
                <c:pt idx="132">
                  <c:v>-0.15330012076986499</c:v>
                </c:pt>
                <c:pt idx="133">
                  <c:v>-0.69842478070057346</c:v>
                </c:pt>
                <c:pt idx="134">
                  <c:v>-0.73004586250137182</c:v>
                </c:pt>
                <c:pt idx="135">
                  <c:v>-0.80083806962291126</c:v>
                </c:pt>
                <c:pt idx="136">
                  <c:v>-0.82904742076105042</c:v>
                </c:pt>
                <c:pt idx="137">
                  <c:v>-0.764992045641958</c:v>
                </c:pt>
                <c:pt idx="138">
                  <c:v>-0.78803466939485112</c:v>
                </c:pt>
                <c:pt idx="139">
                  <c:v>-0.8954425470299302</c:v>
                </c:pt>
                <c:pt idx="140">
                  <c:v>-0.42646636481967742</c:v>
                </c:pt>
                <c:pt idx="141">
                  <c:v>-0.49023679537909642</c:v>
                </c:pt>
                <c:pt idx="142">
                  <c:v>-0.20892364925967419</c:v>
                </c:pt>
                <c:pt idx="143">
                  <c:v>-0.20473127842150471</c:v>
                </c:pt>
                <c:pt idx="144">
                  <c:v>-0.2487718716417357</c:v>
                </c:pt>
                <c:pt idx="145">
                  <c:v>-0.2863371883469748</c:v>
                </c:pt>
                <c:pt idx="146">
                  <c:v>-0.30380948068515851</c:v>
                </c:pt>
                <c:pt idx="147">
                  <c:v>-0.34351164105042442</c:v>
                </c:pt>
                <c:pt idx="148">
                  <c:v>-0.37585750666404327</c:v>
                </c:pt>
                <c:pt idx="149">
                  <c:v>-0.40824986816506009</c:v>
                </c:pt>
                <c:pt idx="150">
                  <c:v>-0.31257792063317402</c:v>
                </c:pt>
                <c:pt idx="151">
                  <c:v>-0.31594716721477462</c:v>
                </c:pt>
                <c:pt idx="152">
                  <c:v>-0.36171446830237491</c:v>
                </c:pt>
                <c:pt idx="153">
                  <c:v>-0.37533061543975338</c:v>
                </c:pt>
                <c:pt idx="154">
                  <c:v>-0.33750938031305627</c:v>
                </c:pt>
                <c:pt idx="155">
                  <c:v>-0.33292919574356461</c:v>
                </c:pt>
                <c:pt idx="156">
                  <c:v>-0.39619479862885648</c:v>
                </c:pt>
                <c:pt idx="157">
                  <c:v>-0.43096379315049171</c:v>
                </c:pt>
                <c:pt idx="158">
                  <c:v>-0.46914511501270911</c:v>
                </c:pt>
                <c:pt idx="159">
                  <c:v>-0.51663549425117006</c:v>
                </c:pt>
                <c:pt idx="160">
                  <c:v>-0.55807193444722369</c:v>
                </c:pt>
                <c:pt idx="161">
                  <c:v>-0.55066005662401885</c:v>
                </c:pt>
                <c:pt idx="162">
                  <c:v>-0.54120580371659854</c:v>
                </c:pt>
                <c:pt idx="163">
                  <c:v>-0.53847024453350023</c:v>
                </c:pt>
                <c:pt idx="164">
                  <c:v>-0.56052163415123701</c:v>
                </c:pt>
                <c:pt idx="165">
                  <c:v>-0.54407753431571693</c:v>
                </c:pt>
                <c:pt idx="166">
                  <c:v>-0.60470113722201546</c:v>
                </c:pt>
                <c:pt idx="167">
                  <c:v>-0.69290903803594328</c:v>
                </c:pt>
                <c:pt idx="168">
                  <c:v>-0.77670470242238299</c:v>
                </c:pt>
                <c:pt idx="169">
                  <c:v>-0.83459380828492946</c:v>
                </c:pt>
                <c:pt idx="170">
                  <c:v>-0.90895489798961926</c:v>
                </c:pt>
                <c:pt idx="171">
                  <c:v>-0.97004330835990538</c:v>
                </c:pt>
                <c:pt idx="172">
                  <c:v>-1.00829931920817</c:v>
                </c:pt>
                <c:pt idx="173">
                  <c:v>-1.08125835033914</c:v>
                </c:pt>
                <c:pt idx="174">
                  <c:v>-1.1360289695613901</c:v>
                </c:pt>
                <c:pt idx="175">
                  <c:v>-1.186561975890599</c:v>
                </c:pt>
                <c:pt idx="176">
                  <c:v>-1.2865670923645469</c:v>
                </c:pt>
                <c:pt idx="177">
                  <c:v>-1.331087162848797</c:v>
                </c:pt>
                <c:pt idx="178">
                  <c:v>-1.341013136386187</c:v>
                </c:pt>
                <c:pt idx="179">
                  <c:v>-1.359021834692629</c:v>
                </c:pt>
                <c:pt idx="180">
                  <c:v>-1.4688134022965409</c:v>
                </c:pt>
                <c:pt idx="181">
                  <c:v>-1.4287745685736259</c:v>
                </c:pt>
                <c:pt idx="182">
                  <c:v>-1.4580053453263979</c:v>
                </c:pt>
                <c:pt idx="183">
                  <c:v>-1.514913514731415</c:v>
                </c:pt>
                <c:pt idx="184">
                  <c:v>-1.5775943722289241</c:v>
                </c:pt>
                <c:pt idx="185">
                  <c:v>-1.643881142488949</c:v>
                </c:pt>
                <c:pt idx="186">
                  <c:v>-1.604373353018175</c:v>
                </c:pt>
                <c:pt idx="187">
                  <c:v>-1.6613428672682251</c:v>
                </c:pt>
                <c:pt idx="188">
                  <c:v>-1.5477965195168051</c:v>
                </c:pt>
                <c:pt idx="189">
                  <c:v>-1.379066478987607</c:v>
                </c:pt>
                <c:pt idx="190">
                  <c:v>-1.4760800668114329</c:v>
                </c:pt>
                <c:pt idx="191">
                  <c:v>-1.3838708885135149</c:v>
                </c:pt>
                <c:pt idx="192">
                  <c:v>-1.5481844923496819</c:v>
                </c:pt>
                <c:pt idx="193">
                  <c:v>-1.138459351184345</c:v>
                </c:pt>
                <c:pt idx="194">
                  <c:v>-1.0924900229629351</c:v>
                </c:pt>
                <c:pt idx="195">
                  <c:v>-1.230277271831492</c:v>
                </c:pt>
                <c:pt idx="196">
                  <c:v>-1.062558549274623</c:v>
                </c:pt>
                <c:pt idx="197">
                  <c:v>-1.240987956731868</c:v>
                </c:pt>
                <c:pt idx="198">
                  <c:v>-1.4369273788288259</c:v>
                </c:pt>
              </c:numCache>
            </c:numRef>
          </c:yVal>
          <c:smooth val="0"/>
          <c:extLst>
            <c:ext xmlns:c16="http://schemas.microsoft.com/office/drawing/2014/chart" uri="{C3380CC4-5D6E-409C-BE32-E72D297353CC}">
              <c16:uniqueId val="{00000002-D25B-4358-9AE2-749B8300BDCD}"/>
            </c:ext>
          </c:extLst>
        </c:ser>
        <c:dLbls>
          <c:showLegendKey val="0"/>
          <c:showVal val="0"/>
          <c:showCatName val="0"/>
          <c:showSerName val="0"/>
          <c:showPercent val="0"/>
          <c:showBubbleSize val="0"/>
        </c:dLbls>
        <c:axId val="232536207"/>
        <c:axId val="1178542447"/>
      </c:scatterChart>
      <c:valAx>
        <c:axId val="232536207"/>
        <c:scaling>
          <c:orientation val="minMax"/>
          <c:max val="2015"/>
          <c:min val="1960"/>
        </c:scaling>
        <c:delete val="0"/>
        <c:axPos val="b"/>
        <c:majorGridlines>
          <c:spPr>
            <a:ln w="6350" cap="flat" cmpd="sng" algn="ctr">
              <a:solidFill>
                <a:schemeClr val="tx1"/>
              </a:solidFill>
              <a:prstDash val="sysDash"/>
              <a:round/>
            </a:ln>
            <a:effectLst/>
          </c:spPr>
        </c:majorGridlines>
        <c:numFmt formatCode="General" sourceLinked="1"/>
        <c:majorTickMark val="none"/>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1178542447"/>
        <c:crosses val="autoZero"/>
        <c:crossBetween val="midCat"/>
      </c:valAx>
      <c:valAx>
        <c:axId val="1178542447"/>
        <c:scaling>
          <c:orientation val="minMax"/>
          <c:max val="1.5"/>
          <c:min val="-2"/>
        </c:scaling>
        <c:delete val="0"/>
        <c:axPos val="l"/>
        <c:numFmt formatCode="#,##0.0" sourceLinked="0"/>
        <c:majorTickMark val="none"/>
        <c:minorTickMark val="none"/>
        <c:tickLblPos val="nextTo"/>
        <c:spPr>
          <a:noFill/>
          <a:ln w="3175" cap="flat" cmpd="sng" algn="ctr">
            <a:solidFill>
              <a:srgbClr val="000000"/>
            </a:solidFill>
            <a:prstDash val="solid"/>
            <a:roun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232536207"/>
        <c:crosses val="autoZero"/>
        <c:crossBetween val="midCat"/>
      </c:valAx>
      <c:spPr>
        <a:noFill/>
        <a:ln w="25400">
          <a:noFill/>
        </a:ln>
        <a:effectLst/>
      </c:spPr>
    </c:plotArea>
    <c:legend>
      <c:legendPos val="b"/>
      <c:layout>
        <c:manualLayout>
          <c:xMode val="edge"/>
          <c:yMode val="edge"/>
          <c:x val="4.9999981704289355E-2"/>
          <c:y val="0.88162147002704638"/>
          <c:w val="0.89999985363431489"/>
          <c:h val="9.7590312799921863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100">
          <a:solidFill>
            <a:srgbClr val="000000"/>
          </a:solidFill>
          <a:latin typeface="Arial"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49757740189509E-2"/>
          <c:y val="7.523939808481532E-2"/>
          <c:w val="0.83596718626325106"/>
          <c:h val="0.717655089102882"/>
        </c:manualLayout>
      </c:layout>
      <c:barChart>
        <c:barDir val="col"/>
        <c:grouping val="stacked"/>
        <c:varyColors val="0"/>
        <c:ser>
          <c:idx val="0"/>
          <c:order val="0"/>
          <c:tx>
            <c:v>Total working population</c:v>
          </c:tx>
          <c:spPr>
            <a:solidFill>
              <a:srgbClr val="BFBFBF"/>
            </a:solidFill>
            <a:ln>
              <a:noFill/>
            </a:ln>
            <a:effectLst/>
          </c:spPr>
          <c:invertIfNegative val="0"/>
          <c:cat>
            <c:numRef>
              <c:f>WKagepop!$B$2:$BJ$2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WKagepop!$B$20:$BJ$20</c:f>
              <c:numCache>
                <c:formatCode>General</c:formatCode>
                <c:ptCount val="61"/>
                <c:pt idx="0">
                  <c:v>1141853166.5</c:v>
                </c:pt>
                <c:pt idx="1">
                  <c:v>1161104042.5</c:v>
                </c:pt>
                <c:pt idx="2">
                  <c:v>1178688468</c:v>
                </c:pt>
                <c:pt idx="3">
                  <c:v>1195326828.5</c:v>
                </c:pt>
                <c:pt idx="4">
                  <c:v>1212429106</c:v>
                </c:pt>
                <c:pt idx="5">
                  <c:v>1230247883</c:v>
                </c:pt>
                <c:pt idx="6">
                  <c:v>1248761058.5</c:v>
                </c:pt>
                <c:pt idx="7">
                  <c:v>1268541379</c:v>
                </c:pt>
                <c:pt idx="8">
                  <c:v>1287599833.5</c:v>
                </c:pt>
                <c:pt idx="9">
                  <c:v>1305502892</c:v>
                </c:pt>
                <c:pt idx="10">
                  <c:v>1323910239.5</c:v>
                </c:pt>
                <c:pt idx="11">
                  <c:v>1343348625.5</c:v>
                </c:pt>
                <c:pt idx="12">
                  <c:v>1364279381</c:v>
                </c:pt>
                <c:pt idx="13">
                  <c:v>1385279555</c:v>
                </c:pt>
                <c:pt idx="14">
                  <c:v>1406108878</c:v>
                </c:pt>
                <c:pt idx="15">
                  <c:v>1427559776</c:v>
                </c:pt>
                <c:pt idx="16">
                  <c:v>1446603326.5</c:v>
                </c:pt>
                <c:pt idx="17">
                  <c:v>1462382850</c:v>
                </c:pt>
                <c:pt idx="18">
                  <c:v>1476964086</c:v>
                </c:pt>
                <c:pt idx="19">
                  <c:v>1490622919.5</c:v>
                </c:pt>
                <c:pt idx="20">
                  <c:v>1503453724.5</c:v>
                </c:pt>
                <c:pt idx="21">
                  <c:v>1515116591.5</c:v>
                </c:pt>
                <c:pt idx="22">
                  <c:v>1525057795</c:v>
                </c:pt>
                <c:pt idx="23">
                  <c:v>1533150890</c:v>
                </c:pt>
                <c:pt idx="24">
                  <c:v>1539696675.5</c:v>
                </c:pt>
                <c:pt idx="25">
                  <c:v>1545207090</c:v>
                </c:pt>
                <c:pt idx="26">
                  <c:v>1549815612.5</c:v>
                </c:pt>
                <c:pt idx="27">
                  <c:v>1552487681.5</c:v>
                </c:pt>
                <c:pt idx="28">
                  <c:v>1553997449.5</c:v>
                </c:pt>
                <c:pt idx="29">
                  <c:v>1555313262</c:v>
                </c:pt>
                <c:pt idx="30">
                  <c:v>1556138802.5</c:v>
                </c:pt>
                <c:pt idx="31" formatCode="_(* #,##0.00_);_(* \(#,##0.00\);_(* &quot;-&quot;??_);_(@_)">
                  <c:v>1557267253.5</c:v>
                </c:pt>
                <c:pt idx="32">
                  <c:v>1558216175.5</c:v>
                </c:pt>
                <c:pt idx="33">
                  <c:v>1559969962.5</c:v>
                </c:pt>
                <c:pt idx="34">
                  <c:v>1564419918</c:v>
                </c:pt>
                <c:pt idx="35">
                  <c:v>1570141029.5</c:v>
                </c:pt>
                <c:pt idx="36">
                  <c:v>1576053117</c:v>
                </c:pt>
                <c:pt idx="37">
                  <c:v>1579133095</c:v>
                </c:pt>
                <c:pt idx="38">
                  <c:v>1576062352.5</c:v>
                </c:pt>
                <c:pt idx="39">
                  <c:v>1571185115</c:v>
                </c:pt>
                <c:pt idx="40">
                  <c:v>1566708994.5</c:v>
                </c:pt>
                <c:pt idx="41">
                  <c:v>1562142013.5</c:v>
                </c:pt>
                <c:pt idx="42">
                  <c:v>1558580841.5</c:v>
                </c:pt>
                <c:pt idx="43">
                  <c:v>1552099629</c:v>
                </c:pt>
                <c:pt idx="44">
                  <c:v>1542082917</c:v>
                </c:pt>
                <c:pt idx="45">
                  <c:v>1530088179.5</c:v>
                </c:pt>
                <c:pt idx="46">
                  <c:v>1516270845.5</c:v>
                </c:pt>
                <c:pt idx="47">
                  <c:v>1502496370.5</c:v>
                </c:pt>
                <c:pt idx="48">
                  <c:v>1489086803.5</c:v>
                </c:pt>
                <c:pt idx="49">
                  <c:v>1476458504.5</c:v>
                </c:pt>
                <c:pt idx="50">
                  <c:v>1465444945</c:v>
                </c:pt>
                <c:pt idx="51">
                  <c:v>1455690689</c:v>
                </c:pt>
                <c:pt idx="52">
                  <c:v>1446775145</c:v>
                </c:pt>
                <c:pt idx="53">
                  <c:v>1438254810</c:v>
                </c:pt>
                <c:pt idx="54">
                  <c:v>1428979703</c:v>
                </c:pt>
                <c:pt idx="55">
                  <c:v>1418651044</c:v>
                </c:pt>
                <c:pt idx="56">
                  <c:v>1407417556.5</c:v>
                </c:pt>
                <c:pt idx="57">
                  <c:v>1394853449</c:v>
                </c:pt>
                <c:pt idx="58">
                  <c:v>1382566054</c:v>
                </c:pt>
                <c:pt idx="59">
                  <c:v>1370897918.5</c:v>
                </c:pt>
                <c:pt idx="60">
                  <c:v>1358251862</c:v>
                </c:pt>
              </c:numCache>
            </c:numRef>
          </c:val>
          <c:extLst>
            <c:ext xmlns:c16="http://schemas.microsoft.com/office/drawing/2014/chart" uri="{C3380CC4-5D6E-409C-BE32-E72D297353CC}">
              <c16:uniqueId val="{00000000-96F2-4082-AE9E-2D4D7916C5F8}"/>
            </c:ext>
          </c:extLst>
        </c:ser>
        <c:dLbls>
          <c:showLegendKey val="0"/>
          <c:showVal val="0"/>
          <c:showCatName val="0"/>
          <c:showSerName val="0"/>
          <c:showPercent val="0"/>
          <c:showBubbleSize val="0"/>
        </c:dLbls>
        <c:gapWidth val="33"/>
        <c:overlap val="100"/>
        <c:axId val="1595644112"/>
        <c:axId val="408268192"/>
        <c:extLst>
          <c:ext xmlns:c15="http://schemas.microsoft.com/office/drawing/2012/chart" uri="{02D57815-91ED-43cb-92C2-25804820EDAC}">
            <c15:filteredBarSeries>
              <c15:ser>
                <c:idx val="2"/>
                <c:order val="1"/>
                <c:tx>
                  <c:strRef>
                    <c:extLst>
                      <c:ext uri="{02D57815-91ED-43cb-92C2-25804820EDAC}">
                        <c15:formulaRef>
                          <c15:sqref>WKagepop!$A$16</c15:sqref>
                        </c15:formulaRef>
                      </c:ext>
                    </c:extLst>
                    <c:strCache>
                      <c:ptCount val="1"/>
                      <c:pt idx="0">
                        <c:v>Late transition</c:v>
                      </c:pt>
                    </c:strCache>
                  </c:strRef>
                </c:tx>
                <c:spPr>
                  <a:solidFill>
                    <a:srgbClr val="BFBFBF"/>
                  </a:solidFill>
                  <a:ln w="19050">
                    <a:noFill/>
                  </a:ln>
                  <a:effectLst/>
                </c:spPr>
                <c:invertIfNegative val="0"/>
                <c:cat>
                  <c:numRef>
                    <c:extLst>
                      <c:ext uri="{02D57815-91ED-43cb-92C2-25804820EDAC}">
                        <c15:formulaRef>
                          <c15:sqref>WKagepop!$B$2:$BJ$2</c15:sqref>
                        </c15:formulaRef>
                      </c:ext>
                    </c:extLst>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extLst>
                      <c:ext uri="{02D57815-91ED-43cb-92C2-25804820EDAC}">
                        <c15:formulaRef>
                          <c15:sqref>WKagepop!$B$16:$BJ$16</c15:sqref>
                        </c15:formulaRef>
                      </c:ext>
                    </c:extLst>
                    <c:numCache>
                      <c:formatCode>General</c:formatCode>
                      <c:ptCount val="61"/>
                      <c:pt idx="0">
                        <c:v>120872304</c:v>
                      </c:pt>
                      <c:pt idx="1">
                        <c:v>121772584.5</c:v>
                      </c:pt>
                      <c:pt idx="2">
                        <c:v>122403851</c:v>
                      </c:pt>
                      <c:pt idx="3">
                        <c:v>122935648.5</c:v>
                      </c:pt>
                      <c:pt idx="4">
                        <c:v>123392395.5</c:v>
                      </c:pt>
                      <c:pt idx="5">
                        <c:v>123786200</c:v>
                      </c:pt>
                      <c:pt idx="6">
                        <c:v>124112144.5</c:v>
                      </c:pt>
                      <c:pt idx="7">
                        <c:v>124349502.5</c:v>
                      </c:pt>
                      <c:pt idx="8">
                        <c:v>124493255.5</c:v>
                      </c:pt>
                      <c:pt idx="9">
                        <c:v>124538487.5</c:v>
                      </c:pt>
                      <c:pt idx="10">
                        <c:v>124462790</c:v>
                      </c:pt>
                      <c:pt idx="11">
                        <c:v>124277699.5</c:v>
                      </c:pt>
                      <c:pt idx="12">
                        <c:v>124054505</c:v>
                      </c:pt>
                      <c:pt idx="13">
                        <c:v>123869986</c:v>
                      </c:pt>
                      <c:pt idx="14">
                        <c:v>123700345.5</c:v>
                      </c:pt>
                      <c:pt idx="15">
                        <c:v>123419059</c:v>
                      </c:pt>
                      <c:pt idx="16">
                        <c:v>122993064</c:v>
                      </c:pt>
                      <c:pt idx="17">
                        <c:v>122545271</c:v>
                      </c:pt>
                      <c:pt idx="18">
                        <c:v>122148443</c:v>
                      </c:pt>
                      <c:pt idx="19">
                        <c:v>121831533</c:v>
                      </c:pt>
                      <c:pt idx="20">
                        <c:v>121686743</c:v>
                      </c:pt>
                      <c:pt idx="21">
                        <c:v>121679337</c:v>
                      </c:pt>
                      <c:pt idx="22">
                        <c:v>121354676.5</c:v>
                      </c:pt>
                      <c:pt idx="23">
                        <c:v>120613646</c:v>
                      </c:pt>
                      <c:pt idx="24">
                        <c:v>119786314.5</c:v>
                      </c:pt>
                      <c:pt idx="25">
                        <c:v>119107217</c:v>
                      </c:pt>
                      <c:pt idx="26">
                        <c:v>118536821.5</c:v>
                      </c:pt>
                      <c:pt idx="27">
                        <c:v>117874862</c:v>
                      </c:pt>
                      <c:pt idx="28">
                        <c:v>117210090</c:v>
                      </c:pt>
                      <c:pt idx="29">
                        <c:v>116555235.5</c:v>
                      </c:pt>
                      <c:pt idx="30">
                        <c:v>115775459.5</c:v>
                      </c:pt>
                      <c:pt idx="31" formatCode="_(* #,##0.00_);_(* \(#,##0.00\);_(* &quot;-&quot;??_);_(@_)">
                        <c:v>114971477</c:v>
                      </c:pt>
                      <c:pt idx="32">
                        <c:v>114263812.5</c:v>
                      </c:pt>
                      <c:pt idx="33">
                        <c:v>113532509</c:v>
                      </c:pt>
                      <c:pt idx="34">
                        <c:v>112713159.5</c:v>
                      </c:pt>
                      <c:pt idx="35">
                        <c:v>111825909.5</c:v>
                      </c:pt>
                      <c:pt idx="36">
                        <c:v>110911391.5</c:v>
                      </c:pt>
                      <c:pt idx="37">
                        <c:v>110005383.5</c:v>
                      </c:pt>
                      <c:pt idx="38">
                        <c:v>109070174</c:v>
                      </c:pt>
                      <c:pt idx="39">
                        <c:v>108076638</c:v>
                      </c:pt>
                      <c:pt idx="40">
                        <c:v>107026369</c:v>
                      </c:pt>
                      <c:pt idx="41">
                        <c:v>106099583</c:v>
                      </c:pt>
                      <c:pt idx="42">
                        <c:v>105033102.5</c:v>
                      </c:pt>
                      <c:pt idx="43">
                        <c:v>103632714</c:v>
                      </c:pt>
                      <c:pt idx="44">
                        <c:v>102162547.5</c:v>
                      </c:pt>
                      <c:pt idx="45">
                        <c:v>100634179.5</c:v>
                      </c:pt>
                      <c:pt idx="46">
                        <c:v>99037517.5</c:v>
                      </c:pt>
                      <c:pt idx="47">
                        <c:v>97388701.5</c:v>
                      </c:pt>
                      <c:pt idx="48">
                        <c:v>95704494.5</c:v>
                      </c:pt>
                      <c:pt idx="49">
                        <c:v>94035255</c:v>
                      </c:pt>
                      <c:pt idx="50">
                        <c:v>92494408</c:v>
                      </c:pt>
                      <c:pt idx="51">
                        <c:v>91101285.5</c:v>
                      </c:pt>
                      <c:pt idx="52">
                        <c:v>89800490.5</c:v>
                      </c:pt>
                      <c:pt idx="53">
                        <c:v>88560531.5</c:v>
                      </c:pt>
                      <c:pt idx="54">
                        <c:v>87350647</c:v>
                      </c:pt>
                      <c:pt idx="55">
                        <c:v>86148988.5</c:v>
                      </c:pt>
                      <c:pt idx="56">
                        <c:v>84995420</c:v>
                      </c:pt>
                      <c:pt idx="57">
                        <c:v>83890077</c:v>
                      </c:pt>
                      <c:pt idx="58">
                        <c:v>82824455.5</c:v>
                      </c:pt>
                      <c:pt idx="59">
                        <c:v>81826175</c:v>
                      </c:pt>
                      <c:pt idx="60">
                        <c:v>80885417</c:v>
                      </c:pt>
                    </c:numCache>
                  </c:numRef>
                </c:val>
                <c:extLst>
                  <c:ext xmlns:c16="http://schemas.microsoft.com/office/drawing/2014/chart" uri="{C3380CC4-5D6E-409C-BE32-E72D297353CC}">
                    <c16:uniqueId val="{00000002-96F2-4082-AE9E-2D4D7916C5F8}"/>
                  </c:ext>
                </c:extLst>
              </c15:ser>
            </c15:filteredBarSeries>
            <c15:filteredBarSeries>
              <c15:ser>
                <c:idx val="1"/>
                <c:order val="2"/>
                <c:tx>
                  <c:strRef>
                    <c:extLst xmlns:c15="http://schemas.microsoft.com/office/drawing/2012/chart">
                      <c:ext xmlns:c15="http://schemas.microsoft.com/office/drawing/2012/chart" uri="{02D57815-91ED-43cb-92C2-25804820EDAC}">
                        <c15:formulaRef>
                          <c15:sqref>WKagepop!$A$11</c15:sqref>
                        </c15:formulaRef>
                      </c:ext>
                    </c:extLst>
                    <c:strCache>
                      <c:ptCount val="1"/>
                      <c:pt idx="0">
                        <c:v>Early transition</c:v>
                      </c:pt>
                    </c:strCache>
                  </c:strRef>
                </c:tx>
                <c:spPr>
                  <a:solidFill>
                    <a:srgbClr val="009999"/>
                  </a:solidFill>
                  <a:ln w="19050">
                    <a:noFill/>
                  </a:ln>
                  <a:effectLst/>
                </c:spPr>
                <c:invertIfNegative val="0"/>
                <c:cat>
                  <c:numRef>
                    <c:extLst xmlns:c15="http://schemas.microsoft.com/office/drawing/2012/chart">
                      <c:ext xmlns:c15="http://schemas.microsoft.com/office/drawing/2012/chart" uri="{02D57815-91ED-43cb-92C2-25804820EDAC}">
                        <c15:formulaRef>
                          <c15:sqref>WKagepop!$B$2:$BJ$2</c15:sqref>
                        </c15:formulaRef>
                      </c:ext>
                    </c:extLst>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extLst xmlns:c15="http://schemas.microsoft.com/office/drawing/2012/chart">
                      <c:ext xmlns:c15="http://schemas.microsoft.com/office/drawing/2012/chart" uri="{02D57815-91ED-43cb-92C2-25804820EDAC}">
                        <c15:formulaRef>
                          <c15:sqref>WKagepop!$B$11:$BJ$11</c15:sqref>
                        </c15:formulaRef>
                      </c:ext>
                    </c:extLst>
                    <c:numCache>
                      <c:formatCode>General</c:formatCode>
                      <c:ptCount val="61"/>
                      <c:pt idx="0">
                        <c:v>151194257</c:v>
                      </c:pt>
                      <c:pt idx="1">
                        <c:v>155147755.5</c:v>
                      </c:pt>
                      <c:pt idx="2">
                        <c:v>159212100</c:v>
                      </c:pt>
                      <c:pt idx="3">
                        <c:v>163405198.5</c:v>
                      </c:pt>
                      <c:pt idx="4">
                        <c:v>167586823</c:v>
                      </c:pt>
                      <c:pt idx="5">
                        <c:v>171775230.5</c:v>
                      </c:pt>
                      <c:pt idx="6">
                        <c:v>176030990</c:v>
                      </c:pt>
                      <c:pt idx="7">
                        <c:v>180334385.5</c:v>
                      </c:pt>
                      <c:pt idx="8">
                        <c:v>184742486</c:v>
                      </c:pt>
                      <c:pt idx="9">
                        <c:v>189116430</c:v>
                      </c:pt>
                      <c:pt idx="10">
                        <c:v>193245454.5</c:v>
                      </c:pt>
                      <c:pt idx="11">
                        <c:v>197182607.5</c:v>
                      </c:pt>
                      <c:pt idx="12">
                        <c:v>201061367</c:v>
                      </c:pt>
                      <c:pt idx="13">
                        <c:v>204946292</c:v>
                      </c:pt>
                      <c:pt idx="14">
                        <c:v>208789498</c:v>
                      </c:pt>
                      <c:pt idx="15">
                        <c:v>212620937.5</c:v>
                      </c:pt>
                      <c:pt idx="16">
                        <c:v>216529258.5</c:v>
                      </c:pt>
                      <c:pt idx="17">
                        <c:v>220506357</c:v>
                      </c:pt>
                      <c:pt idx="18">
                        <c:v>224514037.5</c:v>
                      </c:pt>
                      <c:pt idx="19">
                        <c:v>228525557</c:v>
                      </c:pt>
                      <c:pt idx="20">
                        <c:v>232520060.5</c:v>
                      </c:pt>
                      <c:pt idx="21">
                        <c:v>236515506.5</c:v>
                      </c:pt>
                      <c:pt idx="22">
                        <c:v>240517626.5</c:v>
                      </c:pt>
                      <c:pt idx="23">
                        <c:v>244491822</c:v>
                      </c:pt>
                      <c:pt idx="24">
                        <c:v>248398570</c:v>
                      </c:pt>
                      <c:pt idx="25">
                        <c:v>252323029.5</c:v>
                      </c:pt>
                      <c:pt idx="26">
                        <c:v>256252135.5</c:v>
                      </c:pt>
                      <c:pt idx="27">
                        <c:v>260044700</c:v>
                      </c:pt>
                      <c:pt idx="28">
                        <c:v>263695197.5</c:v>
                      </c:pt>
                      <c:pt idx="29">
                        <c:v>267245168.5</c:v>
                      </c:pt>
                      <c:pt idx="30">
                        <c:v>270702060</c:v>
                      </c:pt>
                      <c:pt idx="31" formatCode="_(* #,##0.00_);_(* \(#,##0.00\);_(* &quot;-&quot;??_);_(@_)">
                        <c:v>273985984</c:v>
                      </c:pt>
                      <c:pt idx="32">
                        <c:v>277212849</c:v>
                      </c:pt>
                      <c:pt idx="33">
                        <c:v>280577808.5</c:v>
                      </c:pt>
                      <c:pt idx="34">
                        <c:v>283951024.5</c:v>
                      </c:pt>
                      <c:pt idx="35">
                        <c:v>287209277.5</c:v>
                      </c:pt>
                      <c:pt idx="36">
                        <c:v>290405392</c:v>
                      </c:pt>
                      <c:pt idx="37">
                        <c:v>293548257</c:v>
                      </c:pt>
                      <c:pt idx="38">
                        <c:v>296544619</c:v>
                      </c:pt>
                      <c:pt idx="39">
                        <c:v>299355286</c:v>
                      </c:pt>
                      <c:pt idx="40">
                        <c:v>302002447.5</c:v>
                      </c:pt>
                      <c:pt idx="41">
                        <c:v>304486937</c:v>
                      </c:pt>
                      <c:pt idx="42">
                        <c:v>306817808.5</c:v>
                      </c:pt>
                      <c:pt idx="43">
                        <c:v>309014245.5</c:v>
                      </c:pt>
                      <c:pt idx="44">
                        <c:v>311096021.5</c:v>
                      </c:pt>
                      <c:pt idx="45">
                        <c:v>313074824</c:v>
                      </c:pt>
                      <c:pt idx="46">
                        <c:v>314962562.5</c:v>
                      </c:pt>
                      <c:pt idx="47">
                        <c:v>316768875.5</c:v>
                      </c:pt>
                      <c:pt idx="48">
                        <c:v>318483840.5</c:v>
                      </c:pt>
                      <c:pt idx="49">
                        <c:v>320122586.5</c:v>
                      </c:pt>
                      <c:pt idx="50">
                        <c:v>321694585</c:v>
                      </c:pt>
                      <c:pt idx="51">
                        <c:v>323182146</c:v>
                      </c:pt>
                      <c:pt idx="52">
                        <c:v>324595656</c:v>
                      </c:pt>
                      <c:pt idx="53">
                        <c:v>325920977</c:v>
                      </c:pt>
                      <c:pt idx="54">
                        <c:v>327124444</c:v>
                      </c:pt>
                      <c:pt idx="55">
                        <c:v>328209801</c:v>
                      </c:pt>
                      <c:pt idx="56">
                        <c:v>329215298.5</c:v>
                      </c:pt>
                      <c:pt idx="57">
                        <c:v>330151853.5</c:v>
                      </c:pt>
                      <c:pt idx="58">
                        <c:v>331022621</c:v>
                      </c:pt>
                      <c:pt idx="59">
                        <c:v>331843766.5</c:v>
                      </c:pt>
                      <c:pt idx="60">
                        <c:v>332663506</c:v>
                      </c:pt>
                    </c:numCache>
                  </c:numRef>
                </c:val>
                <c:extLst xmlns:c15="http://schemas.microsoft.com/office/drawing/2012/chart">
                  <c:ext xmlns:c16="http://schemas.microsoft.com/office/drawing/2014/chart" uri="{C3380CC4-5D6E-409C-BE32-E72D297353CC}">
                    <c16:uniqueId val="{00000003-96F2-4082-AE9E-2D4D7916C5F8}"/>
                  </c:ext>
                </c:extLst>
              </c15:ser>
            </c15:filteredBarSeries>
          </c:ext>
        </c:extLst>
      </c:barChart>
      <c:lineChart>
        <c:grouping val="standard"/>
        <c:varyColors val="0"/>
        <c:ser>
          <c:idx val="4"/>
          <c:order val="3"/>
          <c:tx>
            <c:v>Share of total population (right axis)</c:v>
          </c:tx>
          <c:spPr>
            <a:ln w="19050" cap="rnd">
              <a:solidFill>
                <a:srgbClr val="C00000"/>
              </a:solidFill>
              <a:round/>
            </a:ln>
            <a:effectLst/>
          </c:spPr>
          <c:marker>
            <c:symbol val="none"/>
          </c:marker>
          <c:val>
            <c:numRef>
              <c:f>WKagepop!$B$30:$BJ$30</c:f>
              <c:numCache>
                <c:formatCode>General</c:formatCode>
                <c:ptCount val="61"/>
                <c:pt idx="0">
                  <c:v>64.608757421498083</c:v>
                </c:pt>
                <c:pt idx="1">
                  <c:v>64.730331456777208</c:v>
                </c:pt>
                <c:pt idx="2">
                  <c:v>64.893293077299674</c:v>
                </c:pt>
                <c:pt idx="3">
                  <c:v>65.040580734544776</c:v>
                </c:pt>
                <c:pt idx="4">
                  <c:v>65.235882522411032</c:v>
                </c:pt>
                <c:pt idx="5">
                  <c:v>65.491066419723467</c:v>
                </c:pt>
                <c:pt idx="6">
                  <c:v>65.800732991595922</c:v>
                </c:pt>
                <c:pt idx="7">
                  <c:v>66.190357139677431</c:v>
                </c:pt>
                <c:pt idx="8">
                  <c:v>66.556694198539958</c:v>
                </c:pt>
                <c:pt idx="9">
                  <c:v>66.883494483248853</c:v>
                </c:pt>
                <c:pt idx="10">
                  <c:v>67.239683389312631</c:v>
                </c:pt>
                <c:pt idx="11">
                  <c:v>67.649257632900458</c:v>
                </c:pt>
                <c:pt idx="12">
                  <c:v>68.146580617128876</c:v>
                </c:pt>
                <c:pt idx="13">
                  <c:v>68.653014339913128</c:v>
                </c:pt>
                <c:pt idx="14">
                  <c:v>69.151075129597189</c:v>
                </c:pt>
                <c:pt idx="15">
                  <c:v>69.671009154233047</c:v>
                </c:pt>
                <c:pt idx="16">
                  <c:v>70.058494625873465</c:v>
                </c:pt>
                <c:pt idx="17">
                  <c:v>70.270152073191753</c:v>
                </c:pt>
                <c:pt idx="18">
                  <c:v>70.415285320494107</c:v>
                </c:pt>
                <c:pt idx="19">
                  <c:v>70.506300742012812</c:v>
                </c:pt>
                <c:pt idx="20">
                  <c:v>70.553811660783737</c:v>
                </c:pt>
                <c:pt idx="21">
                  <c:v>70.549315900248601</c:v>
                </c:pt>
                <c:pt idx="22">
                  <c:v>70.442848490163726</c:v>
                </c:pt>
                <c:pt idx="23">
                  <c:v>70.254867952231763</c:v>
                </c:pt>
                <c:pt idx="24">
                  <c:v>70.021339045738387</c:v>
                </c:pt>
                <c:pt idx="25">
                  <c:v>69.767375740756194</c:v>
                </c:pt>
                <c:pt idx="26">
                  <c:v>69.493437526224639</c:v>
                </c:pt>
                <c:pt idx="27">
                  <c:v>69.141801467594462</c:v>
                </c:pt>
                <c:pt idx="28">
                  <c:v>68.803389794147364</c:v>
                </c:pt>
                <c:pt idx="29">
                  <c:v>68.528914408948282</c:v>
                </c:pt>
                <c:pt idx="30">
                  <c:v>68.300095132558624</c:v>
                </c:pt>
                <c:pt idx="31">
                  <c:v>68.172449997665822</c:v>
                </c:pt>
                <c:pt idx="32">
                  <c:v>68.076258184732907</c:v>
                </c:pt>
                <c:pt idx="33">
                  <c:v>68.010905388087892</c:v>
                </c:pt>
                <c:pt idx="34">
                  <c:v>68.067375403112464</c:v>
                </c:pt>
                <c:pt idx="35">
                  <c:v>68.192773952195267</c:v>
                </c:pt>
                <c:pt idx="36">
                  <c:v>68.34056161531548</c:v>
                </c:pt>
                <c:pt idx="37">
                  <c:v>68.379605339969785</c:v>
                </c:pt>
                <c:pt idx="38">
                  <c:v>68.166774169223501</c:v>
                </c:pt>
                <c:pt idx="39">
                  <c:v>67.890229164427552</c:v>
                </c:pt>
                <c:pt idx="40">
                  <c:v>67.645260271218973</c:v>
                </c:pt>
                <c:pt idx="41">
                  <c:v>67.410260313429006</c:v>
                </c:pt>
                <c:pt idx="42">
                  <c:v>67.232121678305106</c:v>
                </c:pt>
                <c:pt idx="43">
                  <c:v>66.941408055208029</c:v>
                </c:pt>
                <c:pt idx="44">
                  <c:v>66.512251566084572</c:v>
                </c:pt>
                <c:pt idx="45">
                  <c:v>66.010875819089648</c:v>
                </c:pt>
                <c:pt idx="46">
                  <c:v>65.442357962627369</c:v>
                </c:pt>
                <c:pt idx="47">
                  <c:v>64.88630840275394</c:v>
                </c:pt>
                <c:pt idx="48">
                  <c:v>64.355440719353851</c:v>
                </c:pt>
                <c:pt idx="49">
                  <c:v>63.868219542115291</c:v>
                </c:pt>
                <c:pt idx="50">
                  <c:v>63.461460575379682</c:v>
                </c:pt>
                <c:pt idx="51">
                  <c:v>63.119723483301605</c:v>
                </c:pt>
                <c:pt idx="52">
                  <c:v>62.824645517116217</c:v>
                </c:pt>
                <c:pt idx="53">
                  <c:v>62.558059676776658</c:v>
                </c:pt>
                <c:pt idx="54">
                  <c:v>62.270580562810331</c:v>
                </c:pt>
                <c:pt idx="55">
                  <c:v>61.950041801651324</c:v>
                </c:pt>
                <c:pt idx="56">
                  <c:v>61.603649935448225</c:v>
                </c:pt>
                <c:pt idx="57">
                  <c:v>61.212629133374207</c:v>
                </c:pt>
                <c:pt idx="58">
                  <c:v>60.848652103818637</c:v>
                </c:pt>
                <c:pt idx="59">
                  <c:v>60.527653363387635</c:v>
                </c:pt>
                <c:pt idx="60">
                  <c:v>60.179304782557374</c:v>
                </c:pt>
              </c:numCache>
            </c:numRef>
          </c:val>
          <c:smooth val="0"/>
          <c:extLst>
            <c:ext xmlns:c16="http://schemas.microsoft.com/office/drawing/2014/chart" uri="{C3380CC4-5D6E-409C-BE32-E72D297353CC}">
              <c16:uniqueId val="{00000001-96F2-4082-AE9E-2D4D7916C5F8}"/>
            </c:ext>
          </c:extLst>
        </c:ser>
        <c:dLbls>
          <c:showLegendKey val="0"/>
          <c:showVal val="0"/>
          <c:showCatName val="0"/>
          <c:showSerName val="0"/>
          <c:showPercent val="0"/>
          <c:showBubbleSize val="0"/>
        </c:dLbls>
        <c:marker val="1"/>
        <c:smooth val="0"/>
        <c:axId val="729232607"/>
        <c:axId val="197976624"/>
      </c:lineChart>
      <c:catAx>
        <c:axId val="1595644112"/>
        <c:scaling>
          <c:orientation val="minMax"/>
        </c:scaling>
        <c:delete val="0"/>
        <c:axPos val="b"/>
        <c:numFmt formatCode="General" sourceLinked="1"/>
        <c:majorTickMark val="none"/>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408268192"/>
        <c:crosses val="autoZero"/>
        <c:auto val="1"/>
        <c:lblAlgn val="ctr"/>
        <c:lblOffset val="100"/>
        <c:tickLblSkip val="20"/>
        <c:noMultiLvlLbl val="0"/>
      </c:catAx>
      <c:valAx>
        <c:axId val="408268192"/>
        <c:scaling>
          <c:orientation val="minMax"/>
          <c:max val="1600000000"/>
          <c:min val="800000000"/>
        </c:scaling>
        <c:delete val="0"/>
        <c:axPos val="l"/>
        <c:numFmt formatCode="General" sourceLinked="1"/>
        <c:majorTickMark val="none"/>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1595644112"/>
        <c:crosses val="autoZero"/>
        <c:crossBetween val="between"/>
        <c:majorUnit val="400000000"/>
        <c:dispUnits>
          <c:builtInUnit val="billions"/>
        </c:dispUnits>
      </c:valAx>
      <c:valAx>
        <c:axId val="197976624"/>
        <c:scaling>
          <c:orientation val="minMax"/>
          <c:max val="75"/>
          <c:min val="55"/>
        </c:scaling>
        <c:delete val="0"/>
        <c:axPos val="r"/>
        <c:numFmt formatCode="General" sourceLinked="1"/>
        <c:majorTickMark val="none"/>
        <c:minorTickMark val="none"/>
        <c:tickLblPos val="nextTo"/>
        <c:spPr>
          <a:noFill/>
          <a:ln w="0">
            <a:solidFill>
              <a:schemeClr val="tx1"/>
            </a:solidFill>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729232607"/>
        <c:crosses val="max"/>
        <c:crossBetween val="between"/>
        <c:majorUnit val="10"/>
      </c:valAx>
      <c:catAx>
        <c:axId val="729232607"/>
        <c:scaling>
          <c:orientation val="minMax"/>
        </c:scaling>
        <c:delete val="1"/>
        <c:axPos val="b"/>
        <c:numFmt formatCode="General" sourceLinked="1"/>
        <c:majorTickMark val="out"/>
        <c:minorTickMark val="none"/>
        <c:tickLblPos val="nextTo"/>
        <c:crossAx val="197976624"/>
        <c:crosses val="autoZero"/>
        <c:auto val="1"/>
        <c:lblAlgn val="ctr"/>
        <c:lblOffset val="100"/>
        <c:noMultiLvlLbl val="0"/>
      </c:catAx>
      <c:spPr>
        <a:noFill/>
        <a:ln w="25400">
          <a:noFill/>
        </a:ln>
        <a:effectLst/>
      </c:spPr>
    </c:plotArea>
    <c:legend>
      <c:legendPos val="b"/>
      <c:layout>
        <c:manualLayout>
          <c:xMode val="edge"/>
          <c:yMode val="edge"/>
          <c:x val="1.4002333722287048E-2"/>
          <c:y val="0.86577631987446302"/>
          <c:w val="0.94567756043330076"/>
          <c:h val="0.12119530611877437"/>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100">
          <a:solidFill>
            <a:srgbClr val="000000"/>
          </a:solidFill>
          <a:latin typeface="Arial" panose="020B0604020202020204" pitchFamily="34" charset="0"/>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13171923695177E-2"/>
          <c:y val="7.0711307098691459E-2"/>
          <c:w val="0.88200144828845461"/>
          <c:h val="0.73354824548025443"/>
        </c:manualLayout>
      </c:layout>
      <c:areaChart>
        <c:grouping val="standard"/>
        <c:varyColors val="0"/>
        <c:ser>
          <c:idx val="3"/>
          <c:order val="3"/>
          <c:spPr>
            <a:solidFill>
              <a:srgbClr val="009999">
                <a:alpha val="16000"/>
              </a:srgbClr>
            </a:solidFill>
            <a:ln>
              <a:noFill/>
            </a:ln>
            <a:effectLst/>
          </c:spPr>
          <c:val>
            <c:numRef>
              <c:f>'ag fert and le'!$AF$84:$CD$84</c:f>
              <c:numCache>
                <c:formatCode>General</c:formatCode>
                <c:ptCount val="51"/>
                <c:pt idx="39">
                  <c:v>6</c:v>
                </c:pt>
                <c:pt idx="40">
                  <c:v>6</c:v>
                </c:pt>
                <c:pt idx="41">
                  <c:v>6</c:v>
                </c:pt>
              </c:numCache>
            </c:numRef>
          </c:val>
          <c:extLst>
            <c:ext xmlns:c16="http://schemas.microsoft.com/office/drawing/2014/chart" uri="{C3380CC4-5D6E-409C-BE32-E72D297353CC}">
              <c16:uniqueId val="{00000000-17DA-484F-8DB2-56D9E90CA386}"/>
            </c:ext>
          </c:extLst>
        </c:ser>
        <c:dLbls>
          <c:showLegendKey val="0"/>
          <c:showVal val="0"/>
          <c:showCatName val="0"/>
          <c:showSerName val="0"/>
          <c:showPercent val="0"/>
          <c:showBubbleSize val="0"/>
        </c:dLbls>
        <c:axId val="1969625967"/>
        <c:axId val="1232086416"/>
      </c:areaChart>
      <c:lineChart>
        <c:grouping val="standard"/>
        <c:varyColors val="0"/>
        <c:ser>
          <c:idx val="0"/>
          <c:order val="0"/>
          <c:tx>
            <c:strRef>
              <c:f>'ag fert and le'!$A$86</c:f>
              <c:strCache>
                <c:ptCount val="1"/>
                <c:pt idx="0">
                  <c:v>Advanced</c:v>
                </c:pt>
              </c:strCache>
            </c:strRef>
          </c:tx>
          <c:spPr>
            <a:ln w="19050" cap="rnd">
              <a:solidFill>
                <a:srgbClr val="C00000"/>
              </a:solidFill>
              <a:round/>
            </a:ln>
            <a:effectLst/>
          </c:spPr>
          <c:marker>
            <c:symbol val="none"/>
          </c:marker>
          <c:cat>
            <c:numRef>
              <c:f>'ag fert and le'!$AF$85:$CD$85</c:f>
              <c:numCache>
                <c:formatCode>General</c:formatCode>
                <c:ptCount val="5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numCache>
            </c:numRef>
          </c:cat>
          <c:val>
            <c:numRef>
              <c:f>'ag fert and le'!$AF$86:$CD$86</c:f>
              <c:numCache>
                <c:formatCode>General</c:formatCode>
                <c:ptCount val="51"/>
                <c:pt idx="0">
                  <c:v>2.9382940519863103</c:v>
                </c:pt>
                <c:pt idx="1">
                  <c:v>2.9696397008669271</c:v>
                </c:pt>
                <c:pt idx="2">
                  <c:v>3.1108118679559915</c:v>
                </c:pt>
                <c:pt idx="3">
                  <c:v>2.7375104746598429</c:v>
                </c:pt>
                <c:pt idx="4">
                  <c:v>2.7631033609720106</c:v>
                </c:pt>
                <c:pt idx="5">
                  <c:v>2.7674012402639092</c:v>
                </c:pt>
                <c:pt idx="6">
                  <c:v>2.8254347351348783</c:v>
                </c:pt>
                <c:pt idx="7">
                  <c:v>2.8403843786082428</c:v>
                </c:pt>
                <c:pt idx="8">
                  <c:v>2.6336647308607963</c:v>
                </c:pt>
                <c:pt idx="9">
                  <c:v>2.6064464329325228</c:v>
                </c:pt>
                <c:pt idx="10">
                  <c:v>2.5911734544471807</c:v>
                </c:pt>
                <c:pt idx="11">
                  <c:v>2.0797609204428329</c:v>
                </c:pt>
                <c:pt idx="12">
                  <c:v>1.9332103340411475</c:v>
                </c:pt>
                <c:pt idx="13">
                  <c:v>1.8478172575497147</c:v>
                </c:pt>
                <c:pt idx="14">
                  <c:v>1.778595661533525</c:v>
                </c:pt>
                <c:pt idx="15">
                  <c:v>1.7274835310262935</c:v>
                </c:pt>
                <c:pt idx="16">
                  <c:v>1.6844858375338374</c:v>
                </c:pt>
                <c:pt idx="17">
                  <c:v>1.6498591541528762</c:v>
                </c:pt>
                <c:pt idx="18">
                  <c:v>1.6323006623125702</c:v>
                </c:pt>
                <c:pt idx="19">
                  <c:v>1.6276312299917237</c:v>
                </c:pt>
                <c:pt idx="20">
                  <c:v>1.7063123520209438</c:v>
                </c:pt>
                <c:pt idx="21">
                  <c:v>1.6457073398196946</c:v>
                </c:pt>
                <c:pt idx="22">
                  <c:v>1.646391529825338</c:v>
                </c:pt>
                <c:pt idx="23">
                  <c:v>1.6444541734357987</c:v>
                </c:pt>
                <c:pt idx="24">
                  <c:v>1.6695095709732315</c:v>
                </c:pt>
                <c:pt idx="25">
                  <c:v>1.6804178314328846</c:v>
                </c:pt>
                <c:pt idx="26">
                  <c:v>1.691469472099036</c:v>
                </c:pt>
                <c:pt idx="27">
                  <c:v>1.7096826133455343</c:v>
                </c:pt>
                <c:pt idx="28">
                  <c:v>1.7386932523394176</c:v>
                </c:pt>
                <c:pt idx="29">
                  <c:v>1.746706459927633</c:v>
                </c:pt>
                <c:pt idx="30">
                  <c:v>1.7207504226518544</c:v>
                </c:pt>
                <c:pt idx="31">
                  <c:v>1.7051757743652272</c:v>
                </c:pt>
                <c:pt idx="32">
                  <c:v>1.8150085632896915</c:v>
                </c:pt>
                <c:pt idx="33">
                  <c:v>1.7421636348126757</c:v>
                </c:pt>
                <c:pt idx="34">
                  <c:v>1.7867938676294342</c:v>
                </c:pt>
                <c:pt idx="35">
                  <c:v>1.7006816482451159</c:v>
                </c:pt>
                <c:pt idx="36">
                  <c:v>1.7831517705088289</c:v>
                </c:pt>
                <c:pt idx="37">
                  <c:v>1.8148949071009304</c:v>
                </c:pt>
                <c:pt idx="38">
                  <c:v>1.5931442079281919</c:v>
                </c:pt>
                <c:pt idx="39">
                  <c:v>1.5425380820091397</c:v>
                </c:pt>
                <c:pt idx="40">
                  <c:v>1.3599279665593023</c:v>
                </c:pt>
                <c:pt idx="41">
                  <c:v>1.2596147526748747</c:v>
                </c:pt>
                <c:pt idx="42">
                  <c:v>1.2676834090323037</c:v>
                </c:pt>
                <c:pt idx="43">
                  <c:v>1.2798591940240565</c:v>
                </c:pt>
                <c:pt idx="44">
                  <c:v>1.2914891517125358</c:v>
                </c:pt>
                <c:pt idx="45">
                  <c:v>1.2988433328939146</c:v>
                </c:pt>
                <c:pt idx="46">
                  <c:v>1.3083156824082867</c:v>
                </c:pt>
                <c:pt idx="47">
                  <c:v>1.317711202178681</c:v>
                </c:pt>
                <c:pt idx="48">
                  <c:v>1.3265830139241239</c:v>
                </c:pt>
                <c:pt idx="49">
                  <c:v>1.3375339368732382</c:v>
                </c:pt>
                <c:pt idx="50">
                  <c:v>1.3449058168832801</c:v>
                </c:pt>
              </c:numCache>
            </c:numRef>
          </c:val>
          <c:smooth val="0"/>
          <c:extLst>
            <c:ext xmlns:c16="http://schemas.microsoft.com/office/drawing/2014/chart" uri="{C3380CC4-5D6E-409C-BE32-E72D297353CC}">
              <c16:uniqueId val="{00000001-17DA-484F-8DB2-56D9E90CA386}"/>
            </c:ext>
          </c:extLst>
        </c:ser>
        <c:ser>
          <c:idx val="1"/>
          <c:order val="1"/>
          <c:tx>
            <c:strRef>
              <c:f>'ag fert and le'!$A$87</c:f>
              <c:strCache>
                <c:ptCount val="1"/>
                <c:pt idx="0">
                  <c:v>Late</c:v>
                </c:pt>
              </c:strCache>
            </c:strRef>
          </c:tx>
          <c:spPr>
            <a:ln w="19050" cap="rnd">
              <a:solidFill>
                <a:srgbClr val="BFBFBF"/>
              </a:solidFill>
              <a:round/>
            </a:ln>
            <a:effectLst/>
          </c:spPr>
          <c:marker>
            <c:symbol val="none"/>
          </c:marker>
          <c:cat>
            <c:numRef>
              <c:f>'ag fert and le'!$AF$85:$CD$85</c:f>
              <c:numCache>
                <c:formatCode>General</c:formatCode>
                <c:ptCount val="5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numCache>
            </c:numRef>
          </c:cat>
          <c:val>
            <c:numRef>
              <c:f>'ag fert and le'!$AF$87:$CD$87</c:f>
              <c:numCache>
                <c:formatCode>General</c:formatCode>
                <c:ptCount val="51"/>
                <c:pt idx="0">
                  <c:v>1.9785652632033757</c:v>
                </c:pt>
                <c:pt idx="1">
                  <c:v>1.9304044367543951</c:v>
                </c:pt>
                <c:pt idx="2">
                  <c:v>1.8967828216081148</c:v>
                </c:pt>
                <c:pt idx="3">
                  <c:v>1.8502660234115453</c:v>
                </c:pt>
                <c:pt idx="4">
                  <c:v>1.7940936935509282</c:v>
                </c:pt>
                <c:pt idx="5">
                  <c:v>1.7347353109852475</c:v>
                </c:pt>
                <c:pt idx="6">
                  <c:v>1.6657175736544358</c:v>
                </c:pt>
                <c:pt idx="7">
                  <c:v>1.6525448266260978</c:v>
                </c:pt>
                <c:pt idx="8">
                  <c:v>1.626836768557532</c:v>
                </c:pt>
                <c:pt idx="9">
                  <c:v>1.5645434190937766</c:v>
                </c:pt>
                <c:pt idx="10">
                  <c:v>1.5365701879769105</c:v>
                </c:pt>
                <c:pt idx="11">
                  <c:v>1.5555246607066124</c:v>
                </c:pt>
                <c:pt idx="12">
                  <c:v>1.5442352265877681</c:v>
                </c:pt>
                <c:pt idx="13">
                  <c:v>1.5127474145295514</c:v>
                </c:pt>
                <c:pt idx="14">
                  <c:v>1.5286231630833567</c:v>
                </c:pt>
                <c:pt idx="15">
                  <c:v>1.4718622360274396</c:v>
                </c:pt>
                <c:pt idx="16">
                  <c:v>1.4578286225666008</c:v>
                </c:pt>
                <c:pt idx="17">
                  <c:v>1.4212647173300572</c:v>
                </c:pt>
                <c:pt idx="18">
                  <c:v>1.3935399945357676</c:v>
                </c:pt>
                <c:pt idx="19">
                  <c:v>1.3570990749705902</c:v>
                </c:pt>
                <c:pt idx="20">
                  <c:v>1.3668820625808278</c:v>
                </c:pt>
                <c:pt idx="21">
                  <c:v>1.3091707558941443</c:v>
                </c:pt>
                <c:pt idx="22">
                  <c:v>1.2721193804270468</c:v>
                </c:pt>
                <c:pt idx="23">
                  <c:v>1.2444850241301322</c:v>
                </c:pt>
                <c:pt idx="24">
                  <c:v>1.2341412940833512</c:v>
                </c:pt>
                <c:pt idx="25">
                  <c:v>1.2146288349629208</c:v>
                </c:pt>
                <c:pt idx="26">
                  <c:v>1.2545540052099375</c:v>
                </c:pt>
                <c:pt idx="27">
                  <c:v>1.2895375621156424</c:v>
                </c:pt>
                <c:pt idx="28">
                  <c:v>1.3049185126292633</c:v>
                </c:pt>
                <c:pt idx="29">
                  <c:v>1.3035142468550407</c:v>
                </c:pt>
                <c:pt idx="30">
                  <c:v>1.3322926375542081</c:v>
                </c:pt>
                <c:pt idx="31">
                  <c:v>1.3425543012863768</c:v>
                </c:pt>
                <c:pt idx="32">
                  <c:v>1.3609166234343504</c:v>
                </c:pt>
                <c:pt idx="33">
                  <c:v>1.3633850511924013</c:v>
                </c:pt>
                <c:pt idx="34">
                  <c:v>1.353990995802328</c:v>
                </c:pt>
                <c:pt idx="35">
                  <c:v>1.3693995279374156</c:v>
                </c:pt>
                <c:pt idx="36">
                  <c:v>1.3450590673366098</c:v>
                </c:pt>
                <c:pt idx="37">
                  <c:v>1.2611261383548342</c:v>
                </c:pt>
                <c:pt idx="38">
                  <c:v>1.2223341187070149</c:v>
                </c:pt>
                <c:pt idx="39">
                  <c:v>1.1719113835053832</c:v>
                </c:pt>
                <c:pt idx="40">
                  <c:v>1.1626495498864928</c:v>
                </c:pt>
                <c:pt idx="41">
                  <c:v>1.1572457415429467</c:v>
                </c:pt>
                <c:pt idx="42">
                  <c:v>1.1609348632406271</c:v>
                </c:pt>
                <c:pt idx="43">
                  <c:v>1.1703845882111872</c:v>
                </c:pt>
                <c:pt idx="44">
                  <c:v>1.1819706194534783</c:v>
                </c:pt>
                <c:pt idx="45">
                  <c:v>1.1867639636860745</c:v>
                </c:pt>
                <c:pt idx="46">
                  <c:v>1.1998218009023576</c:v>
                </c:pt>
                <c:pt idx="47">
                  <c:v>1.2096484356070083</c:v>
                </c:pt>
                <c:pt idx="48">
                  <c:v>1.2174712749302592</c:v>
                </c:pt>
                <c:pt idx="49">
                  <c:v>1.2275275209520427</c:v>
                </c:pt>
                <c:pt idx="50">
                  <c:v>1.2349649071250355</c:v>
                </c:pt>
              </c:numCache>
            </c:numRef>
          </c:val>
          <c:smooth val="0"/>
          <c:extLst>
            <c:ext xmlns:c16="http://schemas.microsoft.com/office/drawing/2014/chart" uri="{C3380CC4-5D6E-409C-BE32-E72D297353CC}">
              <c16:uniqueId val="{00000002-17DA-484F-8DB2-56D9E90CA386}"/>
            </c:ext>
          </c:extLst>
        </c:ser>
        <c:ser>
          <c:idx val="2"/>
          <c:order val="2"/>
          <c:tx>
            <c:strRef>
              <c:f>'ag fert and le'!$A$88</c:f>
              <c:strCache>
                <c:ptCount val="1"/>
                <c:pt idx="0">
                  <c:v>Early</c:v>
                </c:pt>
              </c:strCache>
            </c:strRef>
          </c:tx>
          <c:spPr>
            <a:ln w="19050" cap="rnd">
              <a:solidFill>
                <a:srgbClr val="009999"/>
              </a:solidFill>
              <a:round/>
            </a:ln>
            <a:effectLst/>
          </c:spPr>
          <c:marker>
            <c:symbol val="none"/>
          </c:marker>
          <c:cat>
            <c:numRef>
              <c:f>'ag fert and le'!$AF$85:$CD$85</c:f>
              <c:numCache>
                <c:formatCode>General</c:formatCode>
                <c:ptCount val="5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numCache>
            </c:numRef>
          </c:cat>
          <c:val>
            <c:numRef>
              <c:f>'ag fert and le'!$AF$88:$CD$88</c:f>
              <c:numCache>
                <c:formatCode>General</c:formatCode>
                <c:ptCount val="51"/>
                <c:pt idx="0">
                  <c:v>4.7055782861769107</c:v>
                </c:pt>
                <c:pt idx="1">
                  <c:v>4.5855142283627295</c:v>
                </c:pt>
                <c:pt idx="2">
                  <c:v>4.5001855734769709</c:v>
                </c:pt>
                <c:pt idx="3">
                  <c:v>4.3849710692511863</c:v>
                </c:pt>
                <c:pt idx="4">
                  <c:v>4.2515609849054803</c:v>
                </c:pt>
                <c:pt idx="5">
                  <c:v>4.0582824347880511</c:v>
                </c:pt>
                <c:pt idx="6">
                  <c:v>3.900014400838022</c:v>
                </c:pt>
                <c:pt idx="7">
                  <c:v>3.8151615783729675</c:v>
                </c:pt>
                <c:pt idx="8">
                  <c:v>3.7399381460991141</c:v>
                </c:pt>
                <c:pt idx="9">
                  <c:v>3.6307426981293003</c:v>
                </c:pt>
                <c:pt idx="10">
                  <c:v>3.5351966333703069</c:v>
                </c:pt>
                <c:pt idx="11">
                  <c:v>3.4965977814126008</c:v>
                </c:pt>
                <c:pt idx="12">
                  <c:v>3.3945199843268812</c:v>
                </c:pt>
                <c:pt idx="13">
                  <c:v>3.3258059202545054</c:v>
                </c:pt>
                <c:pt idx="14">
                  <c:v>3.2685580347013734</c:v>
                </c:pt>
                <c:pt idx="15">
                  <c:v>3.2234815806609594</c:v>
                </c:pt>
                <c:pt idx="16">
                  <c:v>3.175378402685368</c:v>
                </c:pt>
                <c:pt idx="17">
                  <c:v>3.1275474554318148</c:v>
                </c:pt>
                <c:pt idx="18">
                  <c:v>3.0460139791320135</c:v>
                </c:pt>
                <c:pt idx="19">
                  <c:v>2.9689967537116728</c:v>
                </c:pt>
                <c:pt idx="20">
                  <c:v>2.9129030345602054</c:v>
                </c:pt>
                <c:pt idx="21">
                  <c:v>2.8805531417094437</c:v>
                </c:pt>
                <c:pt idx="22">
                  <c:v>2.8313635950964375</c:v>
                </c:pt>
                <c:pt idx="23">
                  <c:v>2.7937754601614126</c:v>
                </c:pt>
                <c:pt idx="24">
                  <c:v>2.7671774253642885</c:v>
                </c:pt>
                <c:pt idx="25">
                  <c:v>2.7590863836899255</c:v>
                </c:pt>
                <c:pt idx="26">
                  <c:v>2.7677310450222312</c:v>
                </c:pt>
                <c:pt idx="27">
                  <c:v>2.7797073525938356</c:v>
                </c:pt>
                <c:pt idx="28">
                  <c:v>2.7554466942828526</c:v>
                </c:pt>
                <c:pt idx="29">
                  <c:v>2.7262824565467838</c:v>
                </c:pt>
                <c:pt idx="30">
                  <c:v>2.6904840482954313</c:v>
                </c:pt>
                <c:pt idx="31">
                  <c:v>2.681154558843478</c:v>
                </c:pt>
                <c:pt idx="32">
                  <c:v>2.6738053712825187</c:v>
                </c:pt>
                <c:pt idx="33">
                  <c:v>2.6203305597992341</c:v>
                </c:pt>
                <c:pt idx="34">
                  <c:v>2.5754561516460241</c:v>
                </c:pt>
                <c:pt idx="35">
                  <c:v>2.5227167031659592</c:v>
                </c:pt>
                <c:pt idx="36">
                  <c:v>2.4811084970464008</c:v>
                </c:pt>
                <c:pt idx="37">
                  <c:v>2.4406218718309969</c:v>
                </c:pt>
                <c:pt idx="38">
                  <c:v>2.4110563111666203</c:v>
                </c:pt>
                <c:pt idx="39">
                  <c:v>2.3899035901600714</c:v>
                </c:pt>
                <c:pt idx="40">
                  <c:v>2.3676592099628495</c:v>
                </c:pt>
                <c:pt idx="41">
                  <c:v>2.3456893838855617</c:v>
                </c:pt>
                <c:pt idx="42">
                  <c:v>2.3237958436812729</c:v>
                </c:pt>
                <c:pt idx="43">
                  <c:v>2.3000829846341526</c:v>
                </c:pt>
                <c:pt idx="44">
                  <c:v>2.281541981936519</c:v>
                </c:pt>
                <c:pt idx="45">
                  <c:v>2.2640537978799919</c:v>
                </c:pt>
                <c:pt idx="46">
                  <c:v>2.2451716638660337</c:v>
                </c:pt>
                <c:pt idx="47">
                  <c:v>2.2244098838131232</c:v>
                </c:pt>
                <c:pt idx="48">
                  <c:v>2.2118724099586409</c:v>
                </c:pt>
                <c:pt idx="49">
                  <c:v>2.1939974482362463</c:v>
                </c:pt>
                <c:pt idx="50">
                  <c:v>2.1793152587563371</c:v>
                </c:pt>
              </c:numCache>
            </c:numRef>
          </c:val>
          <c:smooth val="0"/>
          <c:extLst>
            <c:ext xmlns:c16="http://schemas.microsoft.com/office/drawing/2014/chart" uri="{C3380CC4-5D6E-409C-BE32-E72D297353CC}">
              <c16:uniqueId val="{00000003-17DA-484F-8DB2-56D9E90CA386}"/>
            </c:ext>
          </c:extLst>
        </c:ser>
        <c:ser>
          <c:idx val="4"/>
          <c:order val="4"/>
          <c:tx>
            <c:v>Replacement rate</c:v>
          </c:tx>
          <c:spPr>
            <a:ln w="12700" cap="rnd">
              <a:solidFill>
                <a:srgbClr val="FF5050"/>
              </a:solidFill>
              <a:prstDash val="sysDash"/>
              <a:round/>
            </a:ln>
            <a:effectLst/>
          </c:spPr>
          <c:marker>
            <c:symbol val="none"/>
          </c:marker>
          <c:val>
            <c:numRef>
              <c:f>'ag fert and le'!$AG$96:$CD$96</c:f>
              <c:numCache>
                <c:formatCode>General</c:formatCode>
                <c:ptCount val="50"/>
                <c:pt idx="0">
                  <c:v>2.1</c:v>
                </c:pt>
                <c:pt idx="1">
                  <c:v>2.1</c:v>
                </c:pt>
                <c:pt idx="2">
                  <c:v>2.1</c:v>
                </c:pt>
                <c:pt idx="3">
                  <c:v>2.1</c:v>
                </c:pt>
                <c:pt idx="4">
                  <c:v>2.1</c:v>
                </c:pt>
                <c:pt idx="5">
                  <c:v>2.1</c:v>
                </c:pt>
                <c:pt idx="6">
                  <c:v>2.1</c:v>
                </c:pt>
                <c:pt idx="7">
                  <c:v>2.1</c:v>
                </c:pt>
                <c:pt idx="8">
                  <c:v>2.1</c:v>
                </c:pt>
                <c:pt idx="9">
                  <c:v>2.1</c:v>
                </c:pt>
                <c:pt idx="10">
                  <c:v>2.1</c:v>
                </c:pt>
                <c:pt idx="11">
                  <c:v>2.1</c:v>
                </c:pt>
                <c:pt idx="12">
                  <c:v>2.1</c:v>
                </c:pt>
                <c:pt idx="13">
                  <c:v>2.1</c:v>
                </c:pt>
                <c:pt idx="14">
                  <c:v>2.1</c:v>
                </c:pt>
                <c:pt idx="15">
                  <c:v>2.1</c:v>
                </c:pt>
                <c:pt idx="16">
                  <c:v>2.1</c:v>
                </c:pt>
                <c:pt idx="17">
                  <c:v>2.1</c:v>
                </c:pt>
                <c:pt idx="18">
                  <c:v>2.1</c:v>
                </c:pt>
                <c:pt idx="19">
                  <c:v>2.1</c:v>
                </c:pt>
                <c:pt idx="20">
                  <c:v>2.1</c:v>
                </c:pt>
                <c:pt idx="21">
                  <c:v>2.1</c:v>
                </c:pt>
                <c:pt idx="22">
                  <c:v>2.1</c:v>
                </c:pt>
                <c:pt idx="23">
                  <c:v>2.1</c:v>
                </c:pt>
                <c:pt idx="24">
                  <c:v>2.1</c:v>
                </c:pt>
                <c:pt idx="25">
                  <c:v>2.1</c:v>
                </c:pt>
                <c:pt idx="26">
                  <c:v>2.1</c:v>
                </c:pt>
                <c:pt idx="27">
                  <c:v>2.1</c:v>
                </c:pt>
                <c:pt idx="28">
                  <c:v>2.1</c:v>
                </c:pt>
                <c:pt idx="29">
                  <c:v>2.1</c:v>
                </c:pt>
                <c:pt idx="30">
                  <c:v>2.1</c:v>
                </c:pt>
                <c:pt idx="31">
                  <c:v>2.1</c:v>
                </c:pt>
                <c:pt idx="32">
                  <c:v>2.1</c:v>
                </c:pt>
                <c:pt idx="33">
                  <c:v>2.1</c:v>
                </c:pt>
                <c:pt idx="34">
                  <c:v>2.1</c:v>
                </c:pt>
                <c:pt idx="35">
                  <c:v>2.1</c:v>
                </c:pt>
                <c:pt idx="36">
                  <c:v>2.1</c:v>
                </c:pt>
                <c:pt idx="37">
                  <c:v>2.1</c:v>
                </c:pt>
                <c:pt idx="38">
                  <c:v>2.1</c:v>
                </c:pt>
                <c:pt idx="39">
                  <c:v>2.1</c:v>
                </c:pt>
                <c:pt idx="40">
                  <c:v>2.1</c:v>
                </c:pt>
                <c:pt idx="41">
                  <c:v>2.1</c:v>
                </c:pt>
                <c:pt idx="42">
                  <c:v>2.1</c:v>
                </c:pt>
                <c:pt idx="43">
                  <c:v>2.1</c:v>
                </c:pt>
                <c:pt idx="44">
                  <c:v>2.1</c:v>
                </c:pt>
                <c:pt idx="45">
                  <c:v>2.1</c:v>
                </c:pt>
                <c:pt idx="46">
                  <c:v>2.1</c:v>
                </c:pt>
                <c:pt idx="47">
                  <c:v>2.1</c:v>
                </c:pt>
                <c:pt idx="48">
                  <c:v>2.1</c:v>
                </c:pt>
                <c:pt idx="49">
                  <c:v>2.1</c:v>
                </c:pt>
              </c:numCache>
            </c:numRef>
          </c:val>
          <c:smooth val="0"/>
          <c:extLst>
            <c:ext xmlns:c16="http://schemas.microsoft.com/office/drawing/2014/chart" uri="{C3380CC4-5D6E-409C-BE32-E72D297353CC}">
              <c16:uniqueId val="{00000004-17DA-484F-8DB2-56D9E90CA386}"/>
            </c:ext>
          </c:extLst>
        </c:ser>
        <c:dLbls>
          <c:showLegendKey val="0"/>
          <c:showVal val="0"/>
          <c:showCatName val="0"/>
          <c:showSerName val="0"/>
          <c:showPercent val="0"/>
          <c:showBubbleSize val="0"/>
        </c:dLbls>
        <c:marker val="1"/>
        <c:smooth val="0"/>
        <c:axId val="1969625967"/>
        <c:axId val="1232086416"/>
      </c:lineChart>
      <c:catAx>
        <c:axId val="1969625967"/>
        <c:scaling>
          <c:orientation val="minMax"/>
        </c:scaling>
        <c:delete val="0"/>
        <c:axPos val="b"/>
        <c:numFmt formatCode="General" sourceLinked="1"/>
        <c:majorTickMark val="none"/>
        <c:minorTickMark val="none"/>
        <c:tickLblPos val="nextTo"/>
        <c:spPr>
          <a:noFill/>
          <a:ln w="3175" cap="flat" cmpd="sng" algn="ctr">
            <a:solidFill>
              <a:srgbClr val="000000"/>
            </a:solidFill>
            <a:prstDash val="solid"/>
            <a:roun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1232086416"/>
        <c:crosses val="autoZero"/>
        <c:auto val="1"/>
        <c:lblAlgn val="ctr"/>
        <c:lblOffset val="100"/>
        <c:tickLblSkip val="10"/>
        <c:noMultiLvlLbl val="0"/>
      </c:catAx>
      <c:valAx>
        <c:axId val="1232086416"/>
        <c:scaling>
          <c:orientation val="minMax"/>
          <c:max val="6"/>
        </c:scaling>
        <c:delete val="0"/>
        <c:axPos val="l"/>
        <c:numFmt formatCode="General" sourceLinked="1"/>
        <c:majorTickMark val="none"/>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1969625967"/>
        <c:crosses val="autoZero"/>
        <c:crossBetween val="between"/>
      </c:valAx>
      <c:spPr>
        <a:noFill/>
        <a:ln w="25400">
          <a:noFill/>
        </a:ln>
        <a:effectLst/>
      </c:spPr>
    </c:plotArea>
    <c:legend>
      <c:legendPos val="b"/>
      <c:legendEntry>
        <c:idx val="0"/>
        <c:delete val="1"/>
      </c:legendEntry>
      <c:layout>
        <c:manualLayout>
          <c:xMode val="edge"/>
          <c:yMode val="edge"/>
          <c:x val="5.430679198984515E-2"/>
          <c:y val="0.89750667776359183"/>
          <c:w val="0.90114150597848941"/>
          <c:h val="8.132192485173842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100">
          <a:solidFill>
            <a:srgbClr val="000000"/>
          </a:solidFill>
          <a:latin typeface="Arial" panose="020B0604020202020204" pitchFamily="34" charset="0"/>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55481843096167E-2"/>
          <c:y val="6.9675600127236989E-2"/>
          <c:w val="0.89465436227792849"/>
          <c:h val="0.76281901844500699"/>
        </c:manualLayout>
      </c:layout>
      <c:scatterChart>
        <c:scatterStyle val="lineMarker"/>
        <c:varyColors val="0"/>
        <c:ser>
          <c:idx val="0"/>
          <c:order val="0"/>
          <c:tx>
            <c:strRef>
              <c:f>Sheet3!$A$21</c:f>
              <c:strCache>
                <c:ptCount val="1"/>
                <c:pt idx="0">
                  <c:v>China</c:v>
                </c:pt>
              </c:strCache>
            </c:strRef>
          </c:tx>
          <c:spPr>
            <a:ln w="6350">
              <a:solidFill>
                <a:schemeClr val="accent6"/>
              </a:solidFill>
            </a:ln>
          </c:spPr>
          <c:marker>
            <c:symbol val="circle"/>
            <c:size val="2"/>
            <c:spPr>
              <a:solidFill>
                <a:schemeClr val="accent6"/>
              </a:solidFill>
              <a:ln w="19050">
                <a:noFill/>
              </a:ln>
            </c:spPr>
          </c:marker>
          <c:xVal>
            <c:numRef>
              <c:f>Sheet3!$B$5:$BK$5</c:f>
              <c:numCache>
                <c:formatCode>General</c:formatCode>
                <c:ptCount val="62"/>
                <c:pt idx="0">
                  <c:v>3.9673016259187586</c:v>
                </c:pt>
                <c:pt idx="1">
                  <c:v>3.883273162431037</c:v>
                </c:pt>
                <c:pt idx="2">
                  <c:v>3.8257785950292993</c:v>
                </c:pt>
                <c:pt idx="3">
                  <c:v>3.7563192554063582</c:v>
                </c:pt>
                <c:pt idx="4">
                  <c:v>3.6853246580253081</c:v>
                </c:pt>
                <c:pt idx="5">
                  <c:v>3.6423061380945088</c:v>
                </c:pt>
                <c:pt idx="6">
                  <c:v>3.6302562734491306</c:v>
                </c:pt>
                <c:pt idx="7">
                  <c:v>3.6423557122628951</c:v>
                </c:pt>
                <c:pt idx="8">
                  <c:v>3.6646567422266525</c:v>
                </c:pt>
                <c:pt idx="9">
                  <c:v>3.6874897360546437</c:v>
                </c:pt>
                <c:pt idx="10">
                  <c:v>3.712521341811275</c:v>
                </c:pt>
                <c:pt idx="11">
                  <c:v>3.7434159443881336</c:v>
                </c:pt>
                <c:pt idx="12">
                  <c:v>3.7777980593706615</c:v>
                </c:pt>
                <c:pt idx="13">
                  <c:v>3.8219436855408988</c:v>
                </c:pt>
                <c:pt idx="14">
                  <c:v>3.8846675670278006</c:v>
                </c:pt>
                <c:pt idx="15">
                  <c:v>3.9542051528212512</c:v>
                </c:pt>
                <c:pt idx="16">
                  <c:v>4.018994580721996</c:v>
                </c:pt>
                <c:pt idx="17">
                  <c:v>4.0882913942070882</c:v>
                </c:pt>
                <c:pt idx="18">
                  <c:v>4.1791984101831341</c:v>
                </c:pt>
                <c:pt idx="19">
                  <c:v>4.28698117306371</c:v>
                </c:pt>
                <c:pt idx="20">
                  <c:v>4.3895415936871363</c:v>
                </c:pt>
                <c:pt idx="21">
                  <c:v>4.4805579099912149</c:v>
                </c:pt>
                <c:pt idx="22">
                  <c:v>4.5625999596339621</c:v>
                </c:pt>
                <c:pt idx="23">
                  <c:v>4.6403727106603769</c:v>
                </c:pt>
                <c:pt idx="24">
                  <c:v>4.7233337702057199</c:v>
                </c:pt>
                <c:pt idx="25">
                  <c:v>4.8159253104338937</c:v>
                </c:pt>
                <c:pt idx="26">
                  <c:v>4.9081779791317519</c:v>
                </c:pt>
                <c:pt idx="27">
                  <c:v>4.9904582259021026</c:v>
                </c:pt>
                <c:pt idx="28">
                  <c:v>5.0780248998099582</c:v>
                </c:pt>
                <c:pt idx="29">
                  <c:v>5.1855521007725827</c:v>
                </c:pt>
                <c:pt idx="30">
                  <c:v>5.2959220153346882</c:v>
                </c:pt>
                <c:pt idx="31">
                  <c:v>5.397047374484611</c:v>
                </c:pt>
                <c:pt idx="32">
                  <c:v>5.5140492248647828</c:v>
                </c:pt>
                <c:pt idx="33">
                  <c:v>5.6612207532430183</c:v>
                </c:pt>
                <c:pt idx="34">
                  <c:v>5.8167887921068964</c:v>
                </c:pt>
                <c:pt idx="35">
                  <c:v>5.9805322706455497</c:v>
                </c:pt>
                <c:pt idx="36">
                  <c:v>6.1467860522122919</c:v>
                </c:pt>
                <c:pt idx="37">
                  <c:v>6.3151592790833435</c:v>
                </c:pt>
                <c:pt idx="38">
                  <c:v>6.512670364161453</c:v>
                </c:pt>
                <c:pt idx="39">
                  <c:v>6.7207898899372456</c:v>
                </c:pt>
                <c:pt idx="40">
                  <c:v>6.9206292169178045</c:v>
                </c:pt>
                <c:pt idx="41">
                  <c:v>7.1210751843817004</c:v>
                </c:pt>
                <c:pt idx="42">
                  <c:v>7.3174253768369457</c:v>
                </c:pt>
                <c:pt idx="43">
                  <c:v>7.5023877452432384</c:v>
                </c:pt>
                <c:pt idx="44">
                  <c:v>7.6663471912955599</c:v>
                </c:pt>
                <c:pt idx="45">
                  <c:v>7.8254174545597435</c:v>
                </c:pt>
                <c:pt idx="46">
                  <c:v>7.9968015893971138</c:v>
                </c:pt>
                <c:pt idx="47">
                  <c:v>8.1589642148594024</c:v>
                </c:pt>
                <c:pt idx="48">
                  <c:v>8.303531862484574</c:v>
                </c:pt>
                <c:pt idx="49">
                  <c:v>8.4502820289981884</c:v>
                </c:pt>
                <c:pt idx="50">
                  <c:v>8.6165491604007958</c:v>
                </c:pt>
                <c:pt idx="51">
                  <c:v>8.8161480322607257</c:v>
                </c:pt>
                <c:pt idx="52">
                  <c:v>9.0493034317335432</c:v>
                </c:pt>
                <c:pt idx="53">
                  <c:v>9.3203772865227723</c:v>
                </c:pt>
                <c:pt idx="54">
                  <c:v>9.6331854427197516</c:v>
                </c:pt>
                <c:pt idx="55">
                  <c:v>10.020053673818483</c:v>
                </c:pt>
                <c:pt idx="56">
                  <c:v>10.456798743801011</c:v>
                </c:pt>
                <c:pt idx="57">
                  <c:v>10.946355660995769</c:v>
                </c:pt>
                <c:pt idx="58">
                  <c:v>11.480053315396091</c:v>
                </c:pt>
                <c:pt idx="59">
                  <c:v>12.022115812281916</c:v>
                </c:pt>
                <c:pt idx="60">
                  <c:v>12.598261956039503</c:v>
                </c:pt>
                <c:pt idx="61">
                  <c:v>13.14975327176696</c:v>
                </c:pt>
              </c:numCache>
            </c:numRef>
          </c:xVal>
          <c:yVal>
            <c:numRef>
              <c:f>Sheet3!$B$21:$BK$21</c:f>
              <c:numCache>
                <c:formatCode>General</c:formatCode>
                <c:ptCount val="62"/>
                <c:pt idx="0">
                  <c:v>238.21706453959632</c:v>
                </c:pt>
                <c:pt idx="1">
                  <c:v>175.0236906488949</c:v>
                </c:pt>
                <c:pt idx="2">
                  <c:v>163.90705242358572</c:v>
                </c:pt>
                <c:pt idx="3">
                  <c:v>176.4004650388581</c:v>
                </c:pt>
                <c:pt idx="4">
                  <c:v>203.68784489451522</c:v>
                </c:pt>
                <c:pt idx="5">
                  <c:v>232.60721904277207</c:v>
                </c:pt>
                <c:pt idx="6">
                  <c:v>250.3049158338973</c:v>
                </c:pt>
                <c:pt idx="7">
                  <c:v>229.87628617225806</c:v>
                </c:pt>
                <c:pt idx="8">
                  <c:v>214.7700772536071</c:v>
                </c:pt>
                <c:pt idx="9">
                  <c:v>244.36397715443582</c:v>
                </c:pt>
                <c:pt idx="10">
                  <c:v>283.58537121577899</c:v>
                </c:pt>
                <c:pt idx="11">
                  <c:v>295.38018648579413</c:v>
                </c:pt>
                <c:pt idx="12">
                  <c:v>299.19090390879427</c:v>
                </c:pt>
                <c:pt idx="13">
                  <c:v>315.1296800310663</c:v>
                </c:pt>
                <c:pt idx="14">
                  <c:v>315.8166805930652</c:v>
                </c:pt>
                <c:pt idx="15">
                  <c:v>337.34413673459341</c:v>
                </c:pt>
                <c:pt idx="16">
                  <c:v>326.94947768452465</c:v>
                </c:pt>
                <c:pt idx="17">
                  <c:v>346.93917422998538</c:v>
                </c:pt>
                <c:pt idx="18">
                  <c:v>381.09934949189432</c:v>
                </c:pt>
                <c:pt idx="19">
                  <c:v>404.59665377998186</c:v>
                </c:pt>
                <c:pt idx="20">
                  <c:v>430.85543240924056</c:v>
                </c:pt>
                <c:pt idx="21">
                  <c:v>447.11980991652928</c:v>
                </c:pt>
                <c:pt idx="22">
                  <c:v>480.31134763489189</c:v>
                </c:pt>
                <c:pt idx="23">
                  <c:v>524.40939072592403</c:v>
                </c:pt>
                <c:pt idx="24">
                  <c:v>596.20114036396058</c:v>
                </c:pt>
                <c:pt idx="25">
                  <c:v>667.12857694544812</c:v>
                </c:pt>
                <c:pt idx="26">
                  <c:v>716.10537758984049</c:v>
                </c:pt>
                <c:pt idx="27">
                  <c:v>786.86492290041576</c:v>
                </c:pt>
                <c:pt idx="28">
                  <c:v>861.19353186475246</c:v>
                </c:pt>
                <c:pt idx="29">
                  <c:v>883.76420155845608</c:v>
                </c:pt>
                <c:pt idx="30">
                  <c:v>905.03250470729165</c:v>
                </c:pt>
                <c:pt idx="31">
                  <c:v>975.46296676760801</c:v>
                </c:pt>
                <c:pt idx="32">
                  <c:v>1100.6461736751294</c:v>
                </c:pt>
                <c:pt idx="33">
                  <c:v>1239.1294383084614</c:v>
                </c:pt>
                <c:pt idx="34">
                  <c:v>1384.9302300378276</c:v>
                </c:pt>
                <c:pt idx="35">
                  <c:v>1520.0295492387886</c:v>
                </c:pt>
                <c:pt idx="36">
                  <c:v>1653.4338757269916</c:v>
                </c:pt>
                <c:pt idx="37">
                  <c:v>1787.767070898022</c:v>
                </c:pt>
                <c:pt idx="38">
                  <c:v>1909.6224287168109</c:v>
                </c:pt>
                <c:pt idx="39">
                  <c:v>2038.206581084705</c:v>
                </c:pt>
                <c:pt idx="40">
                  <c:v>2193.896981620192</c:v>
                </c:pt>
                <c:pt idx="41">
                  <c:v>2359.5725090320007</c:v>
                </c:pt>
                <c:pt idx="42">
                  <c:v>2557.8917463426733</c:v>
                </c:pt>
                <c:pt idx="43">
                  <c:v>2797.1768060059812</c:v>
                </c:pt>
                <c:pt idx="44">
                  <c:v>3061.8333334210065</c:v>
                </c:pt>
                <c:pt idx="45">
                  <c:v>3390.7163375090036</c:v>
                </c:pt>
                <c:pt idx="46">
                  <c:v>3800.7659955098975</c:v>
                </c:pt>
                <c:pt idx="47">
                  <c:v>4319.0316243070192</c:v>
                </c:pt>
                <c:pt idx="48">
                  <c:v>4711.6436966304555</c:v>
                </c:pt>
                <c:pt idx="49">
                  <c:v>5128.9043970626581</c:v>
                </c:pt>
                <c:pt idx="50">
                  <c:v>5647.0690236769133</c:v>
                </c:pt>
                <c:pt idx="51">
                  <c:v>6152.6971958122012</c:v>
                </c:pt>
                <c:pt idx="52">
                  <c:v>6591.6628402037859</c:v>
                </c:pt>
                <c:pt idx="53">
                  <c:v>7056.4234620642446</c:v>
                </c:pt>
                <c:pt idx="54">
                  <c:v>7532.7856968661499</c:v>
                </c:pt>
                <c:pt idx="55">
                  <c:v>8016.4460158564416</c:v>
                </c:pt>
                <c:pt idx="56">
                  <c:v>8516.5291895783175</c:v>
                </c:pt>
                <c:pt idx="57">
                  <c:v>9053.2292000215893</c:v>
                </c:pt>
                <c:pt idx="58">
                  <c:v>9619.20998022803</c:v>
                </c:pt>
                <c:pt idx="59">
                  <c:v>10155.511416346764</c:v>
                </c:pt>
                <c:pt idx="60">
                  <c:v>10358.170541108622</c:v>
                </c:pt>
                <c:pt idx="61">
                  <c:v>11223.153366384709</c:v>
                </c:pt>
              </c:numCache>
            </c:numRef>
          </c:yVal>
          <c:smooth val="0"/>
          <c:extLst>
            <c:ext xmlns:c16="http://schemas.microsoft.com/office/drawing/2014/chart" uri="{C3380CC4-5D6E-409C-BE32-E72D297353CC}">
              <c16:uniqueId val="{00000000-A549-4BE5-A965-35D7EB252D19}"/>
            </c:ext>
          </c:extLst>
        </c:ser>
        <c:ser>
          <c:idx val="2"/>
          <c:order val="1"/>
          <c:tx>
            <c:strRef>
              <c:f>Sheet3!$A$22</c:f>
              <c:strCache>
                <c:ptCount val="1"/>
                <c:pt idx="0">
                  <c:v>Hong Kong SAR, China</c:v>
                </c:pt>
              </c:strCache>
            </c:strRef>
          </c:tx>
          <c:spPr>
            <a:ln w="6350">
              <a:solidFill>
                <a:srgbClr val="C00000"/>
              </a:solidFill>
            </a:ln>
            <a:effectLst/>
          </c:spPr>
          <c:marker>
            <c:symbol val="circle"/>
            <c:size val="2"/>
            <c:spPr>
              <a:solidFill>
                <a:srgbClr val="C00000"/>
              </a:solidFill>
              <a:ln w="19050">
                <a:noFill/>
              </a:ln>
            </c:spPr>
          </c:marker>
          <c:xVal>
            <c:numRef>
              <c:f>Sheet3!$B$6:$BK$6</c:f>
              <c:numCache>
                <c:formatCode>General</c:formatCode>
                <c:ptCount val="62"/>
                <c:pt idx="0">
                  <c:v>2.7030302718970964</c:v>
                </c:pt>
                <c:pt idx="1">
                  <c:v>2.816732747821348</c:v>
                </c:pt>
                <c:pt idx="2">
                  <c:v>2.9212105292782233</c:v>
                </c:pt>
                <c:pt idx="3">
                  <c:v>3.0411000267787811</c:v>
                </c:pt>
                <c:pt idx="4">
                  <c:v>3.1851080712981226</c:v>
                </c:pt>
                <c:pt idx="5">
                  <c:v>3.3673937661245921</c:v>
                </c:pt>
                <c:pt idx="6">
                  <c:v>3.5633904303376291</c:v>
                </c:pt>
                <c:pt idx="7">
                  <c:v>3.7497034629546331</c:v>
                </c:pt>
                <c:pt idx="8">
                  <c:v>3.9354931595707185</c:v>
                </c:pt>
                <c:pt idx="9">
                  <c:v>4.1264892539516023</c:v>
                </c:pt>
                <c:pt idx="10">
                  <c:v>4.335572694450657</c:v>
                </c:pt>
                <c:pt idx="11">
                  <c:v>4.5252761191529087</c:v>
                </c:pt>
                <c:pt idx="12">
                  <c:v>4.6850744979784222</c:v>
                </c:pt>
                <c:pt idx="13">
                  <c:v>4.8525132746790005</c:v>
                </c:pt>
                <c:pt idx="14">
                  <c:v>5.0328332879514202</c:v>
                </c:pt>
                <c:pt idx="15">
                  <c:v>5.2431361787483191</c:v>
                </c:pt>
                <c:pt idx="16">
                  <c:v>5.4854352693566231</c:v>
                </c:pt>
                <c:pt idx="17">
                  <c:v>5.7313410375306839</c:v>
                </c:pt>
                <c:pt idx="18">
                  <c:v>5.9633580621364111</c:v>
                </c:pt>
                <c:pt idx="19">
                  <c:v>6.183312203934018</c:v>
                </c:pt>
                <c:pt idx="20">
                  <c:v>6.4205512273717789</c:v>
                </c:pt>
                <c:pt idx="21">
                  <c:v>6.6544932767360008</c:v>
                </c:pt>
                <c:pt idx="22">
                  <c:v>6.8541999514215952</c:v>
                </c:pt>
                <c:pt idx="23">
                  <c:v>7.0326555317493282</c:v>
                </c:pt>
                <c:pt idx="24">
                  <c:v>7.2194032853410945</c:v>
                </c:pt>
                <c:pt idx="25">
                  <c:v>7.4551710374597135</c:v>
                </c:pt>
                <c:pt idx="26">
                  <c:v>7.708485540411063</c:v>
                </c:pt>
                <c:pt idx="27">
                  <c:v>7.9496616762865777</c:v>
                </c:pt>
                <c:pt idx="28">
                  <c:v>8.1789951720170251</c:v>
                </c:pt>
                <c:pt idx="29">
                  <c:v>8.3938990124303174</c:v>
                </c:pt>
                <c:pt idx="30">
                  <c:v>8.6352856566762402</c:v>
                </c:pt>
                <c:pt idx="31">
                  <c:v>8.9046546715113699</c:v>
                </c:pt>
                <c:pt idx="32">
                  <c:v>9.1650436761378415</c:v>
                </c:pt>
                <c:pt idx="33">
                  <c:v>9.4176121808766329</c:v>
                </c:pt>
                <c:pt idx="34">
                  <c:v>9.6831394326233973</c:v>
                </c:pt>
                <c:pt idx="35">
                  <c:v>10.008097556334951</c:v>
                </c:pt>
                <c:pt idx="36">
                  <c:v>10.304118130997773</c:v>
                </c:pt>
                <c:pt idx="37">
                  <c:v>10.501369612912798</c:v>
                </c:pt>
                <c:pt idx="38">
                  <c:v>10.714464393262663</c:v>
                </c:pt>
                <c:pt idx="39">
                  <c:v>10.94510517182078</c:v>
                </c:pt>
                <c:pt idx="40">
                  <c:v>11.1682769552806</c:v>
                </c:pt>
                <c:pt idx="41">
                  <c:v>11.420006773464515</c:v>
                </c:pt>
                <c:pt idx="42">
                  <c:v>11.690967837360072</c:v>
                </c:pt>
                <c:pt idx="43">
                  <c:v>11.958000460759461</c:v>
                </c:pt>
                <c:pt idx="44">
                  <c:v>12.208150421085257</c:v>
                </c:pt>
                <c:pt idx="45">
                  <c:v>12.435946477048129</c:v>
                </c:pt>
                <c:pt idx="46">
                  <c:v>12.621852917879359</c:v>
                </c:pt>
                <c:pt idx="47">
                  <c:v>12.745821208175927</c:v>
                </c:pt>
                <c:pt idx="48">
                  <c:v>12.86726792334977</c:v>
                </c:pt>
                <c:pt idx="49">
                  <c:v>13.049293159088005</c:v>
                </c:pt>
                <c:pt idx="50">
                  <c:v>13.285345998475279</c:v>
                </c:pt>
                <c:pt idx="51">
                  <c:v>13.577212697696403</c:v>
                </c:pt>
                <c:pt idx="52">
                  <c:v>13.936219771469959</c:v>
                </c:pt>
                <c:pt idx="53">
                  <c:v>14.367732328567767</c:v>
                </c:pt>
                <c:pt idx="54">
                  <c:v>14.891957939567069</c:v>
                </c:pt>
                <c:pt idx="55">
                  <c:v>15.498730141205108</c:v>
                </c:pt>
                <c:pt idx="56">
                  <c:v>16.107480614051216</c:v>
                </c:pt>
                <c:pt idx="57">
                  <c:v>16.693786928223798</c:v>
                </c:pt>
                <c:pt idx="58">
                  <c:v>17.315812020362078</c:v>
                </c:pt>
                <c:pt idx="59">
                  <c:v>18.003176709449015</c:v>
                </c:pt>
                <c:pt idx="60">
                  <c:v>18.760418253269666</c:v>
                </c:pt>
                <c:pt idx="61">
                  <c:v>19.603270550838854</c:v>
                </c:pt>
              </c:numCache>
            </c:numRef>
          </c:xVal>
          <c:yVal>
            <c:numRef>
              <c:f>Sheet3!$B$22:$BK$22</c:f>
              <c:numCache>
                <c:formatCode>General</c:formatCode>
                <c:ptCount val="62"/>
                <c:pt idx="1">
                  <c:v>3956.0050816045728</c:v>
                </c:pt>
                <c:pt idx="2">
                  <c:v>4333.8199516626419</c:v>
                </c:pt>
                <c:pt idx="3">
                  <c:v>4847.298248403521</c:v>
                </c:pt>
                <c:pt idx="4">
                  <c:v>5139.7752213164658</c:v>
                </c:pt>
                <c:pt idx="5">
                  <c:v>5739.5515717326616</c:v>
                </c:pt>
                <c:pt idx="6">
                  <c:v>5791.0590191540705</c:v>
                </c:pt>
                <c:pt idx="7">
                  <c:v>5737.0762630516574</c:v>
                </c:pt>
                <c:pt idx="8">
                  <c:v>5807.3470256839446</c:v>
                </c:pt>
                <c:pt idx="9">
                  <c:v>6363.7014756715498</c:v>
                </c:pt>
                <c:pt idx="10">
                  <c:v>6782.6615994982312</c:v>
                </c:pt>
                <c:pt idx="11">
                  <c:v>7122.0735992048621</c:v>
                </c:pt>
                <c:pt idx="12">
                  <c:v>7728.270788630175</c:v>
                </c:pt>
                <c:pt idx="13">
                  <c:v>8435.8681730373628</c:v>
                </c:pt>
                <c:pt idx="14">
                  <c:v>8370.81954495846</c:v>
                </c:pt>
                <c:pt idx="15">
                  <c:v>8253.9953215944333</c:v>
                </c:pt>
                <c:pt idx="16">
                  <c:v>9468.5051587103972</c:v>
                </c:pt>
                <c:pt idx="17">
                  <c:v>10427.120398029858</c:v>
                </c:pt>
                <c:pt idx="18">
                  <c:v>11085.819856817228</c:v>
                </c:pt>
                <c:pt idx="19">
                  <c:v>11709.190058357584</c:v>
                </c:pt>
                <c:pt idx="20">
                  <c:v>12553.078974896309</c:v>
                </c:pt>
                <c:pt idx="21">
                  <c:v>13397.271104034522</c:v>
                </c:pt>
                <c:pt idx="22">
                  <c:v>13579.999612604379</c:v>
                </c:pt>
                <c:pt idx="23">
                  <c:v>14174.664983910652</c:v>
                </c:pt>
                <c:pt idx="24">
                  <c:v>15435.937433399295</c:v>
                </c:pt>
                <c:pt idx="25">
                  <c:v>15386.629467746616</c:v>
                </c:pt>
                <c:pt idx="26">
                  <c:v>16876.236379496448</c:v>
                </c:pt>
                <c:pt idx="27">
                  <c:v>18945.703509829436</c:v>
                </c:pt>
                <c:pt idx="28">
                  <c:v>20386.221905592982</c:v>
                </c:pt>
                <c:pt idx="29">
                  <c:v>20635.533596919649</c:v>
                </c:pt>
                <c:pt idx="30">
                  <c:v>21357.251079159349</c:v>
                </c:pt>
                <c:pt idx="31">
                  <c:v>22388.606835151342</c:v>
                </c:pt>
                <c:pt idx="32">
                  <c:v>23585.643550405435</c:v>
                </c:pt>
                <c:pt idx="33">
                  <c:v>24621.644997619842</c:v>
                </c:pt>
                <c:pt idx="34">
                  <c:v>25526.45900579686</c:v>
                </c:pt>
                <c:pt idx="35">
                  <c:v>25620.027585705277</c:v>
                </c:pt>
                <c:pt idx="36">
                  <c:v>25551.388067617143</c:v>
                </c:pt>
                <c:pt idx="37">
                  <c:v>26631.810325007962</c:v>
                </c:pt>
                <c:pt idx="38">
                  <c:v>24856.797439508042</c:v>
                </c:pt>
                <c:pt idx="39">
                  <c:v>25237.661921145245</c:v>
                </c:pt>
                <c:pt idx="40">
                  <c:v>26933.250191956122</c:v>
                </c:pt>
                <c:pt idx="41">
                  <c:v>26885.424502995244</c:v>
                </c:pt>
                <c:pt idx="42">
                  <c:v>27210.067901754144</c:v>
                </c:pt>
                <c:pt idx="43">
                  <c:v>28097.09706649492</c:v>
                </c:pt>
                <c:pt idx="44">
                  <c:v>30304.289503830656</c:v>
                </c:pt>
                <c:pt idx="45">
                  <c:v>32401.354634867286</c:v>
                </c:pt>
                <c:pt idx="46">
                  <c:v>34457.995877604873</c:v>
                </c:pt>
                <c:pt idx="47">
                  <c:v>36371.638530367331</c:v>
                </c:pt>
                <c:pt idx="48">
                  <c:v>36924.017088393288</c:v>
                </c:pt>
                <c:pt idx="49">
                  <c:v>35938.556669812868</c:v>
                </c:pt>
                <c:pt idx="50">
                  <c:v>38089.98660991872</c:v>
                </c:pt>
                <c:pt idx="51">
                  <c:v>39656.31280895853</c:v>
                </c:pt>
                <c:pt idx="52">
                  <c:v>39887.812726821765</c:v>
                </c:pt>
                <c:pt idx="53">
                  <c:v>40959.971051267654</c:v>
                </c:pt>
                <c:pt idx="54">
                  <c:v>41796.84057467369</c:v>
                </c:pt>
                <c:pt idx="55">
                  <c:v>42432.161974044146</c:v>
                </c:pt>
                <c:pt idx="56">
                  <c:v>43087.541393284242</c:v>
                </c:pt>
                <c:pt idx="57">
                  <c:v>44380.802323585391</c:v>
                </c:pt>
                <c:pt idx="58">
                  <c:v>45280.486504537308</c:v>
                </c:pt>
                <c:pt idx="59">
                  <c:v>44195.262340167435</c:v>
                </c:pt>
                <c:pt idx="60">
                  <c:v>41451.286715874063</c:v>
                </c:pt>
                <c:pt idx="61">
                  <c:v>44525.592956366447</c:v>
                </c:pt>
              </c:numCache>
            </c:numRef>
          </c:yVal>
          <c:smooth val="0"/>
          <c:extLst>
            <c:ext xmlns:c16="http://schemas.microsoft.com/office/drawing/2014/chart" uri="{C3380CC4-5D6E-409C-BE32-E72D297353CC}">
              <c16:uniqueId val="{00000001-A549-4BE5-A965-35D7EB252D19}"/>
            </c:ext>
          </c:extLst>
        </c:ser>
        <c:ser>
          <c:idx val="4"/>
          <c:order val="2"/>
          <c:tx>
            <c:strRef>
              <c:f>Sheet3!$A$24</c:f>
              <c:strCache>
                <c:ptCount val="1"/>
                <c:pt idx="0">
                  <c:v>Japan</c:v>
                </c:pt>
              </c:strCache>
            </c:strRef>
          </c:tx>
          <c:spPr>
            <a:ln w="6350">
              <a:solidFill>
                <a:srgbClr val="C00000"/>
              </a:solidFill>
            </a:ln>
            <a:effectLst/>
          </c:spPr>
          <c:marker>
            <c:symbol val="circle"/>
            <c:size val="2"/>
            <c:spPr>
              <a:solidFill>
                <a:srgbClr val="C00000"/>
              </a:solidFill>
              <a:ln w="19050">
                <a:noFill/>
              </a:ln>
            </c:spPr>
          </c:marker>
          <c:xVal>
            <c:numRef>
              <c:f>Sheet3!$B$8:$BK$8</c:f>
              <c:numCache>
                <c:formatCode>General</c:formatCode>
                <c:ptCount val="62"/>
                <c:pt idx="0">
                  <c:v>5.799269927300676</c:v>
                </c:pt>
                <c:pt idx="1">
                  <c:v>5.9124618011507097</c:v>
                </c:pt>
                <c:pt idx="2">
                  <c:v>6.0245751950315558</c:v>
                </c:pt>
                <c:pt idx="3">
                  <c:v>6.1514326888061399</c:v>
                </c:pt>
                <c:pt idx="4">
                  <c:v>6.2886384102025668</c:v>
                </c:pt>
                <c:pt idx="5">
                  <c:v>6.4198421360421989</c:v>
                </c:pt>
                <c:pt idx="6">
                  <c:v>6.5885048098474854</c:v>
                </c:pt>
                <c:pt idx="7">
                  <c:v>6.7763602778494736</c:v>
                </c:pt>
                <c:pt idx="8">
                  <c:v>6.9384088950866882</c:v>
                </c:pt>
                <c:pt idx="9">
                  <c:v>7.0770926737749287</c:v>
                </c:pt>
                <c:pt idx="10">
                  <c:v>7.1976982728537333</c:v>
                </c:pt>
                <c:pt idx="11">
                  <c:v>7.3196584060274574</c:v>
                </c:pt>
                <c:pt idx="12">
                  <c:v>7.4813230575323093</c:v>
                </c:pt>
                <c:pt idx="13">
                  <c:v>7.6696500615368093</c:v>
                </c:pt>
                <c:pt idx="14">
                  <c:v>7.8602900372949991</c:v>
                </c:pt>
                <c:pt idx="15">
                  <c:v>8.0656606910740702</c:v>
                </c:pt>
                <c:pt idx="16">
                  <c:v>8.2845092929263355</c:v>
                </c:pt>
                <c:pt idx="17">
                  <c:v>8.5261355883180592</c:v>
                </c:pt>
                <c:pt idx="18">
                  <c:v>8.7798797206015671</c:v>
                </c:pt>
                <c:pt idx="19">
                  <c:v>9.0415668037725094</c:v>
                </c:pt>
                <c:pt idx="20">
                  <c:v>9.2987203075122391</c:v>
                </c:pt>
                <c:pt idx="21">
                  <c:v>9.5483456630507124</c:v>
                </c:pt>
                <c:pt idx="22">
                  <c:v>9.8024602264576028</c:v>
                </c:pt>
                <c:pt idx="23">
                  <c:v>10.038028944948651</c:v>
                </c:pt>
                <c:pt idx="24">
                  <c:v>10.264995372132995</c:v>
                </c:pt>
                <c:pt idx="25">
                  <c:v>10.541371900506702</c:v>
                </c:pt>
                <c:pt idx="26">
                  <c:v>10.855177382063092</c:v>
                </c:pt>
                <c:pt idx="27">
                  <c:v>11.183852294064838</c:v>
                </c:pt>
                <c:pt idx="28">
                  <c:v>11.541115656229174</c:v>
                </c:pt>
                <c:pt idx="29">
                  <c:v>11.941872050278638</c:v>
                </c:pt>
                <c:pt idx="30">
                  <c:v>12.399660589791495</c:v>
                </c:pt>
                <c:pt idx="31">
                  <c:v>12.898176413166617</c:v>
                </c:pt>
                <c:pt idx="32">
                  <c:v>13.412278256012092</c:v>
                </c:pt>
                <c:pt idx="33">
                  <c:v>13.923127075206896</c:v>
                </c:pt>
                <c:pt idx="34">
                  <c:v>14.440348570292358</c:v>
                </c:pt>
                <c:pt idx="35">
                  <c:v>14.963160078922321</c:v>
                </c:pt>
                <c:pt idx="36">
                  <c:v>15.508783716504389</c:v>
                </c:pt>
                <c:pt idx="37">
                  <c:v>16.081283121686361</c:v>
                </c:pt>
                <c:pt idx="38">
                  <c:v>16.657054214688351</c:v>
                </c:pt>
                <c:pt idx="39">
                  <c:v>17.223754611856183</c:v>
                </c:pt>
                <c:pt idx="40">
                  <c:v>17.804888448940837</c:v>
                </c:pt>
                <c:pt idx="41">
                  <c:v>18.419396723178643</c:v>
                </c:pt>
                <c:pt idx="42">
                  <c:v>19.02458992502228</c:v>
                </c:pt>
                <c:pt idx="43">
                  <c:v>19.568775015347263</c:v>
                </c:pt>
                <c:pt idx="44">
                  <c:v>20.061068781333713</c:v>
                </c:pt>
                <c:pt idx="45">
                  <c:v>20.604412154761942</c:v>
                </c:pt>
                <c:pt idx="46">
                  <c:v>21.257291129398926</c:v>
                </c:pt>
                <c:pt idx="47">
                  <c:v>21.940732100433767</c:v>
                </c:pt>
                <c:pt idx="48">
                  <c:v>22.581756332114605</c:v>
                </c:pt>
                <c:pt idx="49">
                  <c:v>23.165889983629189</c:v>
                </c:pt>
                <c:pt idx="50">
                  <c:v>23.600535327811357</c:v>
                </c:pt>
                <c:pt idx="51">
                  <c:v>23.977779728448432</c:v>
                </c:pt>
                <c:pt idx="52">
                  <c:v>24.647452190223298</c:v>
                </c:pt>
                <c:pt idx="53">
                  <c:v>25.581488296376932</c:v>
                </c:pt>
                <c:pt idx="54">
                  <c:v>26.52698470822931</c:v>
                </c:pt>
                <c:pt idx="55">
                  <c:v>27.328200414844904</c:v>
                </c:pt>
                <c:pt idx="56">
                  <c:v>27.945920140271348</c:v>
                </c:pt>
                <c:pt idx="57">
                  <c:v>28.463993660253212</c:v>
                </c:pt>
                <c:pt idx="58">
                  <c:v>28.901654359568528</c:v>
                </c:pt>
                <c:pt idx="59">
                  <c:v>29.279813676702204</c:v>
                </c:pt>
                <c:pt idx="60">
                  <c:v>29.583178451604763</c:v>
                </c:pt>
                <c:pt idx="61">
                  <c:v>29.787089910673153</c:v>
                </c:pt>
              </c:numCache>
            </c:numRef>
          </c:xVal>
          <c:yVal>
            <c:numRef>
              <c:f>Sheet3!$B$24:$BK$24</c:f>
              <c:numCache>
                <c:formatCode>General</c:formatCode>
                <c:ptCount val="62"/>
                <c:pt idx="0">
                  <c:v>6260.6759702709442</c:v>
                </c:pt>
                <c:pt idx="1">
                  <c:v>6952.1095972467037</c:v>
                </c:pt>
                <c:pt idx="2">
                  <c:v>7501.4454438345019</c:v>
                </c:pt>
                <c:pt idx="3">
                  <c:v>8055.0413952359568</c:v>
                </c:pt>
                <c:pt idx="4">
                  <c:v>8902.4955533062766</c:v>
                </c:pt>
                <c:pt idx="5">
                  <c:v>9319.7065576325913</c:v>
                </c:pt>
                <c:pt idx="6">
                  <c:v>10217.41420977913</c:v>
                </c:pt>
                <c:pt idx="7">
                  <c:v>11232.906098179274</c:v>
                </c:pt>
                <c:pt idx="8">
                  <c:v>12537.880893656915</c:v>
                </c:pt>
                <c:pt idx="9">
                  <c:v>13935.686269939089</c:v>
                </c:pt>
                <c:pt idx="10">
                  <c:v>14114.315817907633</c:v>
                </c:pt>
                <c:pt idx="11">
                  <c:v>14456.821195345865</c:v>
                </c:pt>
                <c:pt idx="12">
                  <c:v>15455.136942839088</c:v>
                </c:pt>
                <c:pt idx="13">
                  <c:v>16463.279172506453</c:v>
                </c:pt>
                <c:pt idx="14">
                  <c:v>16046.784682382171</c:v>
                </c:pt>
                <c:pt idx="15">
                  <c:v>16333.674818325611</c:v>
                </c:pt>
                <c:pt idx="16">
                  <c:v>16801.925030625844</c:v>
                </c:pt>
                <c:pt idx="17">
                  <c:v>17370.616546841182</c:v>
                </c:pt>
                <c:pt idx="18">
                  <c:v>18120.728426982081</c:v>
                </c:pt>
                <c:pt idx="19">
                  <c:v>18953.333913739938</c:v>
                </c:pt>
                <c:pt idx="20">
                  <c:v>19334.374744240111</c:v>
                </c:pt>
                <c:pt idx="21">
                  <c:v>20011.829250885261</c:v>
                </c:pt>
                <c:pt idx="22">
                  <c:v>20525.29585147131</c:v>
                </c:pt>
                <c:pt idx="23">
                  <c:v>21122.964842305148</c:v>
                </c:pt>
                <c:pt idx="24">
                  <c:v>21912.151861852351</c:v>
                </c:pt>
                <c:pt idx="25">
                  <c:v>22898.994241502343</c:v>
                </c:pt>
                <c:pt idx="26">
                  <c:v>23527.712518845907</c:v>
                </c:pt>
                <c:pt idx="27">
                  <c:v>24503.084565780217</c:v>
                </c:pt>
                <c:pt idx="28">
                  <c:v>26026.864882110749</c:v>
                </c:pt>
                <c:pt idx="29">
                  <c:v>27199.939969537045</c:v>
                </c:pt>
                <c:pt idx="30">
                  <c:v>28422.213119512489</c:v>
                </c:pt>
                <c:pt idx="31">
                  <c:v>29308.274088137015</c:v>
                </c:pt>
                <c:pt idx="32">
                  <c:v>29462.653967094811</c:v>
                </c:pt>
                <c:pt idx="33">
                  <c:v>29232.43979281779</c:v>
                </c:pt>
                <c:pt idx="34">
                  <c:v>29466.755245175569</c:v>
                </c:pt>
                <c:pt idx="35">
                  <c:v>30171.163792434683</c:v>
                </c:pt>
                <c:pt idx="36">
                  <c:v>31046.170154464777</c:v>
                </c:pt>
                <c:pt idx="37">
                  <c:v>31276.193077193169</c:v>
                </c:pt>
                <c:pt idx="38">
                  <c:v>30795.0888900928</c:v>
                </c:pt>
                <c:pt idx="39">
                  <c:v>30636.266116943028</c:v>
                </c:pt>
                <c:pt idx="40">
                  <c:v>31430.631130328162</c:v>
                </c:pt>
                <c:pt idx="41">
                  <c:v>31476.052066578952</c:v>
                </c:pt>
                <c:pt idx="42">
                  <c:v>31416.124177243524</c:v>
                </c:pt>
                <c:pt idx="43">
                  <c:v>31830.217584926173</c:v>
                </c:pt>
                <c:pt idx="44">
                  <c:v>32515.115802431708</c:v>
                </c:pt>
                <c:pt idx="45">
                  <c:v>33098.547466487187</c:v>
                </c:pt>
                <c:pt idx="46">
                  <c:v>33531.518563077458</c:v>
                </c:pt>
                <c:pt idx="47">
                  <c:v>33990.036034168508</c:v>
                </c:pt>
                <c:pt idx="48">
                  <c:v>33557.645404153132</c:v>
                </c:pt>
                <c:pt idx="49">
                  <c:v>31651.083773985338</c:v>
                </c:pt>
                <c:pt idx="50">
                  <c:v>32942.202078372502</c:v>
                </c:pt>
                <c:pt idx="51">
                  <c:v>33011.134230109987</c:v>
                </c:pt>
                <c:pt idx="52">
                  <c:v>33518.444936892047</c:v>
                </c:pt>
                <c:pt idx="53">
                  <c:v>34239.886247368348</c:v>
                </c:pt>
                <c:pt idx="54">
                  <c:v>34386.905855287005</c:v>
                </c:pt>
                <c:pt idx="55">
                  <c:v>34960.639384338487</c:v>
                </c:pt>
                <c:pt idx="56">
                  <c:v>35242.199377188066</c:v>
                </c:pt>
                <c:pt idx="57">
                  <c:v>35861.972854583779</c:v>
                </c:pt>
                <c:pt idx="58">
                  <c:v>36138.529082471949</c:v>
                </c:pt>
                <c:pt idx="59">
                  <c:v>36043.784401336539</c:v>
                </c:pt>
                <c:pt idx="60">
                  <c:v>34603.265056430508</c:v>
                </c:pt>
                <c:pt idx="61">
                  <c:v>35507.578587768243</c:v>
                </c:pt>
              </c:numCache>
            </c:numRef>
          </c:yVal>
          <c:smooth val="0"/>
          <c:extLst>
            <c:ext xmlns:c16="http://schemas.microsoft.com/office/drawing/2014/chart" uri="{C3380CC4-5D6E-409C-BE32-E72D297353CC}">
              <c16:uniqueId val="{00000002-A549-4BE5-A965-35D7EB252D19}"/>
            </c:ext>
          </c:extLst>
        </c:ser>
        <c:ser>
          <c:idx val="6"/>
          <c:order val="3"/>
          <c:tx>
            <c:strRef>
              <c:f>Sheet3!$A$26</c:f>
              <c:strCache>
                <c:ptCount val="1"/>
                <c:pt idx="0">
                  <c:v>Korea, Rep.</c:v>
                </c:pt>
              </c:strCache>
            </c:strRef>
          </c:tx>
          <c:spPr>
            <a:ln w="6350">
              <a:solidFill>
                <a:srgbClr val="C00000"/>
              </a:solidFill>
            </a:ln>
            <a:effectLst/>
          </c:spPr>
          <c:marker>
            <c:symbol val="circle"/>
            <c:size val="2"/>
            <c:spPr>
              <a:solidFill>
                <a:srgbClr val="C00000"/>
              </a:solidFill>
              <a:ln w="19050">
                <a:noFill/>
              </a:ln>
            </c:spPr>
          </c:marker>
          <c:xVal>
            <c:numRef>
              <c:f>Sheet3!$B$13:$BK$13</c:f>
              <c:numCache>
                <c:formatCode>General</c:formatCode>
                <c:ptCount val="62"/>
                <c:pt idx="0">
                  <c:v>3.3041097775081409</c:v>
                </c:pt>
                <c:pt idx="1">
                  <c:v>3.3340765855606551</c:v>
                </c:pt>
                <c:pt idx="2">
                  <c:v>3.3439478839876844</c:v>
                </c:pt>
                <c:pt idx="3">
                  <c:v>3.3395031217980535</c:v>
                </c:pt>
                <c:pt idx="4">
                  <c:v>3.3145145430065202</c:v>
                </c:pt>
                <c:pt idx="5">
                  <c:v>3.2892838310470767</c:v>
                </c:pt>
                <c:pt idx="6">
                  <c:v>3.316404318293857</c:v>
                </c:pt>
                <c:pt idx="7">
                  <c:v>3.3768578059183922</c:v>
                </c:pt>
                <c:pt idx="8">
                  <c:v>3.4116734106091973</c:v>
                </c:pt>
                <c:pt idx="9">
                  <c:v>3.4327572232590144</c:v>
                </c:pt>
                <c:pt idx="10">
                  <c:v>3.4743813042748428</c:v>
                </c:pt>
                <c:pt idx="11">
                  <c:v>3.5362516559462551</c:v>
                </c:pt>
                <c:pt idx="12">
                  <c:v>3.5851806339383732</c:v>
                </c:pt>
                <c:pt idx="13">
                  <c:v>3.6173741542522309</c:v>
                </c:pt>
                <c:pt idx="14">
                  <c:v>3.6408241853230647</c:v>
                </c:pt>
                <c:pt idx="15">
                  <c:v>3.6503971179960661</c:v>
                </c:pt>
                <c:pt idx="16">
                  <c:v>3.6664013262995288</c:v>
                </c:pt>
                <c:pt idx="17">
                  <c:v>3.6967041906789615</c:v>
                </c:pt>
                <c:pt idx="18">
                  <c:v>3.7311816152934871</c:v>
                </c:pt>
                <c:pt idx="19">
                  <c:v>3.7737772951096917</c:v>
                </c:pt>
                <c:pt idx="20">
                  <c:v>3.8274870953357394</c:v>
                </c:pt>
                <c:pt idx="21">
                  <c:v>3.9149481544995037</c:v>
                </c:pt>
                <c:pt idx="22">
                  <c:v>4.0196293103680185</c:v>
                </c:pt>
                <c:pt idx="23">
                  <c:v>4.0962870690652986</c:v>
                </c:pt>
                <c:pt idx="24">
                  <c:v>4.1561823632246426</c:v>
                </c:pt>
                <c:pt idx="25">
                  <c:v>4.2473537210470447</c:v>
                </c:pt>
                <c:pt idx="26">
                  <c:v>4.3736092012219068</c:v>
                </c:pt>
                <c:pt idx="27">
                  <c:v>4.5012218179667505</c:v>
                </c:pt>
                <c:pt idx="28">
                  <c:v>4.6332974748685416</c:v>
                </c:pt>
                <c:pt idx="29">
                  <c:v>4.7687620448837906</c:v>
                </c:pt>
                <c:pt idx="30">
                  <c:v>4.8974141307696293</c:v>
                </c:pt>
                <c:pt idx="31">
                  <c:v>5.0481324352141188</c:v>
                </c:pt>
                <c:pt idx="32">
                  <c:v>5.2213944932399228</c:v>
                </c:pt>
                <c:pt idx="33">
                  <c:v>5.3983441495262898</c:v>
                </c:pt>
                <c:pt idx="34">
                  <c:v>5.5932489154399629</c:v>
                </c:pt>
                <c:pt idx="35">
                  <c:v>5.7940702525867316</c:v>
                </c:pt>
                <c:pt idx="36">
                  <c:v>6.0019392175904738</c:v>
                </c:pt>
                <c:pt idx="37">
                  <c:v>6.2474695344952966</c:v>
                </c:pt>
                <c:pt idx="38">
                  <c:v>6.5117116425229087</c:v>
                </c:pt>
                <c:pt idx="39">
                  <c:v>6.8014366630017182</c:v>
                </c:pt>
                <c:pt idx="40">
                  <c:v>7.1339805894133486</c:v>
                </c:pt>
                <c:pt idx="41">
                  <c:v>7.4914580517622618</c:v>
                </c:pt>
                <c:pt idx="42">
                  <c:v>7.8705492914850623</c:v>
                </c:pt>
                <c:pt idx="43">
                  <c:v>8.2609657181854299</c:v>
                </c:pt>
                <c:pt idx="44">
                  <c:v>8.6609440631187766</c:v>
                </c:pt>
                <c:pt idx="45">
                  <c:v>9.0566354502329283</c:v>
                </c:pt>
                <c:pt idx="46">
                  <c:v>9.4742921272166303</c:v>
                </c:pt>
                <c:pt idx="47">
                  <c:v>9.911043000065467</c:v>
                </c:pt>
                <c:pt idx="48">
                  <c:v>10.301737591664919</c:v>
                </c:pt>
                <c:pt idx="49">
                  <c:v>10.666729384459982</c:v>
                </c:pt>
                <c:pt idx="50">
                  <c:v>11.04609091971772</c:v>
                </c:pt>
                <c:pt idx="51">
                  <c:v>11.396675739125039</c:v>
                </c:pt>
                <c:pt idx="52">
                  <c:v>11.735649532675916</c:v>
                </c:pt>
                <c:pt idx="53">
                  <c:v>12.118007205404405</c:v>
                </c:pt>
                <c:pt idx="54">
                  <c:v>12.535940251246874</c:v>
                </c:pt>
                <c:pt idx="55">
                  <c:v>12.957596070203859</c:v>
                </c:pt>
                <c:pt idx="56">
                  <c:v>13.363623344727603</c:v>
                </c:pt>
                <c:pt idx="57">
                  <c:v>13.873345341169843</c:v>
                </c:pt>
                <c:pt idx="58">
                  <c:v>14.453284736507028</c:v>
                </c:pt>
                <c:pt idx="59">
                  <c:v>15.065692199454094</c:v>
                </c:pt>
                <c:pt idx="60">
                  <c:v>15.829069323887662</c:v>
                </c:pt>
                <c:pt idx="61">
                  <c:v>16.65076472204715</c:v>
                </c:pt>
              </c:numCache>
            </c:numRef>
          </c:xVal>
          <c:yVal>
            <c:numRef>
              <c:f>Sheet3!$B$26:$BK$26</c:f>
              <c:numCache>
                <c:formatCode>General</c:formatCode>
                <c:ptCount val="62"/>
                <c:pt idx="0">
                  <c:v>1027.4685384318591</c:v>
                </c:pt>
                <c:pt idx="1">
                  <c:v>1066.6105150680928</c:v>
                </c:pt>
                <c:pt idx="2">
                  <c:v>1076.9208242771608</c:v>
                </c:pt>
                <c:pt idx="3">
                  <c:v>1141.8206594769038</c:v>
                </c:pt>
                <c:pt idx="4">
                  <c:v>1217.7262652237391</c:v>
                </c:pt>
                <c:pt idx="5">
                  <c:v>1274.0415074078858</c:v>
                </c:pt>
                <c:pt idx="6">
                  <c:v>1391.4202494341475</c:v>
                </c:pt>
                <c:pt idx="7">
                  <c:v>1482.7264897696136</c:v>
                </c:pt>
                <c:pt idx="8">
                  <c:v>1639.4529820287876</c:v>
                </c:pt>
                <c:pt idx="9">
                  <c:v>1836.1458818301016</c:v>
                </c:pt>
                <c:pt idx="10">
                  <c:v>1977.0710427607132</c:v>
                </c:pt>
                <c:pt idx="11">
                  <c:v>2142.9007013004275</c:v>
                </c:pt>
                <c:pt idx="12">
                  <c:v>2254.7980244024866</c:v>
                </c:pt>
                <c:pt idx="13">
                  <c:v>2545.3161707486106</c:v>
                </c:pt>
                <c:pt idx="14">
                  <c:v>2740.0886223338007</c:v>
                </c:pt>
                <c:pt idx="15">
                  <c:v>2905.6238168424038</c:v>
                </c:pt>
                <c:pt idx="16">
                  <c:v>3237.6829995348148</c:v>
                </c:pt>
                <c:pt idx="17">
                  <c:v>3580.8191686984219</c:v>
                </c:pt>
                <c:pt idx="18">
                  <c:v>3913.1238687588911</c:v>
                </c:pt>
                <c:pt idx="19">
                  <c:v>4188.4222811410882</c:v>
                </c:pt>
                <c:pt idx="20">
                  <c:v>4055.790841652064</c:v>
                </c:pt>
                <c:pt idx="21">
                  <c:v>4282.3433704706813</c:v>
                </c:pt>
                <c:pt idx="22">
                  <c:v>4568.2591179290011</c:v>
                </c:pt>
                <c:pt idx="23">
                  <c:v>5103.5230168283806</c:v>
                </c:pt>
                <c:pt idx="24">
                  <c:v>5572.8325700394271</c:v>
                </c:pt>
                <c:pt idx="25">
                  <c:v>5950.8004284799508</c:v>
                </c:pt>
                <c:pt idx="26">
                  <c:v>6559.2907143943303</c:v>
                </c:pt>
                <c:pt idx="27">
                  <c:v>7321.3927702259098</c:v>
                </c:pt>
                <c:pt idx="28">
                  <c:v>8119.1679813714154</c:v>
                </c:pt>
                <c:pt idx="29">
                  <c:v>8607.8658251229772</c:v>
                </c:pt>
                <c:pt idx="30">
                  <c:v>9365.3949859761542</c:v>
                </c:pt>
                <c:pt idx="31">
                  <c:v>10272.620697997847</c:v>
                </c:pt>
                <c:pt idx="32">
                  <c:v>10796.604654243883</c:v>
                </c:pt>
                <c:pt idx="33">
                  <c:v>11422.514652202171</c:v>
                </c:pt>
                <c:pt idx="34">
                  <c:v>12356.278285176724</c:v>
                </c:pt>
                <c:pt idx="35">
                  <c:v>13408.681417334688</c:v>
                </c:pt>
                <c:pt idx="36">
                  <c:v>14329.539305926319</c:v>
                </c:pt>
                <c:pt idx="37">
                  <c:v>15071.756389121843</c:v>
                </c:pt>
                <c:pt idx="38">
                  <c:v>14195.813093115672</c:v>
                </c:pt>
                <c:pt idx="39">
                  <c:v>15711.564021064487</c:v>
                </c:pt>
                <c:pt idx="40">
                  <c:v>16992.479076368942</c:v>
                </c:pt>
                <c:pt idx="41">
                  <c:v>17680.845491777014</c:v>
                </c:pt>
                <c:pt idx="42">
                  <c:v>18936.951652097432</c:v>
                </c:pt>
                <c:pt idx="43">
                  <c:v>19431.971110353443</c:v>
                </c:pt>
                <c:pt idx="44">
                  <c:v>20361.069254354465</c:v>
                </c:pt>
                <c:pt idx="45">
                  <c:v>21193.357513529827</c:v>
                </c:pt>
                <c:pt idx="46">
                  <c:v>22192.185120794438</c:v>
                </c:pt>
                <c:pt idx="47">
                  <c:v>23360.905735382061</c:v>
                </c:pt>
                <c:pt idx="48">
                  <c:v>23882.730495149292</c:v>
                </c:pt>
                <c:pt idx="49">
                  <c:v>23948.472243858152</c:v>
                </c:pt>
                <c:pt idx="50">
                  <c:v>25451.004155466566</c:v>
                </c:pt>
                <c:pt idx="51">
                  <c:v>26186.89754229776</c:v>
                </c:pt>
                <c:pt idx="52">
                  <c:v>26675.440170855902</c:v>
                </c:pt>
                <c:pt idx="53">
                  <c:v>27394.650307450651</c:v>
                </c:pt>
                <c:pt idx="54">
                  <c:v>28094.917702986822</c:v>
                </c:pt>
                <c:pt idx="55">
                  <c:v>28732.231076259857</c:v>
                </c:pt>
                <c:pt idx="56">
                  <c:v>29461.784007111841</c:v>
                </c:pt>
                <c:pt idx="57">
                  <c:v>30307.39523649104</c:v>
                </c:pt>
                <c:pt idx="58">
                  <c:v>31053.637928910051</c:v>
                </c:pt>
                <c:pt idx="59">
                  <c:v>31640.214629714123</c:v>
                </c:pt>
                <c:pt idx="60">
                  <c:v>31372.471261451534</c:v>
                </c:pt>
                <c:pt idx="61">
                  <c:v>32730.650627882809</c:v>
                </c:pt>
              </c:numCache>
            </c:numRef>
          </c:yVal>
          <c:smooth val="0"/>
          <c:extLst>
            <c:ext xmlns:c16="http://schemas.microsoft.com/office/drawing/2014/chart" uri="{C3380CC4-5D6E-409C-BE32-E72D297353CC}">
              <c16:uniqueId val="{00000003-A549-4BE5-A965-35D7EB252D19}"/>
            </c:ext>
          </c:extLst>
        </c:ser>
        <c:ser>
          <c:idx val="8"/>
          <c:order val="4"/>
          <c:tx>
            <c:strRef>
              <c:f>Sheet3!$A$28</c:f>
              <c:strCache>
                <c:ptCount val="1"/>
                <c:pt idx="0">
                  <c:v>Myanmar</c:v>
                </c:pt>
              </c:strCache>
            </c:strRef>
          </c:tx>
          <c:spPr>
            <a:ln w="6350">
              <a:solidFill>
                <a:schemeClr val="accent6"/>
              </a:solidFill>
            </a:ln>
            <a:effectLst/>
          </c:spPr>
          <c:marker>
            <c:symbol val="circle"/>
            <c:size val="2"/>
            <c:spPr>
              <a:solidFill>
                <a:schemeClr val="accent6"/>
              </a:solidFill>
              <a:ln w="19050">
                <a:noFill/>
              </a:ln>
            </c:spPr>
          </c:marker>
          <c:xVal>
            <c:numRef>
              <c:f>Sheet3!$B$11:$BK$11</c:f>
              <c:numCache>
                <c:formatCode>General</c:formatCode>
                <c:ptCount val="62"/>
                <c:pt idx="0">
                  <c:v>3.4805466877973577</c:v>
                </c:pt>
                <c:pt idx="1">
                  <c:v>3.5086505227713829</c:v>
                </c:pt>
                <c:pt idx="2">
                  <c:v>3.5351585877577341</c:v>
                </c:pt>
                <c:pt idx="3">
                  <c:v>3.5616804448743808</c:v>
                </c:pt>
                <c:pt idx="4">
                  <c:v>3.5913684231634093</c:v>
                </c:pt>
                <c:pt idx="5">
                  <c:v>3.624895715291196</c:v>
                </c:pt>
                <c:pt idx="6">
                  <c:v>3.6624032283304748</c:v>
                </c:pt>
                <c:pt idx="7">
                  <c:v>3.7040937277251875</c:v>
                </c:pt>
                <c:pt idx="8">
                  <c:v>3.7474632221567634</c:v>
                </c:pt>
                <c:pt idx="9">
                  <c:v>3.7878516640901285</c:v>
                </c:pt>
                <c:pt idx="10">
                  <c:v>3.8231846463761641</c:v>
                </c:pt>
                <c:pt idx="11">
                  <c:v>3.8558258748308516</c:v>
                </c:pt>
                <c:pt idx="12">
                  <c:v>3.8856943901501384</c:v>
                </c:pt>
                <c:pt idx="13">
                  <c:v>3.9137513013727676</c:v>
                </c:pt>
                <c:pt idx="14">
                  <c:v>3.9416392936580671</c:v>
                </c:pt>
                <c:pt idx="15">
                  <c:v>3.9686282183829338</c:v>
                </c:pt>
                <c:pt idx="16">
                  <c:v>3.9942310901540585</c:v>
                </c:pt>
                <c:pt idx="17">
                  <c:v>4.0161959914685017</c:v>
                </c:pt>
                <c:pt idx="18">
                  <c:v>4.0362598790682815</c:v>
                </c:pt>
                <c:pt idx="19">
                  <c:v>4.0609848713412982</c:v>
                </c:pt>
                <c:pt idx="20">
                  <c:v>4.0917019088841817</c:v>
                </c:pt>
                <c:pt idx="21">
                  <c:v>4.1288360433446432</c:v>
                </c:pt>
                <c:pt idx="22">
                  <c:v>4.1729406070558381</c:v>
                </c:pt>
                <c:pt idx="23">
                  <c:v>4.2157914851661742</c:v>
                </c:pt>
                <c:pt idx="24">
                  <c:v>4.251506820197771</c:v>
                </c:pt>
                <c:pt idx="25">
                  <c:v>4.2832072470230926</c:v>
                </c:pt>
                <c:pt idx="26">
                  <c:v>4.3134004388148242</c:v>
                </c:pt>
                <c:pt idx="27">
                  <c:v>4.3414028574637085</c:v>
                </c:pt>
                <c:pt idx="28">
                  <c:v>4.3681246378070755</c:v>
                </c:pt>
                <c:pt idx="29">
                  <c:v>4.3993088376407865</c:v>
                </c:pt>
                <c:pt idx="30">
                  <c:v>4.4363910989232211</c:v>
                </c:pt>
                <c:pt idx="31">
                  <c:v>4.4794902269348329</c:v>
                </c:pt>
                <c:pt idx="32">
                  <c:v>4.5284942729625373</c:v>
                </c:pt>
                <c:pt idx="33">
                  <c:v>4.5804266536174012</c:v>
                </c:pt>
                <c:pt idx="34">
                  <c:v>4.6332402546281504</c:v>
                </c:pt>
                <c:pt idx="35">
                  <c:v>4.6855277166941409</c:v>
                </c:pt>
                <c:pt idx="36">
                  <c:v>4.7394353487404457</c:v>
                </c:pt>
                <c:pt idx="37">
                  <c:v>4.7944108035638218</c:v>
                </c:pt>
                <c:pt idx="38">
                  <c:v>4.8474391954297085</c:v>
                </c:pt>
                <c:pt idx="39">
                  <c:v>4.8951419082557308</c:v>
                </c:pt>
                <c:pt idx="40">
                  <c:v>4.9354816070118677</c:v>
                </c:pt>
                <c:pt idx="41">
                  <c:v>4.9699970613819113</c:v>
                </c:pt>
                <c:pt idx="42">
                  <c:v>4.9995374377450386</c:v>
                </c:pt>
                <c:pt idx="43">
                  <c:v>5.0251241931338226</c:v>
                </c:pt>
                <c:pt idx="44">
                  <c:v>5.0468650787564924</c:v>
                </c:pt>
                <c:pt idx="45">
                  <c:v>5.0656799834860395</c:v>
                </c:pt>
                <c:pt idx="46">
                  <c:v>5.0833212990414101</c:v>
                </c:pt>
                <c:pt idx="47">
                  <c:v>5.1018660675732752</c:v>
                </c:pt>
                <c:pt idx="48">
                  <c:v>5.1161446685483201</c:v>
                </c:pt>
                <c:pt idx="49">
                  <c:v>5.1376456668244366</c:v>
                </c:pt>
                <c:pt idx="50">
                  <c:v>5.1748954687847082</c:v>
                </c:pt>
                <c:pt idx="51">
                  <c:v>5.2201204503993477</c:v>
                </c:pt>
                <c:pt idx="52">
                  <c:v>5.2718940359951274</c:v>
                </c:pt>
                <c:pt idx="53">
                  <c:v>5.3328151458329804</c:v>
                </c:pt>
                <c:pt idx="54">
                  <c:v>5.4347094389623392</c:v>
                </c:pt>
                <c:pt idx="55">
                  <c:v>5.5761010096564263</c:v>
                </c:pt>
                <c:pt idx="56">
                  <c:v>5.7279889731720264</c:v>
                </c:pt>
                <c:pt idx="57">
                  <c:v>5.8907902624028559</c:v>
                </c:pt>
                <c:pt idx="58">
                  <c:v>6.0691331225484415</c:v>
                </c:pt>
                <c:pt idx="59">
                  <c:v>6.2608648698462961</c:v>
                </c:pt>
                <c:pt idx="60">
                  <c:v>6.4541521831021811</c:v>
                </c:pt>
                <c:pt idx="61">
                  <c:v>6.628186734046265</c:v>
                </c:pt>
              </c:numCache>
            </c:numRef>
          </c:xVal>
          <c:yVal>
            <c:numRef>
              <c:f>Sheet3!$B$28:$BK$28</c:f>
              <c:numCache>
                <c:formatCode>General</c:formatCode>
                <c:ptCount val="62"/>
                <c:pt idx="1">
                  <c:v>145.09426131474305</c:v>
                </c:pt>
                <c:pt idx="2">
                  <c:v>145.16078237236573</c:v>
                </c:pt>
                <c:pt idx="3">
                  <c:v>154.47335575002268</c:v>
                </c:pt>
                <c:pt idx="4">
                  <c:v>155.76407825643344</c:v>
                </c:pt>
                <c:pt idx="5">
                  <c:v>155.51207194635435</c:v>
                </c:pt>
                <c:pt idx="6">
                  <c:v>155.797756286279</c:v>
                </c:pt>
                <c:pt idx="7">
                  <c:v>144.03143398540402</c:v>
                </c:pt>
                <c:pt idx="8">
                  <c:v>144.61947183183673</c:v>
                </c:pt>
                <c:pt idx="9">
                  <c:v>151.77318274209375</c:v>
                </c:pt>
                <c:pt idx="10">
                  <c:v>154.45174130028118</c:v>
                </c:pt>
                <c:pt idx="11">
                  <c:v>157.82151784390624</c:v>
                </c:pt>
                <c:pt idx="12">
                  <c:v>159.33959933760886</c:v>
                </c:pt>
                <c:pt idx="13">
                  <c:v>157.10115028233682</c:v>
                </c:pt>
                <c:pt idx="14">
                  <c:v>157.34841262423123</c:v>
                </c:pt>
                <c:pt idx="15">
                  <c:v>161.57735366202547</c:v>
                </c:pt>
                <c:pt idx="16">
                  <c:v>166.59799322354985</c:v>
                </c:pt>
                <c:pt idx="17">
                  <c:v>173.18560618218976</c:v>
                </c:pt>
                <c:pt idx="18">
                  <c:v>180.39066690662028</c:v>
                </c:pt>
                <c:pt idx="19">
                  <c:v>187.22263884383588</c:v>
                </c:pt>
                <c:pt idx="20">
                  <c:v>195.74715293825241</c:v>
                </c:pt>
                <c:pt idx="21">
                  <c:v>205.71766276688388</c:v>
                </c:pt>
                <c:pt idx="22">
                  <c:v>214.02677858295115</c:v>
                </c:pt>
                <c:pt idx="23">
                  <c:v>220.36365741905212</c:v>
                </c:pt>
                <c:pt idx="24">
                  <c:v>225.95767966528322</c:v>
                </c:pt>
                <c:pt idx="25">
                  <c:v>230.10574131044623</c:v>
                </c:pt>
                <c:pt idx="26">
                  <c:v>227.83550413807001</c:v>
                </c:pt>
                <c:pt idx="27">
                  <c:v>218.2471398990659</c:v>
                </c:pt>
                <c:pt idx="28">
                  <c:v>198.35676885417087</c:v>
                </c:pt>
                <c:pt idx="29">
                  <c:v>186.87796239053287</c:v>
                </c:pt>
                <c:pt idx="30">
                  <c:v>190.01223798798989</c:v>
                </c:pt>
                <c:pt idx="31">
                  <c:v>189.28221112533009</c:v>
                </c:pt>
                <c:pt idx="32">
                  <c:v>195.10510026200853</c:v>
                </c:pt>
                <c:pt idx="33">
                  <c:v>207.48860992659843</c:v>
                </c:pt>
                <c:pt idx="34">
                  <c:v>218.68387371728809</c:v>
                </c:pt>
                <c:pt idx="35">
                  <c:v>231.46753164477539</c:v>
                </c:pt>
                <c:pt idx="36">
                  <c:v>243.85649267718151</c:v>
                </c:pt>
                <c:pt idx="37">
                  <c:v>255.34632017439083</c:v>
                </c:pt>
                <c:pt idx="38">
                  <c:v>266.75794685363007</c:v>
                </c:pt>
                <c:pt idx="39">
                  <c:v>285.99797248396362</c:v>
                </c:pt>
                <c:pt idx="40">
                  <c:v>318.00693188888471</c:v>
                </c:pt>
                <c:pt idx="41">
                  <c:v>353.95157685853553</c:v>
                </c:pt>
                <c:pt idx="42">
                  <c:v>391.41582622220363</c:v>
                </c:pt>
                <c:pt idx="43">
                  <c:v>438.06120626135345</c:v>
                </c:pt>
                <c:pt idx="44">
                  <c:v>493.6975808688984</c:v>
                </c:pt>
                <c:pt idx="45">
                  <c:v>556.14214148377425</c:v>
                </c:pt>
                <c:pt idx="46">
                  <c:v>625.37998620277699</c:v>
                </c:pt>
                <c:pt idx="47">
                  <c:v>698.36554958779163</c:v>
                </c:pt>
                <c:pt idx="48">
                  <c:v>771.18610475443359</c:v>
                </c:pt>
                <c:pt idx="49">
                  <c:v>846.49112650416885</c:v>
                </c:pt>
                <c:pt idx="50">
                  <c:v>924.64975745095433</c:v>
                </c:pt>
                <c:pt idx="51">
                  <c:v>986.12709774342056</c:v>
                </c:pt>
                <c:pt idx="52">
                  <c:v>1041.2258912513453</c:v>
                </c:pt>
                <c:pt idx="53">
                  <c:v>1113.9274236419503</c:v>
                </c:pt>
                <c:pt idx="54">
                  <c:v>1195.257283007624</c:v>
                </c:pt>
                <c:pt idx="55">
                  <c:v>1224.5623682428036</c:v>
                </c:pt>
                <c:pt idx="56">
                  <c:v>1342.5865365035309</c:v>
                </c:pt>
                <c:pt idx="57">
                  <c:v>1409.0337514511561</c:v>
                </c:pt>
                <c:pt idx="58">
                  <c:v>1488.5305494736465</c:v>
                </c:pt>
                <c:pt idx="59">
                  <c:v>1577.8027436178011</c:v>
                </c:pt>
                <c:pt idx="60">
                  <c:v>1616.2085306974127</c:v>
                </c:pt>
                <c:pt idx="61">
                  <c:v>1317.4530404281286</c:v>
                </c:pt>
              </c:numCache>
            </c:numRef>
          </c:yVal>
          <c:smooth val="0"/>
          <c:extLst>
            <c:ext xmlns:c16="http://schemas.microsoft.com/office/drawing/2014/chart" uri="{C3380CC4-5D6E-409C-BE32-E72D297353CC}">
              <c16:uniqueId val="{00000004-A549-4BE5-A965-35D7EB252D19}"/>
            </c:ext>
          </c:extLst>
        </c:ser>
        <c:ser>
          <c:idx val="9"/>
          <c:order val="5"/>
          <c:tx>
            <c:strRef>
              <c:f>Sheet3!$A$29</c:f>
              <c:strCache>
                <c:ptCount val="1"/>
                <c:pt idx="0">
                  <c:v>Malaysia</c:v>
                </c:pt>
              </c:strCache>
            </c:strRef>
          </c:tx>
          <c:spPr>
            <a:ln w="6350">
              <a:solidFill>
                <a:schemeClr val="accent6"/>
              </a:solidFill>
            </a:ln>
            <a:effectLst/>
          </c:spPr>
          <c:marker>
            <c:symbol val="circle"/>
            <c:size val="2"/>
            <c:spPr>
              <a:solidFill>
                <a:schemeClr val="accent6"/>
              </a:solidFill>
              <a:ln w="19050">
                <a:noFill/>
              </a:ln>
            </c:spPr>
          </c:marker>
          <c:xVal>
            <c:numRef>
              <c:f>Sheet3!$B$10:$BK$10</c:f>
              <c:numCache>
                <c:formatCode>General</c:formatCode>
                <c:ptCount val="62"/>
                <c:pt idx="0">
                  <c:v>2.6054785929375242</c:v>
                </c:pt>
                <c:pt idx="1">
                  <c:v>2.5386063526367724</c:v>
                </c:pt>
                <c:pt idx="2">
                  <c:v>2.5065657819148912</c:v>
                </c:pt>
                <c:pt idx="3">
                  <c:v>2.4972173006822938</c:v>
                </c:pt>
                <c:pt idx="4">
                  <c:v>2.4941984002806725</c:v>
                </c:pt>
                <c:pt idx="5">
                  <c:v>2.4940281702287179</c:v>
                </c:pt>
                <c:pt idx="6">
                  <c:v>2.4938490609529813</c:v>
                </c:pt>
                <c:pt idx="7">
                  <c:v>2.4898545055846926</c:v>
                </c:pt>
                <c:pt idx="8">
                  <c:v>2.4913687667671156</c:v>
                </c:pt>
                <c:pt idx="9">
                  <c:v>2.5140274729359411</c:v>
                </c:pt>
                <c:pt idx="10">
                  <c:v>2.5607703404489675</c:v>
                </c:pt>
                <c:pt idx="11">
                  <c:v>2.6311774482715409</c:v>
                </c:pt>
                <c:pt idx="12">
                  <c:v>2.7254479166502716</c:v>
                </c:pt>
                <c:pt idx="13">
                  <c:v>2.8284914013478142</c:v>
                </c:pt>
                <c:pt idx="14">
                  <c:v>2.9226072759099599</c:v>
                </c:pt>
                <c:pt idx="15">
                  <c:v>3.0024452685143084</c:v>
                </c:pt>
                <c:pt idx="16">
                  <c:v>3.0686988219768949</c:v>
                </c:pt>
                <c:pt idx="17">
                  <c:v>3.1197674656036591</c:v>
                </c:pt>
                <c:pt idx="18">
                  <c:v>3.161435063375865</c:v>
                </c:pt>
                <c:pt idx="19">
                  <c:v>3.2057799098493933</c:v>
                </c:pt>
                <c:pt idx="20">
                  <c:v>3.2557434594964718</c:v>
                </c:pt>
                <c:pt idx="21">
                  <c:v>3.3123108333471256</c:v>
                </c:pt>
                <c:pt idx="22">
                  <c:v>3.3756018817144149</c:v>
                </c:pt>
                <c:pt idx="23">
                  <c:v>3.4379818401660911</c:v>
                </c:pt>
                <c:pt idx="24">
                  <c:v>3.4931577084570593</c:v>
                </c:pt>
                <c:pt idx="25">
                  <c:v>3.5407447709462483</c:v>
                </c:pt>
                <c:pt idx="26">
                  <c:v>3.5801003166066145</c:v>
                </c:pt>
                <c:pt idx="27">
                  <c:v>3.6106859664033841</c:v>
                </c:pt>
                <c:pt idx="28">
                  <c:v>3.6371041844482193</c:v>
                </c:pt>
                <c:pt idx="29">
                  <c:v>3.6664939791191515</c:v>
                </c:pt>
                <c:pt idx="30">
                  <c:v>3.7001226433359546</c:v>
                </c:pt>
                <c:pt idx="31">
                  <c:v>3.7381286362462367</c:v>
                </c:pt>
                <c:pt idx="32">
                  <c:v>3.7803828937121473</c:v>
                </c:pt>
                <c:pt idx="33">
                  <c:v>3.8239740448293209</c:v>
                </c:pt>
                <c:pt idx="34">
                  <c:v>3.8659655006255393</c:v>
                </c:pt>
                <c:pt idx="35">
                  <c:v>3.9074806395109318</c:v>
                </c:pt>
                <c:pt idx="36">
                  <c:v>3.945330888916339</c:v>
                </c:pt>
                <c:pt idx="37">
                  <c:v>3.9735890953896931</c:v>
                </c:pt>
                <c:pt idx="38">
                  <c:v>3.9997974374043532</c:v>
                </c:pt>
                <c:pt idx="39">
                  <c:v>4.0383407951515373</c:v>
                </c:pt>
                <c:pt idx="40">
                  <c:v>4.1000102418158084</c:v>
                </c:pt>
                <c:pt idx="41">
                  <c:v>4.1853703277642396</c:v>
                </c:pt>
                <c:pt idx="42">
                  <c:v>4.2884906644708085</c:v>
                </c:pt>
                <c:pt idx="43">
                  <c:v>4.3970649827300878</c:v>
                </c:pt>
                <c:pt idx="44">
                  <c:v>4.4958982162847105</c:v>
                </c:pt>
                <c:pt idx="45">
                  <c:v>4.5857362977025966</c:v>
                </c:pt>
                <c:pt idx="46">
                  <c:v>4.6751846221566655</c:v>
                </c:pt>
                <c:pt idx="47">
                  <c:v>4.7689879638182431</c:v>
                </c:pt>
                <c:pt idx="48">
                  <c:v>4.8730555961564255</c:v>
                </c:pt>
                <c:pt idx="49">
                  <c:v>4.9927289039693665</c:v>
                </c:pt>
                <c:pt idx="50">
                  <c:v>5.1121448278765484</c:v>
                </c:pt>
                <c:pt idx="51">
                  <c:v>5.2322369830208775</c:v>
                </c:pt>
                <c:pt idx="52">
                  <c:v>5.3700341954742958</c:v>
                </c:pt>
                <c:pt idx="53">
                  <c:v>5.5234465990864559</c:v>
                </c:pt>
                <c:pt idx="54">
                  <c:v>5.6923198089056948</c:v>
                </c:pt>
                <c:pt idx="55">
                  <c:v>5.8763827060447156</c:v>
                </c:pt>
                <c:pt idx="56">
                  <c:v>6.0747862316613315</c:v>
                </c:pt>
                <c:pt idx="57">
                  <c:v>6.2887421821360814</c:v>
                </c:pt>
                <c:pt idx="58">
                  <c:v>6.5189166367521576</c:v>
                </c:pt>
                <c:pt idx="59">
                  <c:v>6.760912332709716</c:v>
                </c:pt>
                <c:pt idx="60">
                  <c:v>7.0117198518686443</c:v>
                </c:pt>
                <c:pt idx="61">
                  <c:v>7.2504889851330354</c:v>
                </c:pt>
              </c:numCache>
            </c:numRef>
          </c:xVal>
          <c:yVal>
            <c:numRef>
              <c:f>Sheet3!$B$29:$BK$29</c:f>
              <c:numCache>
                <c:formatCode>General</c:formatCode>
                <c:ptCount val="62"/>
                <c:pt idx="0">
                  <c:v>1286.1013356025417</c:v>
                </c:pt>
                <c:pt idx="1">
                  <c:v>1342.5139352919343</c:v>
                </c:pt>
                <c:pt idx="2">
                  <c:v>1385.9094520661777</c:v>
                </c:pt>
                <c:pt idx="3">
                  <c:v>1443.3799443406908</c:v>
                </c:pt>
                <c:pt idx="4">
                  <c:v>1476.5716241774489</c:v>
                </c:pt>
                <c:pt idx="5">
                  <c:v>1545.4280078854033</c:v>
                </c:pt>
                <c:pt idx="6">
                  <c:v>1621.7699333404894</c:v>
                </c:pt>
                <c:pt idx="7">
                  <c:v>1641.8126667029915</c:v>
                </c:pt>
                <c:pt idx="8">
                  <c:v>1729.6155971222158</c:v>
                </c:pt>
                <c:pt idx="9">
                  <c:v>1770.8275264870899</c:v>
                </c:pt>
                <c:pt idx="10">
                  <c:v>1832.2557872105567</c:v>
                </c:pt>
                <c:pt idx="11">
                  <c:v>1969.1075993148297</c:v>
                </c:pt>
                <c:pt idx="12">
                  <c:v>2104.3101454234397</c:v>
                </c:pt>
                <c:pt idx="13">
                  <c:v>2295.0717117623412</c:v>
                </c:pt>
                <c:pt idx="14">
                  <c:v>2426.2222407790864</c:v>
                </c:pt>
                <c:pt idx="15">
                  <c:v>2386.1350037609113</c:v>
                </c:pt>
                <c:pt idx="16">
                  <c:v>2596.7597944319627</c:v>
                </c:pt>
                <c:pt idx="17">
                  <c:v>2727.364200307431</c:v>
                </c:pt>
                <c:pt idx="18">
                  <c:v>2833.4822875188488</c:v>
                </c:pt>
                <c:pt idx="19">
                  <c:v>3018.7031797519553</c:v>
                </c:pt>
                <c:pt idx="20">
                  <c:v>3159.7374914946449</c:v>
                </c:pt>
                <c:pt idx="21">
                  <c:v>3292.1781664303444</c:v>
                </c:pt>
                <c:pt idx="22">
                  <c:v>3398.5345030485241</c:v>
                </c:pt>
                <c:pt idx="23">
                  <c:v>3517.0770123906136</c:v>
                </c:pt>
                <c:pt idx="24">
                  <c:v>3688.4926844098618</c:v>
                </c:pt>
                <c:pt idx="25">
                  <c:v>3548.7828956732537</c:v>
                </c:pt>
                <c:pt idx="26">
                  <c:v>3488.7556534872651</c:v>
                </c:pt>
                <c:pt idx="27">
                  <c:v>3561.3103855316749</c:v>
                </c:pt>
                <c:pt idx="28">
                  <c:v>3798.7678803826866</c:v>
                </c:pt>
                <c:pt idx="29">
                  <c:v>4022.3034612956681</c:v>
                </c:pt>
                <c:pt idx="30">
                  <c:v>4260.2731032035426</c:v>
                </c:pt>
                <c:pt idx="31">
                  <c:v>4537.3184260892585</c:v>
                </c:pt>
                <c:pt idx="32">
                  <c:v>4804.6658724145373</c:v>
                </c:pt>
                <c:pt idx="33">
                  <c:v>5135.023339086174</c:v>
                </c:pt>
                <c:pt idx="34">
                  <c:v>5453.8602112203844</c:v>
                </c:pt>
                <c:pt idx="35">
                  <c:v>5826.8615024864293</c:v>
                </c:pt>
                <c:pt idx="36">
                  <c:v>6238.6385948816196</c:v>
                </c:pt>
                <c:pt idx="37">
                  <c:v>6518.9856139653348</c:v>
                </c:pt>
                <c:pt idx="38">
                  <c:v>5883.7876052390666</c:v>
                </c:pt>
                <c:pt idx="39">
                  <c:v>6089.0969102154622</c:v>
                </c:pt>
                <c:pt idx="40">
                  <c:v>6461.9809105906525</c:v>
                </c:pt>
                <c:pt idx="41">
                  <c:v>6330.6181021787634</c:v>
                </c:pt>
                <c:pt idx="42">
                  <c:v>6506.1074938342463</c:v>
                </c:pt>
                <c:pt idx="43">
                  <c:v>6716.6324870589378</c:v>
                </c:pt>
                <c:pt idx="44">
                  <c:v>7004.1265136643733</c:v>
                </c:pt>
                <c:pt idx="45">
                  <c:v>7209.6055487963376</c:v>
                </c:pt>
                <c:pt idx="46">
                  <c:v>7444.0147978365976</c:v>
                </c:pt>
                <c:pt idx="47">
                  <c:v>7742.5656091698411</c:v>
                </c:pt>
                <c:pt idx="48">
                  <c:v>7948.934871664128</c:v>
                </c:pt>
                <c:pt idx="49">
                  <c:v>7675.2257945937208</c:v>
                </c:pt>
                <c:pt idx="50">
                  <c:v>8101.3941284305693</c:v>
                </c:pt>
                <c:pt idx="51">
                  <c:v>8393.9495179941532</c:v>
                </c:pt>
                <c:pt idx="52">
                  <c:v>8711.2818842636607</c:v>
                </c:pt>
                <c:pt idx="53">
                  <c:v>8976.5312188104599</c:v>
                </c:pt>
                <c:pt idx="54">
                  <c:v>9369.087133710922</c:v>
                </c:pt>
                <c:pt idx="55">
                  <c:v>9699.584908732164</c:v>
                </c:pt>
                <c:pt idx="56">
                  <c:v>9984.1476695693636</c:v>
                </c:pt>
                <c:pt idx="57">
                  <c:v>10416.024989826403</c:v>
                </c:pt>
                <c:pt idx="58">
                  <c:v>10777.749237663307</c:v>
                </c:pt>
                <c:pt idx="59">
                  <c:v>11114.542706787563</c:v>
                </c:pt>
                <c:pt idx="60">
                  <c:v>10374.190051888536</c:v>
                </c:pt>
                <c:pt idx="61">
                  <c:v>10575.876870728647</c:v>
                </c:pt>
              </c:numCache>
            </c:numRef>
          </c:yVal>
          <c:smooth val="0"/>
          <c:extLst>
            <c:ext xmlns:c16="http://schemas.microsoft.com/office/drawing/2014/chart" uri="{C3380CC4-5D6E-409C-BE32-E72D297353CC}">
              <c16:uniqueId val="{00000005-A549-4BE5-A965-35D7EB252D19}"/>
            </c:ext>
          </c:extLst>
        </c:ser>
        <c:ser>
          <c:idx val="11"/>
          <c:order val="6"/>
          <c:tx>
            <c:strRef>
              <c:f>Sheet3!$A$31</c:f>
              <c:strCache>
                <c:ptCount val="1"/>
                <c:pt idx="0">
                  <c:v>Singapore</c:v>
                </c:pt>
              </c:strCache>
            </c:strRef>
          </c:tx>
          <c:spPr>
            <a:ln w="6350">
              <a:solidFill>
                <a:schemeClr val="accent6"/>
              </a:solidFill>
            </a:ln>
            <a:effectLst/>
          </c:spPr>
          <c:marker>
            <c:symbol val="circle"/>
            <c:size val="2"/>
            <c:spPr>
              <a:ln w="19050">
                <a:noFill/>
              </a:ln>
            </c:spPr>
          </c:marker>
          <c:xVal>
            <c:numRef>
              <c:f>Sheet3!$B$14:$BK$14</c:f>
              <c:numCache>
                <c:formatCode>General</c:formatCode>
                <c:ptCount val="62"/>
                <c:pt idx="0">
                  <c:v>1.6277465470931007</c:v>
                </c:pt>
                <c:pt idx="1">
                  <c:v>1.7209149536197583</c:v>
                </c:pt>
                <c:pt idx="2">
                  <c:v>1.8402702896987997</c:v>
                </c:pt>
                <c:pt idx="3">
                  <c:v>1.9844926230456921</c:v>
                </c:pt>
                <c:pt idx="4">
                  <c:v>2.1443954160640812</c:v>
                </c:pt>
                <c:pt idx="5">
                  <c:v>2.3154799046140302</c:v>
                </c:pt>
                <c:pt idx="6">
                  <c:v>2.5024044941227563</c:v>
                </c:pt>
                <c:pt idx="7">
                  <c:v>2.7049158262969595</c:v>
                </c:pt>
                <c:pt idx="8">
                  <c:v>2.9261675245412926</c:v>
                </c:pt>
                <c:pt idx="9">
                  <c:v>3.1542930480565987</c:v>
                </c:pt>
                <c:pt idx="10">
                  <c:v>3.3203262828830988</c:v>
                </c:pt>
                <c:pt idx="11">
                  <c:v>3.434586573786917</c:v>
                </c:pt>
                <c:pt idx="12">
                  <c:v>3.558465259093671</c:v>
                </c:pt>
                <c:pt idx="13">
                  <c:v>3.700003182124028</c:v>
                </c:pt>
                <c:pt idx="14">
                  <c:v>3.8579839796869591</c:v>
                </c:pt>
                <c:pt idx="15">
                  <c:v>4.0304601498370607</c:v>
                </c:pt>
                <c:pt idx="16">
                  <c:v>4.2145524421220495</c:v>
                </c:pt>
                <c:pt idx="17">
                  <c:v>4.3975872602595105</c:v>
                </c:pt>
                <c:pt idx="18">
                  <c:v>4.5751415957943395</c:v>
                </c:pt>
                <c:pt idx="19">
                  <c:v>4.7318983864586537</c:v>
                </c:pt>
                <c:pt idx="20">
                  <c:v>4.8567331006540098</c:v>
                </c:pt>
                <c:pt idx="21">
                  <c:v>4.9573942227940666</c:v>
                </c:pt>
                <c:pt idx="22">
                  <c:v>5.0495389513241573</c:v>
                </c:pt>
                <c:pt idx="23">
                  <c:v>5.1414296703840838</c:v>
                </c:pt>
                <c:pt idx="24">
                  <c:v>5.2256912657721157</c:v>
                </c:pt>
                <c:pt idx="25">
                  <c:v>5.2985774915026829</c:v>
                </c:pt>
                <c:pt idx="26">
                  <c:v>5.3621868643687165</c:v>
                </c:pt>
                <c:pt idx="27">
                  <c:v>5.4216523968542027</c:v>
                </c:pt>
                <c:pt idx="28">
                  <c:v>5.4798222811008062</c:v>
                </c:pt>
                <c:pt idx="29">
                  <c:v>5.5399517974290244</c:v>
                </c:pt>
                <c:pt idx="30">
                  <c:v>5.5922671132274449</c:v>
                </c:pt>
                <c:pt idx="31">
                  <c:v>5.6277758906883886</c:v>
                </c:pt>
                <c:pt idx="32">
                  <c:v>5.6629002075749852</c:v>
                </c:pt>
                <c:pt idx="33">
                  <c:v>5.7088338760534612</c:v>
                </c:pt>
                <c:pt idx="34">
                  <c:v>5.7715268086977485</c:v>
                </c:pt>
                <c:pt idx="35">
                  <c:v>5.8503474304257352</c:v>
                </c:pt>
                <c:pt idx="36">
                  <c:v>5.9269654652609143</c:v>
                </c:pt>
                <c:pt idx="37">
                  <c:v>5.9993360189509808</c:v>
                </c:pt>
                <c:pt idx="38">
                  <c:v>6.0799719628041586</c:v>
                </c:pt>
                <c:pt idx="39">
                  <c:v>6.1777925851916864</c:v>
                </c:pt>
                <c:pt idx="40">
                  <c:v>6.3176890185951882</c:v>
                </c:pt>
                <c:pt idx="41">
                  <c:v>6.5072200468901178</c:v>
                </c:pt>
                <c:pt idx="42">
                  <c:v>6.7058250897698093</c:v>
                </c:pt>
                <c:pt idx="43">
                  <c:v>6.8628282585222689</c:v>
                </c:pt>
                <c:pt idx="44">
                  <c:v>6.9574488487792072</c:v>
                </c:pt>
                <c:pt idx="45">
                  <c:v>6.9989038210897911</c:v>
                </c:pt>
                <c:pt idx="46">
                  <c:v>7.0007620498718062</c:v>
                </c:pt>
                <c:pt idx="47">
                  <c:v>6.9864925908520341</c:v>
                </c:pt>
                <c:pt idx="48">
                  <c:v>6.9811789098962853</c:v>
                </c:pt>
                <c:pt idx="49">
                  <c:v>7.0231548301396396</c:v>
                </c:pt>
                <c:pt idx="50">
                  <c:v>7.2013664138096196</c:v>
                </c:pt>
                <c:pt idx="51">
                  <c:v>7.5210400988839217</c:v>
                </c:pt>
                <c:pt idx="52">
                  <c:v>7.8718759666526932</c:v>
                </c:pt>
                <c:pt idx="53">
                  <c:v>8.1973536407861598</c:v>
                </c:pt>
                <c:pt idx="54">
                  <c:v>8.5086145295894813</c:v>
                </c:pt>
                <c:pt idx="55">
                  <c:v>8.9225556449554677</c:v>
                </c:pt>
                <c:pt idx="56">
                  <c:v>9.5649668859911312</c:v>
                </c:pt>
                <c:pt idx="57">
                  <c:v>10.375788860309685</c:v>
                </c:pt>
                <c:pt idx="58">
                  <c:v>11.26299576931024</c:v>
                </c:pt>
                <c:pt idx="59">
                  <c:v>12.195578041406959</c:v>
                </c:pt>
                <c:pt idx="60">
                  <c:v>13.154199090182949</c:v>
                </c:pt>
                <c:pt idx="61">
                  <c:v>14.125988112728358</c:v>
                </c:pt>
              </c:numCache>
            </c:numRef>
          </c:xVal>
          <c:yVal>
            <c:numRef>
              <c:f>Sheet3!$B$31:$BK$31</c:f>
              <c:numCache>
                <c:formatCode>General</c:formatCode>
                <c:ptCount val="62"/>
                <c:pt idx="0">
                  <c:v>3611.9536514206393</c:v>
                </c:pt>
                <c:pt idx="1">
                  <c:v>3777.3946349152552</c:v>
                </c:pt>
                <c:pt idx="2">
                  <c:v>3951.7604699537865</c:v>
                </c:pt>
                <c:pt idx="3">
                  <c:v>4239.9926615121976</c:v>
                </c:pt>
                <c:pt idx="4">
                  <c:v>4004.4587935313061</c:v>
                </c:pt>
                <c:pt idx="5">
                  <c:v>4214.5092865451197</c:v>
                </c:pt>
                <c:pt idx="6">
                  <c:v>4529.5260302096922</c:v>
                </c:pt>
                <c:pt idx="7">
                  <c:v>4984.7841770035193</c:v>
                </c:pt>
                <c:pt idx="8">
                  <c:v>5562.3200769561126</c:v>
                </c:pt>
                <c:pt idx="9">
                  <c:v>6237.2509366441864</c:v>
                </c:pt>
                <c:pt idx="10">
                  <c:v>6997.1990293121244</c:v>
                </c:pt>
                <c:pt idx="11">
                  <c:v>7722.8645117911037</c:v>
                </c:pt>
                <c:pt idx="12">
                  <c:v>8590.6086481253824</c:v>
                </c:pt>
                <c:pt idx="13">
                  <c:v>9325.5661133806407</c:v>
                </c:pt>
                <c:pt idx="14">
                  <c:v>9732.7270627095004</c:v>
                </c:pt>
                <c:pt idx="15">
                  <c:v>9974.2209180568098</c:v>
                </c:pt>
                <c:pt idx="16">
                  <c:v>10572.566904173569</c:v>
                </c:pt>
                <c:pt idx="17">
                  <c:v>11141.579797003813</c:v>
                </c:pt>
                <c:pt idx="18">
                  <c:v>11863.693967700205</c:v>
                </c:pt>
                <c:pt idx="19">
                  <c:v>12834.160089585706</c:v>
                </c:pt>
                <c:pt idx="20">
                  <c:v>13953.890170833964</c:v>
                </c:pt>
                <c:pt idx="21">
                  <c:v>14737.30058542088</c:v>
                </c:pt>
                <c:pt idx="22">
                  <c:v>15106.250766482106</c:v>
                </c:pt>
                <c:pt idx="23">
                  <c:v>16186.914513840147</c:v>
                </c:pt>
                <c:pt idx="24">
                  <c:v>17280.370382230303</c:v>
                </c:pt>
                <c:pt idx="25">
                  <c:v>17149.315501459994</c:v>
                </c:pt>
                <c:pt idx="26">
                  <c:v>17396.028136367546</c:v>
                </c:pt>
                <c:pt idx="27">
                  <c:v>18986.752700362704</c:v>
                </c:pt>
                <c:pt idx="28">
                  <c:v>20595.975138918726</c:v>
                </c:pt>
                <c:pt idx="29">
                  <c:v>22031.89713002192</c:v>
                </c:pt>
                <c:pt idx="30">
                  <c:v>23272.700093215888</c:v>
                </c:pt>
                <c:pt idx="31">
                  <c:v>24132.715329062055</c:v>
                </c:pt>
                <c:pt idx="32">
                  <c:v>24973.431135811199</c:v>
                </c:pt>
                <c:pt idx="33">
                  <c:v>27139.952427898537</c:v>
                </c:pt>
                <c:pt idx="34">
                  <c:v>29220.272791547555</c:v>
                </c:pt>
                <c:pt idx="35">
                  <c:v>30379.899114459811</c:v>
                </c:pt>
                <c:pt idx="36">
                  <c:v>31349.317180513106</c:v>
                </c:pt>
                <c:pt idx="37">
                  <c:v>32835.251850608205</c:v>
                </c:pt>
                <c:pt idx="38">
                  <c:v>31043.108180075953</c:v>
                </c:pt>
                <c:pt idx="39">
                  <c:v>32557.046990406339</c:v>
                </c:pt>
                <c:pt idx="40">
                  <c:v>34890.081136516805</c:v>
                </c:pt>
                <c:pt idx="41">
                  <c:v>33597.869080822624</c:v>
                </c:pt>
                <c:pt idx="42">
                  <c:v>34598.826748378073</c:v>
                </c:pt>
                <c:pt idx="43">
                  <c:v>36709.79650382547</c:v>
                </c:pt>
                <c:pt idx="44">
                  <c:v>39856.635622261303</c:v>
                </c:pt>
                <c:pt idx="45">
                  <c:v>41798.488083467069</c:v>
                </c:pt>
                <c:pt idx="46">
                  <c:v>44159.41018205518</c:v>
                </c:pt>
                <c:pt idx="47">
                  <c:v>46178.813947019909</c:v>
                </c:pt>
                <c:pt idx="48">
                  <c:v>44601.579930269872</c:v>
                </c:pt>
                <c:pt idx="49">
                  <c:v>43331.87466389616</c:v>
                </c:pt>
                <c:pt idx="50">
                  <c:v>48752.051544185873</c:v>
                </c:pt>
                <c:pt idx="51">
                  <c:v>50713.532639359408</c:v>
                </c:pt>
                <c:pt idx="52">
                  <c:v>51679.352717333037</c:v>
                </c:pt>
                <c:pt idx="53">
                  <c:v>53298.972855828622</c:v>
                </c:pt>
                <c:pt idx="54">
                  <c:v>54681.933645825324</c:v>
                </c:pt>
                <c:pt idx="55">
                  <c:v>55645.606861460568</c:v>
                </c:pt>
                <c:pt idx="56">
                  <c:v>56906.632584004277</c:v>
                </c:pt>
                <c:pt idx="57">
                  <c:v>59440.199713908958</c:v>
                </c:pt>
                <c:pt idx="58">
                  <c:v>61276.946593125947</c:v>
                </c:pt>
                <c:pt idx="59">
                  <c:v>61386.236150588738</c:v>
                </c:pt>
                <c:pt idx="60">
                  <c:v>59175.811041213652</c:v>
                </c:pt>
                <c:pt idx="61">
                  <c:v>67175.863999497189</c:v>
                </c:pt>
              </c:numCache>
            </c:numRef>
          </c:yVal>
          <c:smooth val="0"/>
          <c:extLst>
            <c:ext xmlns:c16="http://schemas.microsoft.com/office/drawing/2014/chart" uri="{C3380CC4-5D6E-409C-BE32-E72D297353CC}">
              <c16:uniqueId val="{00000006-A549-4BE5-A965-35D7EB252D19}"/>
            </c:ext>
          </c:extLst>
        </c:ser>
        <c:ser>
          <c:idx val="12"/>
          <c:order val="7"/>
          <c:tx>
            <c:strRef>
              <c:f>Sheet3!$A$32</c:f>
              <c:strCache>
                <c:ptCount val="1"/>
                <c:pt idx="0">
                  <c:v>Thailand</c:v>
                </c:pt>
              </c:strCache>
            </c:strRef>
          </c:tx>
          <c:spPr>
            <a:ln w="6350">
              <a:solidFill>
                <a:schemeClr val="accent6"/>
              </a:solidFill>
            </a:ln>
            <a:effectLst/>
          </c:spPr>
          <c:marker>
            <c:symbol val="circle"/>
            <c:size val="2"/>
            <c:spPr>
              <a:solidFill>
                <a:schemeClr val="accent6"/>
              </a:solidFill>
              <a:ln w="19050">
                <a:noFill/>
              </a:ln>
            </c:spPr>
          </c:marker>
          <c:xVal>
            <c:numRef>
              <c:f>Sheet3!$B$15:$BK$15</c:f>
              <c:numCache>
                <c:formatCode>General</c:formatCode>
                <c:ptCount val="62"/>
                <c:pt idx="0">
                  <c:v>2.8982424961040105</c:v>
                </c:pt>
                <c:pt idx="1">
                  <c:v>2.901551363408776</c:v>
                </c:pt>
                <c:pt idx="2">
                  <c:v>2.9148287754835862</c:v>
                </c:pt>
                <c:pt idx="3">
                  <c:v>2.9291813828916848</c:v>
                </c:pt>
                <c:pt idx="4">
                  <c:v>2.941915596954825</c:v>
                </c:pt>
                <c:pt idx="5">
                  <c:v>2.9539043622776342</c:v>
                </c:pt>
                <c:pt idx="6">
                  <c:v>2.9654741570664154</c:v>
                </c:pt>
                <c:pt idx="7">
                  <c:v>2.9750444748571532</c:v>
                </c:pt>
                <c:pt idx="8">
                  <c:v>2.9830888584398951</c:v>
                </c:pt>
                <c:pt idx="9">
                  <c:v>2.9939633920528483</c:v>
                </c:pt>
                <c:pt idx="10">
                  <c:v>3.0101759825622274</c:v>
                </c:pt>
                <c:pt idx="11">
                  <c:v>3.0332226033214655</c:v>
                </c:pt>
                <c:pt idx="12">
                  <c:v>3.0612458233759012</c:v>
                </c:pt>
                <c:pt idx="13">
                  <c:v>3.0924552493107669</c:v>
                </c:pt>
                <c:pt idx="14">
                  <c:v>3.1278406661954743</c:v>
                </c:pt>
                <c:pt idx="15">
                  <c:v>3.1667084306328643</c:v>
                </c:pt>
                <c:pt idx="16">
                  <c:v>3.2104206451684982</c:v>
                </c:pt>
                <c:pt idx="17">
                  <c:v>3.2551744590734497</c:v>
                </c:pt>
                <c:pt idx="18">
                  <c:v>3.2981553547002482</c:v>
                </c:pt>
                <c:pt idx="19">
                  <c:v>3.34128007023042</c:v>
                </c:pt>
                <c:pt idx="20">
                  <c:v>3.3856811528795361</c:v>
                </c:pt>
                <c:pt idx="21">
                  <c:v>3.4338005292495875</c:v>
                </c:pt>
                <c:pt idx="22">
                  <c:v>3.4866071867977544</c:v>
                </c:pt>
                <c:pt idx="23">
                  <c:v>3.544414333957143</c:v>
                </c:pt>
                <c:pt idx="24">
                  <c:v>3.6114147701265016</c:v>
                </c:pt>
                <c:pt idx="25">
                  <c:v>3.691193193517047</c:v>
                </c:pt>
                <c:pt idx="26">
                  <c:v>3.7831107521553156</c:v>
                </c:pt>
                <c:pt idx="27">
                  <c:v>3.8874263671095233</c:v>
                </c:pt>
                <c:pt idx="28">
                  <c:v>4.0024113400910393</c:v>
                </c:pt>
                <c:pt idx="29">
                  <c:v>4.1288856395784101</c:v>
                </c:pt>
                <c:pt idx="30">
                  <c:v>4.2540913657852126</c:v>
                </c:pt>
                <c:pt idx="31">
                  <c:v>4.379095247190838</c:v>
                </c:pt>
                <c:pt idx="32">
                  <c:v>4.5190582837569018</c:v>
                </c:pt>
                <c:pt idx="33">
                  <c:v>4.6712435433056863</c:v>
                </c:pt>
                <c:pt idx="34">
                  <c:v>4.830830903877759</c:v>
                </c:pt>
                <c:pt idx="35">
                  <c:v>4.9923201721327475</c:v>
                </c:pt>
                <c:pt idx="36">
                  <c:v>5.1584254503522091</c:v>
                </c:pt>
                <c:pt idx="37">
                  <c:v>5.3485574834116294</c:v>
                </c:pt>
                <c:pt idx="38">
                  <c:v>5.5770854283336639</c:v>
                </c:pt>
                <c:pt idx="39">
                  <c:v>5.8329113394552108</c:v>
                </c:pt>
                <c:pt idx="40">
                  <c:v>6.1006013444279015</c:v>
                </c:pt>
                <c:pt idx="41">
                  <c:v>6.3696282469733028</c:v>
                </c:pt>
                <c:pt idx="42">
                  <c:v>6.6366541176016272</c:v>
                </c:pt>
                <c:pt idx="43">
                  <c:v>6.9115651251040564</c:v>
                </c:pt>
                <c:pt idx="44">
                  <c:v>7.2157845659636886</c:v>
                </c:pt>
                <c:pt idx="45">
                  <c:v>7.5437281488583006</c:v>
                </c:pt>
                <c:pt idx="46">
                  <c:v>7.8462835793832983</c:v>
                </c:pt>
                <c:pt idx="47">
                  <c:v>8.0971754822714832</c:v>
                </c:pt>
                <c:pt idx="48">
                  <c:v>8.3232252047820108</c:v>
                </c:pt>
                <c:pt idx="49">
                  <c:v>8.5611019320762587</c:v>
                </c:pt>
                <c:pt idx="50">
                  <c:v>8.8457107078454484</c:v>
                </c:pt>
                <c:pt idx="51">
                  <c:v>9.182566095428502</c:v>
                </c:pt>
                <c:pt idx="52">
                  <c:v>9.5621814143156509</c:v>
                </c:pt>
                <c:pt idx="53">
                  <c:v>9.9917787224887125</c:v>
                </c:pt>
                <c:pt idx="54">
                  <c:v>10.462159579524247</c:v>
                </c:pt>
                <c:pt idx="55">
                  <c:v>10.963800571473712</c:v>
                </c:pt>
                <c:pt idx="56">
                  <c:v>11.487178678805058</c:v>
                </c:pt>
                <c:pt idx="57">
                  <c:v>12.030648449796736</c:v>
                </c:pt>
                <c:pt idx="58">
                  <c:v>12.60279348994926</c:v>
                </c:pt>
                <c:pt idx="59">
                  <c:v>13.208348717936921</c:v>
                </c:pt>
                <c:pt idx="60">
                  <c:v>13.850366511807666</c:v>
                </c:pt>
                <c:pt idx="61">
                  <c:v>14.51157672808476</c:v>
                </c:pt>
              </c:numCache>
            </c:numRef>
          </c:xVal>
          <c:yVal>
            <c:numRef>
              <c:f>Sheet3!$B$32:$BK$32</c:f>
              <c:numCache>
                <c:formatCode>General</c:formatCode>
                <c:ptCount val="62"/>
                <c:pt idx="0">
                  <c:v>598.14965316881342</c:v>
                </c:pt>
                <c:pt idx="1">
                  <c:v>611.74488718516227</c:v>
                </c:pt>
                <c:pt idx="2">
                  <c:v>638.33667107284316</c:v>
                </c:pt>
                <c:pt idx="3">
                  <c:v>668.75534555234515</c:v>
                </c:pt>
                <c:pt idx="4">
                  <c:v>693.02766608743843</c:v>
                </c:pt>
                <c:pt idx="5">
                  <c:v>727.27359497108796</c:v>
                </c:pt>
                <c:pt idx="6">
                  <c:v>784.25003240845854</c:v>
                </c:pt>
                <c:pt idx="7">
                  <c:v>827.0338702338131</c:v>
                </c:pt>
                <c:pt idx="8">
                  <c:v>868.60368134862529</c:v>
                </c:pt>
                <c:pt idx="9">
                  <c:v>899.42462457251054</c:v>
                </c:pt>
                <c:pt idx="10">
                  <c:v>973.91833522416209</c:v>
                </c:pt>
                <c:pt idx="11">
                  <c:v>993.38902660191422</c:v>
                </c:pt>
                <c:pt idx="12">
                  <c:v>1007.7891645253899</c:v>
                </c:pt>
                <c:pt idx="13">
                  <c:v>1081.2665687895962</c:v>
                </c:pt>
                <c:pt idx="14">
                  <c:v>1100.4597631005179</c:v>
                </c:pt>
                <c:pt idx="15">
                  <c:v>1126.7074075302905</c:v>
                </c:pt>
                <c:pt idx="16">
                  <c:v>1203.1570990580371</c:v>
                </c:pt>
                <c:pt idx="17">
                  <c:v>1291.9249671962762</c:v>
                </c:pt>
                <c:pt idx="18">
                  <c:v>1393.6167968939569</c:v>
                </c:pt>
                <c:pt idx="19">
                  <c:v>1437.2004996126243</c:v>
                </c:pt>
                <c:pt idx="20">
                  <c:v>1479.2445966813234</c:v>
                </c:pt>
                <c:pt idx="21">
                  <c:v>1533.4454359064819</c:v>
                </c:pt>
                <c:pt idx="22">
                  <c:v>1582.5654782423014</c:v>
                </c:pt>
                <c:pt idx="23">
                  <c:v>1637.6297468072228</c:v>
                </c:pt>
                <c:pt idx="24">
                  <c:v>1698.1238134110831</c:v>
                </c:pt>
                <c:pt idx="25">
                  <c:v>1743.3844086280312</c:v>
                </c:pt>
                <c:pt idx="26">
                  <c:v>1806.0504379679994</c:v>
                </c:pt>
                <c:pt idx="27">
                  <c:v>1942.6481118457689</c:v>
                </c:pt>
                <c:pt idx="28">
                  <c:v>2162.3954132964541</c:v>
                </c:pt>
                <c:pt idx="29">
                  <c:v>2385.2278433917772</c:v>
                </c:pt>
                <c:pt idx="30">
                  <c:v>2608.1683885237653</c:v>
                </c:pt>
                <c:pt idx="31">
                  <c:v>2787.3995525753212</c:v>
                </c:pt>
                <c:pt idx="32">
                  <c:v>2968.3151171993759</c:v>
                </c:pt>
                <c:pt idx="33">
                  <c:v>3166.7041849599773</c:v>
                </c:pt>
                <c:pt idx="34">
                  <c:v>3371.2858580134739</c:v>
                </c:pt>
                <c:pt idx="35">
                  <c:v>3595.0646171372837</c:v>
                </c:pt>
                <c:pt idx="36">
                  <c:v>3748.6564410723249</c:v>
                </c:pt>
                <c:pt idx="37">
                  <c:v>3598.9311195953715</c:v>
                </c:pt>
                <c:pt idx="38">
                  <c:v>3283.4806828635528</c:v>
                </c:pt>
                <c:pt idx="39">
                  <c:v>3395.2608559526998</c:v>
                </c:pt>
                <c:pt idx="40">
                  <c:v>3511.440394805531</c:v>
                </c:pt>
                <c:pt idx="41">
                  <c:v>3599.095907372548</c:v>
                </c:pt>
                <c:pt idx="42">
                  <c:v>3786.338147999661</c:v>
                </c:pt>
                <c:pt idx="43">
                  <c:v>4023.8132347851156</c:v>
                </c:pt>
                <c:pt idx="44">
                  <c:v>4241.902014240758</c:v>
                </c:pt>
                <c:pt idx="45">
                  <c:v>4385.2808490696571</c:v>
                </c:pt>
                <c:pt idx="46">
                  <c:v>4568.5564642318759</c:v>
                </c:pt>
                <c:pt idx="47">
                  <c:v>4780.3034324566042</c:v>
                </c:pt>
                <c:pt idx="48">
                  <c:v>4826.577207813496</c:v>
                </c:pt>
                <c:pt idx="49">
                  <c:v>4758.9336013239199</c:v>
                </c:pt>
                <c:pt idx="50">
                  <c:v>5082.2536427900322</c:v>
                </c:pt>
                <c:pt idx="51">
                  <c:v>5091.9580657312099</c:v>
                </c:pt>
                <c:pt idx="52">
                  <c:v>5425.6852265878497</c:v>
                </c:pt>
                <c:pt idx="53">
                  <c:v>5537.7423759444955</c:v>
                </c:pt>
                <c:pt idx="54">
                  <c:v>5561.6976705568686</c:v>
                </c:pt>
                <c:pt idx="55">
                  <c:v>5708.7941466217208</c:v>
                </c:pt>
                <c:pt idx="56">
                  <c:v>5878.7539967621569</c:v>
                </c:pt>
                <c:pt idx="57">
                  <c:v>6099.1980857159397</c:v>
                </c:pt>
                <c:pt idx="58">
                  <c:v>6336.2397390944016</c:v>
                </c:pt>
                <c:pt idx="59">
                  <c:v>6453.8941431787825</c:v>
                </c:pt>
                <c:pt idx="60">
                  <c:v>6048.1003283375203</c:v>
                </c:pt>
                <c:pt idx="61">
                  <c:v>6127.5898926646769</c:v>
                </c:pt>
              </c:numCache>
            </c:numRef>
          </c:yVal>
          <c:smooth val="0"/>
          <c:extLst>
            <c:ext xmlns:c16="http://schemas.microsoft.com/office/drawing/2014/chart" uri="{C3380CC4-5D6E-409C-BE32-E72D297353CC}">
              <c16:uniqueId val="{00000007-A549-4BE5-A965-35D7EB252D19}"/>
            </c:ext>
          </c:extLst>
        </c:ser>
        <c:ser>
          <c:idx val="1"/>
          <c:order val="8"/>
          <c:tx>
            <c:strRef>
              <c:f>Sheet3!$A$33</c:f>
              <c:strCache>
                <c:ptCount val="1"/>
                <c:pt idx="0">
                  <c:v>Viet Nam</c:v>
                </c:pt>
              </c:strCache>
            </c:strRef>
          </c:tx>
          <c:spPr>
            <a:ln w="6350">
              <a:solidFill>
                <a:schemeClr val="accent6"/>
              </a:solidFill>
            </a:ln>
            <a:effectLst/>
          </c:spPr>
          <c:marker>
            <c:symbol val="circle"/>
            <c:size val="2"/>
            <c:spPr>
              <a:solidFill>
                <a:schemeClr val="accent6"/>
              </a:solidFill>
              <a:ln w="19050">
                <a:noFill/>
              </a:ln>
              <a:effectLst/>
            </c:spPr>
          </c:marker>
          <c:xVal>
            <c:numRef>
              <c:f>Sheet3!$Z$16:$BK$16</c:f>
              <c:numCache>
                <c:formatCode>General</c:formatCode>
                <c:ptCount val="38"/>
                <c:pt idx="0">
                  <c:v>5.5121175955630628</c:v>
                </c:pt>
                <c:pt idx="1">
                  <c:v>5.5114238546190766</c:v>
                </c:pt>
                <c:pt idx="2">
                  <c:v>5.5231041026168954</c:v>
                </c:pt>
                <c:pt idx="3">
                  <c:v>5.5481379664913195</c:v>
                </c:pt>
                <c:pt idx="4">
                  <c:v>5.5767272602118796</c:v>
                </c:pt>
                <c:pt idx="5">
                  <c:v>5.602436078602536</c:v>
                </c:pt>
                <c:pt idx="6">
                  <c:v>5.6242946303711054</c:v>
                </c:pt>
                <c:pt idx="7">
                  <c:v>5.6434692699493638</c:v>
                </c:pt>
                <c:pt idx="8">
                  <c:v>5.6581893807450854</c:v>
                </c:pt>
                <c:pt idx="9">
                  <c:v>5.6769880013117566</c:v>
                </c:pt>
                <c:pt idx="10">
                  <c:v>5.7130584814542171</c:v>
                </c:pt>
                <c:pt idx="11">
                  <c:v>5.7675634523819266</c:v>
                </c:pt>
                <c:pt idx="12">
                  <c:v>5.840878504069476</c:v>
                </c:pt>
                <c:pt idx="13">
                  <c:v>5.9313941119849396</c:v>
                </c:pt>
                <c:pt idx="14">
                  <c:v>6.0288370862396796</c:v>
                </c:pt>
                <c:pt idx="15">
                  <c:v>6.119815976233645</c:v>
                </c:pt>
                <c:pt idx="16">
                  <c:v>6.2000515131793899</c:v>
                </c:pt>
                <c:pt idx="17">
                  <c:v>6.2676050616368659</c:v>
                </c:pt>
                <c:pt idx="18">
                  <c:v>6.3179850953670638</c:v>
                </c:pt>
                <c:pt idx="19">
                  <c:v>6.3541179629302187</c:v>
                </c:pt>
                <c:pt idx="20">
                  <c:v>6.3820328324229267</c:v>
                </c:pt>
                <c:pt idx="21">
                  <c:v>6.4046708614010202</c:v>
                </c:pt>
                <c:pt idx="22">
                  <c:v>6.4234244743803917</c:v>
                </c:pt>
                <c:pt idx="23">
                  <c:v>6.4391315812884358</c:v>
                </c:pt>
                <c:pt idx="24">
                  <c:v>6.453404263345357</c:v>
                </c:pt>
                <c:pt idx="25">
                  <c:v>6.467506344966548</c:v>
                </c:pt>
                <c:pt idx="26">
                  <c:v>6.4855484112230579</c:v>
                </c:pt>
                <c:pt idx="27">
                  <c:v>6.5150079910533103</c:v>
                </c:pt>
                <c:pt idx="28">
                  <c:v>6.5586126154420876</c:v>
                </c:pt>
                <c:pt idx="29">
                  <c:v>6.6288167837504863</c:v>
                </c:pt>
                <c:pt idx="30">
                  <c:v>6.7898562098690007</c:v>
                </c:pt>
                <c:pt idx="31">
                  <c:v>7.0237502365662712</c:v>
                </c:pt>
                <c:pt idx="32">
                  <c:v>7.2322125698049629</c:v>
                </c:pt>
                <c:pt idx="33">
                  <c:v>7.4715184176524829</c:v>
                </c:pt>
                <c:pt idx="34">
                  <c:v>7.7575113907588475</c:v>
                </c:pt>
                <c:pt idx="35">
                  <c:v>8.0736522221452454</c:v>
                </c:pt>
                <c:pt idx="36">
                  <c:v>8.4274085489492627</c:v>
                </c:pt>
                <c:pt idx="37">
                  <c:v>8.7531338545541608</c:v>
                </c:pt>
              </c:numCache>
            </c:numRef>
          </c:xVal>
          <c:yVal>
            <c:numRef>
              <c:f>Sheet3!$Z$33:$BK$33</c:f>
              <c:numCache>
                <c:formatCode>General</c:formatCode>
                <c:ptCount val="38"/>
                <c:pt idx="0">
                  <c:v>588.34630223827025</c:v>
                </c:pt>
                <c:pt idx="1">
                  <c:v>596.39696645312029</c:v>
                </c:pt>
                <c:pt idx="2">
                  <c:v>598.91536749823911</c:v>
                </c:pt>
                <c:pt idx="3">
                  <c:v>606.41400137611174</c:v>
                </c:pt>
                <c:pt idx="4">
                  <c:v>623.5481462615835</c:v>
                </c:pt>
                <c:pt idx="5">
                  <c:v>654.85781299725113</c:v>
                </c:pt>
                <c:pt idx="6">
                  <c:v>673.38545968399762</c:v>
                </c:pt>
                <c:pt idx="7">
                  <c:v>698.42950141923143</c:v>
                </c:pt>
                <c:pt idx="8">
                  <c:v>743.26838981462606</c:v>
                </c:pt>
                <c:pt idx="9">
                  <c:v>787.60985269709965</c:v>
                </c:pt>
                <c:pt idx="10">
                  <c:v>841.56397839722729</c:v>
                </c:pt>
                <c:pt idx="11">
                  <c:v>906.13024907456474</c:v>
                </c:pt>
                <c:pt idx="12">
                  <c:v>975.06682505062292</c:v>
                </c:pt>
                <c:pt idx="13">
                  <c:v>1039.1350265376113</c:v>
                </c:pt>
                <c:pt idx="14">
                  <c:v>1083.7911708962688</c:v>
                </c:pt>
                <c:pt idx="15">
                  <c:v>1121.0603747912394</c:v>
                </c:pt>
                <c:pt idx="16">
                  <c:v>1183.8540971864152</c:v>
                </c:pt>
                <c:pt idx="17">
                  <c:v>1244.3065188338203</c:v>
                </c:pt>
                <c:pt idx="18">
                  <c:v>1309.4302724800941</c:v>
                </c:pt>
                <c:pt idx="19">
                  <c:v>1385.4487328208968</c:v>
                </c:pt>
                <c:pt idx="20">
                  <c:v>1474.7407713735436</c:v>
                </c:pt>
                <c:pt idx="21">
                  <c:v>1570.1932278534521</c:v>
                </c:pt>
                <c:pt idx="22">
                  <c:v>1663.5595130549343</c:v>
                </c:pt>
                <c:pt idx="23">
                  <c:v>1765.1226047689563</c:v>
                </c:pt>
                <c:pt idx="24">
                  <c:v>1846.8667835107999</c:v>
                </c:pt>
                <c:pt idx="25">
                  <c:v>1926.6238182143211</c:v>
                </c:pt>
                <c:pt idx="26">
                  <c:v>2028.60553368665</c:v>
                </c:pt>
                <c:pt idx="27">
                  <c:v>2135.7821523125212</c:v>
                </c:pt>
                <c:pt idx="28">
                  <c:v>2229.3200919951259</c:v>
                </c:pt>
                <c:pt idx="29">
                  <c:v>2327.9326566565856</c:v>
                </c:pt>
                <c:pt idx="30">
                  <c:v>2451.1592316304091</c:v>
                </c:pt>
                <c:pt idx="31">
                  <c:v>2595.2349787073695</c:v>
                </c:pt>
                <c:pt idx="32">
                  <c:v>2741.0529374542762</c:v>
                </c:pt>
                <c:pt idx="33">
                  <c:v>2903.0282903889911</c:v>
                </c:pt>
                <c:pt idx="34">
                  <c:v>3090.7722405425106</c:v>
                </c:pt>
                <c:pt idx="35">
                  <c:v>3288.3530728666469</c:v>
                </c:pt>
                <c:pt idx="36">
                  <c:v>3352.0601567892209</c:v>
                </c:pt>
                <c:pt idx="37">
                  <c:v>3409.0247166397962</c:v>
                </c:pt>
              </c:numCache>
            </c:numRef>
          </c:yVal>
          <c:smooth val="0"/>
          <c:extLst>
            <c:ext xmlns:c16="http://schemas.microsoft.com/office/drawing/2014/chart" uri="{C3380CC4-5D6E-409C-BE32-E72D297353CC}">
              <c16:uniqueId val="{00000008-A549-4BE5-A965-35D7EB252D19}"/>
            </c:ext>
          </c:extLst>
        </c:ser>
        <c:ser>
          <c:idx val="10"/>
          <c:order val="9"/>
          <c:tx>
            <c:strRef>
              <c:f>Sheet3!$A$30</c:f>
              <c:strCache>
                <c:ptCount val="1"/>
                <c:pt idx="0">
                  <c:v>Philippines</c:v>
                </c:pt>
              </c:strCache>
            </c:strRef>
          </c:tx>
          <c:spPr>
            <a:ln w="6350">
              <a:solidFill>
                <a:schemeClr val="accent2"/>
              </a:solidFill>
            </a:ln>
            <a:effectLst/>
          </c:spPr>
          <c:marker>
            <c:symbol val="circle"/>
            <c:size val="2"/>
            <c:spPr>
              <a:solidFill>
                <a:schemeClr val="accent2"/>
              </a:solidFill>
              <a:ln w="19050">
                <a:noFill/>
              </a:ln>
            </c:spPr>
          </c:marker>
          <c:xVal>
            <c:numRef>
              <c:f>Sheet3!$B$12:$BK$12</c:f>
              <c:numCache>
                <c:formatCode>General</c:formatCode>
                <c:ptCount val="62"/>
                <c:pt idx="0">
                  <c:v>2.5301972008473177</c:v>
                </c:pt>
                <c:pt idx="1">
                  <c:v>2.4944218114864531</c:v>
                </c:pt>
                <c:pt idx="2">
                  <c:v>2.4816372528451032</c:v>
                </c:pt>
                <c:pt idx="3">
                  <c:v>2.4822371024236949</c:v>
                </c:pt>
                <c:pt idx="4">
                  <c:v>2.4947298620762561</c:v>
                </c:pt>
                <c:pt idx="5">
                  <c:v>2.5186281048035237</c:v>
                </c:pt>
                <c:pt idx="6">
                  <c:v>2.5518436585894757</c:v>
                </c:pt>
                <c:pt idx="7">
                  <c:v>2.5914801769629157</c:v>
                </c:pt>
                <c:pt idx="8">
                  <c:v>2.634767828277262</c:v>
                </c:pt>
                <c:pt idx="9">
                  <c:v>2.6807864025743555</c:v>
                </c:pt>
                <c:pt idx="10">
                  <c:v>2.7123951353719304</c:v>
                </c:pt>
                <c:pt idx="11">
                  <c:v>2.7279694681235975</c:v>
                </c:pt>
                <c:pt idx="12">
                  <c:v>2.7509967084283136</c:v>
                </c:pt>
                <c:pt idx="13">
                  <c:v>2.7877134353539779</c:v>
                </c:pt>
                <c:pt idx="14">
                  <c:v>2.8357671598395728</c:v>
                </c:pt>
                <c:pt idx="15">
                  <c:v>2.8911567574350707</c:v>
                </c:pt>
                <c:pt idx="16">
                  <c:v>2.9569019971640991</c:v>
                </c:pt>
                <c:pt idx="17">
                  <c:v>3.0390219564376575</c:v>
                </c:pt>
                <c:pt idx="18">
                  <c:v>3.1380863141035928</c:v>
                </c:pt>
                <c:pt idx="19">
                  <c:v>3.2538574692511153</c:v>
                </c:pt>
                <c:pt idx="20">
                  <c:v>3.3460124073242272</c:v>
                </c:pt>
                <c:pt idx="21">
                  <c:v>3.3854502125385926</c:v>
                </c:pt>
                <c:pt idx="22">
                  <c:v>3.398787234160551</c:v>
                </c:pt>
                <c:pt idx="23">
                  <c:v>3.4030241986620968</c:v>
                </c:pt>
                <c:pt idx="24">
                  <c:v>3.3992635274254481</c:v>
                </c:pt>
                <c:pt idx="25">
                  <c:v>3.3894851719521988</c:v>
                </c:pt>
                <c:pt idx="26">
                  <c:v>3.3776634377587813</c:v>
                </c:pt>
                <c:pt idx="27">
                  <c:v>3.3674312006140474</c:v>
                </c:pt>
                <c:pt idx="28">
                  <c:v>3.3553732391828239</c:v>
                </c:pt>
                <c:pt idx="29">
                  <c:v>3.3388062732125059</c:v>
                </c:pt>
                <c:pt idx="30">
                  <c:v>3.3276838386548118</c:v>
                </c:pt>
                <c:pt idx="31">
                  <c:v>3.3339678271727937</c:v>
                </c:pt>
                <c:pt idx="32">
                  <c:v>3.3548500798492191</c:v>
                </c:pt>
                <c:pt idx="33">
                  <c:v>3.3803386135840428</c:v>
                </c:pt>
                <c:pt idx="34">
                  <c:v>3.4031875372938196</c:v>
                </c:pt>
                <c:pt idx="35">
                  <c:v>3.4288143727779579</c:v>
                </c:pt>
                <c:pt idx="36">
                  <c:v>3.4739524658894414</c:v>
                </c:pt>
                <c:pt idx="37">
                  <c:v>3.5405578368878645</c:v>
                </c:pt>
                <c:pt idx="38">
                  <c:v>3.6183267316440504</c:v>
                </c:pt>
                <c:pt idx="39">
                  <c:v>3.7029706771025377</c:v>
                </c:pt>
                <c:pt idx="40">
                  <c:v>3.7734421949725419</c:v>
                </c:pt>
                <c:pt idx="41">
                  <c:v>3.82200815446335</c:v>
                </c:pt>
                <c:pt idx="42">
                  <c:v>3.8700459420397149</c:v>
                </c:pt>
                <c:pt idx="43">
                  <c:v>3.9192727632361604</c:v>
                </c:pt>
                <c:pt idx="44">
                  <c:v>3.9609478596939072</c:v>
                </c:pt>
                <c:pt idx="45">
                  <c:v>3.9964363836807584</c:v>
                </c:pt>
                <c:pt idx="46">
                  <c:v>4.031409583201536</c:v>
                </c:pt>
                <c:pt idx="47">
                  <c:v>4.0760388264240275</c:v>
                </c:pt>
                <c:pt idx="48">
                  <c:v>4.1347773198966058</c:v>
                </c:pt>
                <c:pt idx="49">
                  <c:v>4.2036338330041971</c:v>
                </c:pt>
                <c:pt idx="50">
                  <c:v>4.2730209542018125</c:v>
                </c:pt>
                <c:pt idx="51">
                  <c:v>4.3323753321686791</c:v>
                </c:pt>
                <c:pt idx="52">
                  <c:v>4.3915609992162068</c:v>
                </c:pt>
                <c:pt idx="53">
                  <c:v>4.4655182543308714</c:v>
                </c:pt>
                <c:pt idx="54">
                  <c:v>4.5534827241718627</c:v>
                </c:pt>
                <c:pt idx="55">
                  <c:v>4.63760622796757</c:v>
                </c:pt>
                <c:pt idx="56">
                  <c:v>4.7208542731092837</c:v>
                </c:pt>
                <c:pt idx="57">
                  <c:v>4.8196830831468986</c:v>
                </c:pt>
                <c:pt idx="58">
                  <c:v>4.9363152424329213</c:v>
                </c:pt>
                <c:pt idx="59">
                  <c:v>5.0725364118903489</c:v>
                </c:pt>
                <c:pt idx="60">
                  <c:v>5.2221873189401524</c:v>
                </c:pt>
                <c:pt idx="61">
                  <c:v>5.3261657272360532</c:v>
                </c:pt>
              </c:numCache>
            </c:numRef>
          </c:xVal>
          <c:yVal>
            <c:numRef>
              <c:f>Sheet3!$B$30:$BK$30</c:f>
              <c:numCache>
                <c:formatCode>General</c:formatCode>
                <c:ptCount val="62"/>
                <c:pt idx="0">
                  <c:v>1100.3108982399419</c:v>
                </c:pt>
                <c:pt idx="1">
                  <c:v>1129.0696816688824</c:v>
                </c:pt>
                <c:pt idx="2">
                  <c:v>1150.7059558432495</c:v>
                </c:pt>
                <c:pt idx="3">
                  <c:v>1197.4180073858145</c:v>
                </c:pt>
                <c:pt idx="4">
                  <c:v>1204.2967441186649</c:v>
                </c:pt>
                <c:pt idx="5">
                  <c:v>1234.2910038847933</c:v>
                </c:pt>
                <c:pt idx="6">
                  <c:v>1254.7156399495502</c:v>
                </c:pt>
                <c:pt idx="7">
                  <c:v>1285.4588098834377</c:v>
                </c:pt>
                <c:pt idx="8">
                  <c:v>1314.966573955151</c:v>
                </c:pt>
                <c:pt idx="9">
                  <c:v>1341.4508971010537</c:v>
                </c:pt>
                <c:pt idx="10">
                  <c:v>1355.3722031144339</c:v>
                </c:pt>
                <c:pt idx="11">
                  <c:v>1391.7506476538761</c:v>
                </c:pt>
                <c:pt idx="12">
                  <c:v>1430.4430732832896</c:v>
                </c:pt>
                <c:pt idx="13">
                  <c:v>1517.7947017201423</c:v>
                </c:pt>
                <c:pt idx="14">
                  <c:v>1532.0800274397786</c:v>
                </c:pt>
                <c:pt idx="15">
                  <c:v>1577.2538139801236</c:v>
                </c:pt>
                <c:pt idx="16">
                  <c:v>1673.0919133145264</c:v>
                </c:pt>
                <c:pt idx="17">
                  <c:v>1719.7966758040652</c:v>
                </c:pt>
                <c:pt idx="18">
                  <c:v>1760.0457118419956</c:v>
                </c:pt>
                <c:pt idx="19">
                  <c:v>1808.7311838098585</c:v>
                </c:pt>
                <c:pt idx="20">
                  <c:v>1853.0735809604305</c:v>
                </c:pt>
                <c:pt idx="21">
                  <c:v>1867.8906831304487</c:v>
                </c:pt>
                <c:pt idx="22">
                  <c:v>1889.0912110579293</c:v>
                </c:pt>
                <c:pt idx="23">
                  <c:v>1877.7000238023547</c:v>
                </c:pt>
                <c:pt idx="24">
                  <c:v>1703.2730798499999</c:v>
                </c:pt>
                <c:pt idx="25">
                  <c:v>1548.8965105893947</c:v>
                </c:pt>
                <c:pt idx="26">
                  <c:v>1566.2080201136441</c:v>
                </c:pt>
                <c:pt idx="27">
                  <c:v>1597.3620665725596</c:v>
                </c:pt>
                <c:pt idx="28">
                  <c:v>1665.4451523751643</c:v>
                </c:pt>
                <c:pt idx="29">
                  <c:v>1728.099408796405</c:v>
                </c:pt>
                <c:pt idx="30">
                  <c:v>1739.9451888572078</c:v>
                </c:pt>
                <c:pt idx="31">
                  <c:v>1691.6579331352059</c:v>
                </c:pt>
                <c:pt idx="32">
                  <c:v>1659.144919593791</c:v>
                </c:pt>
                <c:pt idx="33">
                  <c:v>1655.84268183623</c:v>
                </c:pt>
                <c:pt idx="34">
                  <c:v>1688.2324859741323</c:v>
                </c:pt>
                <c:pt idx="35">
                  <c:v>1725.5023829305917</c:v>
                </c:pt>
                <c:pt idx="36">
                  <c:v>1782.994443170666</c:v>
                </c:pt>
                <c:pt idx="37">
                  <c:v>1829.7186224364843</c:v>
                </c:pt>
                <c:pt idx="38">
                  <c:v>1776.9845442944943</c:v>
                </c:pt>
                <c:pt idx="39">
                  <c:v>1794.1297931375766</c:v>
                </c:pt>
                <c:pt idx="40">
                  <c:v>1831.6992099020188</c:v>
                </c:pt>
                <c:pt idx="41">
                  <c:v>1848.0149403944763</c:v>
                </c:pt>
                <c:pt idx="42">
                  <c:v>1877.5616552606043</c:v>
                </c:pt>
                <c:pt idx="43">
                  <c:v>1933.6479820434085</c:v>
                </c:pt>
                <c:pt idx="44">
                  <c:v>2020.1297027412472</c:v>
                </c:pt>
                <c:pt idx="45">
                  <c:v>2079.3318316579789</c:v>
                </c:pt>
                <c:pt idx="46">
                  <c:v>2149.0062699781133</c:v>
                </c:pt>
                <c:pt idx="47">
                  <c:v>2246.6898901046038</c:v>
                </c:pt>
                <c:pt idx="48">
                  <c:v>2300.8561079432598</c:v>
                </c:pt>
                <c:pt idx="49">
                  <c:v>2291.6227624090589</c:v>
                </c:pt>
                <c:pt idx="50">
                  <c:v>2415.7835781184035</c:v>
                </c:pt>
                <c:pt idx="51">
                  <c:v>2464.684350561773</c:v>
                </c:pt>
                <c:pt idx="52">
                  <c:v>2589.1344005644096</c:v>
                </c:pt>
                <c:pt idx="53">
                  <c:v>2717.6797798813582</c:v>
                </c:pt>
                <c:pt idx="54">
                  <c:v>2843.8436074563838</c:v>
                </c:pt>
                <c:pt idx="55">
                  <c:v>2974.2969204762908</c:v>
                </c:pt>
                <c:pt idx="56">
                  <c:v>3130.9106447127369</c:v>
                </c:pt>
                <c:pt idx="57">
                  <c:v>3289.4722721656194</c:v>
                </c:pt>
                <c:pt idx="58">
                  <c:v>3439.1005276188962</c:v>
                </c:pt>
                <c:pt idx="59">
                  <c:v>3589.6136409772962</c:v>
                </c:pt>
                <c:pt idx="60">
                  <c:v>3195.5388866275548</c:v>
                </c:pt>
                <c:pt idx="61">
                  <c:v>3328.0423592685997</c:v>
                </c:pt>
              </c:numCache>
            </c:numRef>
          </c:yVal>
          <c:smooth val="0"/>
          <c:extLst>
            <c:ext xmlns:c16="http://schemas.microsoft.com/office/drawing/2014/chart" uri="{C3380CC4-5D6E-409C-BE32-E72D297353CC}">
              <c16:uniqueId val="{00000009-A549-4BE5-A965-35D7EB252D19}"/>
            </c:ext>
          </c:extLst>
        </c:ser>
        <c:ser>
          <c:idx val="7"/>
          <c:order val="10"/>
          <c:tx>
            <c:strRef>
              <c:f>Sheet3!$A$27</c:f>
              <c:strCache>
                <c:ptCount val="1"/>
                <c:pt idx="0">
                  <c:v>Lao PDR</c:v>
                </c:pt>
              </c:strCache>
            </c:strRef>
          </c:tx>
          <c:spPr>
            <a:ln w="6350">
              <a:solidFill>
                <a:schemeClr val="accent2"/>
              </a:solidFill>
            </a:ln>
            <a:effectLst/>
          </c:spPr>
          <c:marker>
            <c:symbol val="circle"/>
            <c:size val="2"/>
            <c:spPr>
              <a:ln w="19050">
                <a:noFill/>
              </a:ln>
            </c:spPr>
          </c:marker>
          <c:xVal>
            <c:numRef>
              <c:f>Sheet3!$Z$9:$BK$9</c:f>
              <c:numCache>
                <c:formatCode>General</c:formatCode>
                <c:ptCount val="38"/>
                <c:pt idx="0">
                  <c:v>3.4065516991755258</c:v>
                </c:pt>
                <c:pt idx="1">
                  <c:v>3.4127079472744777</c:v>
                </c:pt>
                <c:pt idx="2">
                  <c:v>3.4155456457824758</c:v>
                </c:pt>
                <c:pt idx="3">
                  <c:v>3.414629957797275</c:v>
                </c:pt>
                <c:pt idx="4">
                  <c:v>3.410633450156523</c:v>
                </c:pt>
                <c:pt idx="5">
                  <c:v>3.405041788764434</c:v>
                </c:pt>
                <c:pt idx="6">
                  <c:v>3.397576859582669</c:v>
                </c:pt>
                <c:pt idx="7">
                  <c:v>3.3892695760604408</c:v>
                </c:pt>
                <c:pt idx="8">
                  <c:v>3.3814276625011561</c:v>
                </c:pt>
                <c:pt idx="9">
                  <c:v>3.373084646092797</c:v>
                </c:pt>
                <c:pt idx="10">
                  <c:v>3.3635121659426406</c:v>
                </c:pt>
                <c:pt idx="11">
                  <c:v>3.3537652067040189</c:v>
                </c:pt>
                <c:pt idx="12">
                  <c:v>3.3446545678613875</c:v>
                </c:pt>
                <c:pt idx="13">
                  <c:v>3.3708617789890862</c:v>
                </c:pt>
                <c:pt idx="14">
                  <c:v>3.4308498802583576</c:v>
                </c:pt>
                <c:pt idx="15">
                  <c:v>3.4894955679767738</c:v>
                </c:pt>
                <c:pt idx="16">
                  <c:v>3.5472144062820323</c:v>
                </c:pt>
                <c:pt idx="17">
                  <c:v>3.6049649012166758</c:v>
                </c:pt>
                <c:pt idx="18">
                  <c:v>3.6611898358591826</c:v>
                </c:pt>
                <c:pt idx="19">
                  <c:v>3.712534811303335</c:v>
                </c:pt>
                <c:pt idx="20">
                  <c:v>3.7597122483006951</c:v>
                </c:pt>
                <c:pt idx="21">
                  <c:v>3.7808582651201008</c:v>
                </c:pt>
                <c:pt idx="22">
                  <c:v>3.78086241987639</c:v>
                </c:pt>
                <c:pt idx="23">
                  <c:v>3.7907764955768157</c:v>
                </c:pt>
                <c:pt idx="24">
                  <c:v>3.8121215741261443</c:v>
                </c:pt>
                <c:pt idx="25">
                  <c:v>3.8436630783703101</c:v>
                </c:pt>
                <c:pt idx="26">
                  <c:v>3.8854695446774556</c:v>
                </c:pt>
                <c:pt idx="27">
                  <c:v>3.9363333521135497</c:v>
                </c:pt>
                <c:pt idx="28">
                  <c:v>3.994989248023848</c:v>
                </c:pt>
                <c:pt idx="29">
                  <c:v>4.0604907797101273</c:v>
                </c:pt>
                <c:pt idx="30">
                  <c:v>4.1343181915320653</c:v>
                </c:pt>
                <c:pt idx="31">
                  <c:v>4.1510697954553875</c:v>
                </c:pt>
                <c:pt idx="32">
                  <c:v>4.1233210413760704</c:v>
                </c:pt>
                <c:pt idx="33">
                  <c:v>4.1260277879831957</c:v>
                </c:pt>
                <c:pt idx="34">
                  <c:v>4.1541558271840868</c:v>
                </c:pt>
                <c:pt idx="35">
                  <c:v>4.2066870556830356</c:v>
                </c:pt>
                <c:pt idx="36">
                  <c:v>4.2785753311166665</c:v>
                </c:pt>
                <c:pt idx="37">
                  <c:v>4.3571783787532956</c:v>
                </c:pt>
              </c:numCache>
            </c:numRef>
          </c:xVal>
          <c:yVal>
            <c:numRef>
              <c:f>Sheet3!$Z$27:$BK$27</c:f>
              <c:numCache>
                <c:formatCode>General</c:formatCode>
                <c:ptCount val="38"/>
                <c:pt idx="0">
                  <c:v>579.5312114927342</c:v>
                </c:pt>
                <c:pt idx="1">
                  <c:v>592.37091448995739</c:v>
                </c:pt>
                <c:pt idx="2">
                  <c:v>604.06879915093953</c:v>
                </c:pt>
                <c:pt idx="3">
                  <c:v>578.71777559096881</c:v>
                </c:pt>
                <c:pt idx="4">
                  <c:v>551.04388413237473</c:v>
                </c:pt>
                <c:pt idx="5">
                  <c:v>611.44891136168519</c:v>
                </c:pt>
                <c:pt idx="6">
                  <c:v>634.15943341337811</c:v>
                </c:pt>
                <c:pt idx="7">
                  <c:v>643.10478538622533</c:v>
                </c:pt>
                <c:pt idx="8">
                  <c:v>660.42244308673958</c:v>
                </c:pt>
                <c:pt idx="9">
                  <c:v>680.92990340613051</c:v>
                </c:pt>
                <c:pt idx="10">
                  <c:v>717.69882498317827</c:v>
                </c:pt>
                <c:pt idx="11">
                  <c:v>749.53540724058792</c:v>
                </c:pt>
                <c:pt idx="12">
                  <c:v>782.95694066085298</c:v>
                </c:pt>
                <c:pt idx="13">
                  <c:v>819.44019591070639</c:v>
                </c:pt>
                <c:pt idx="14">
                  <c:v>836.30232414837167</c:v>
                </c:pt>
                <c:pt idx="15">
                  <c:v>881.75438605115062</c:v>
                </c:pt>
                <c:pt idx="16">
                  <c:v>917.28873835059403</c:v>
                </c:pt>
                <c:pt idx="17">
                  <c:v>954.43039795039022</c:v>
                </c:pt>
                <c:pt idx="18">
                  <c:v>995.34168070078431</c:v>
                </c:pt>
                <c:pt idx="19">
                  <c:v>1040.3333184228275</c:v>
                </c:pt>
                <c:pt idx="20">
                  <c:v>1091.3008577521177</c:v>
                </c:pt>
                <c:pt idx="21">
                  <c:v>1151.9302518386994</c:v>
                </c:pt>
                <c:pt idx="22">
                  <c:v>1231.5190413567345</c:v>
                </c:pt>
                <c:pt idx="23">
                  <c:v>1304.2924035680487</c:v>
                </c:pt>
                <c:pt idx="24">
                  <c:v>1384.6894410543066</c:v>
                </c:pt>
                <c:pt idx="25">
                  <c:v>1466.0890868897027</c:v>
                </c:pt>
                <c:pt idx="26">
                  <c:v>1567.5776279306726</c:v>
                </c:pt>
                <c:pt idx="27">
                  <c:v>1669.0664149560776</c:v>
                </c:pt>
                <c:pt idx="28">
                  <c:v>1777.4102133110762</c:v>
                </c:pt>
                <c:pt idx="29">
                  <c:v>1893.3266270533788</c:v>
                </c:pt>
                <c:pt idx="30">
                  <c:v>2009.8255335601284</c:v>
                </c:pt>
                <c:pt idx="31">
                  <c:v>2125.4590569831389</c:v>
                </c:pt>
                <c:pt idx="32">
                  <c:v>2240.4163465750535</c:v>
                </c:pt>
                <c:pt idx="33">
                  <c:v>2358.3726639752194</c:v>
                </c:pt>
                <c:pt idx="34">
                  <c:v>2467.9557615097433</c:v>
                </c:pt>
                <c:pt idx="35">
                  <c:v>2564.0196538036048</c:v>
                </c:pt>
                <c:pt idx="36">
                  <c:v>2539.1245245305372</c:v>
                </c:pt>
                <c:pt idx="37">
                  <c:v>2566.2774223522224</c:v>
                </c:pt>
              </c:numCache>
            </c:numRef>
          </c:yVal>
          <c:smooth val="0"/>
          <c:extLst>
            <c:ext xmlns:c16="http://schemas.microsoft.com/office/drawing/2014/chart" uri="{C3380CC4-5D6E-409C-BE32-E72D297353CC}">
              <c16:uniqueId val="{0000000A-A549-4BE5-A965-35D7EB252D19}"/>
            </c:ext>
          </c:extLst>
        </c:ser>
        <c:ser>
          <c:idx val="3"/>
          <c:order val="11"/>
          <c:tx>
            <c:strRef>
              <c:f>Sheet3!$A$23</c:f>
              <c:strCache>
                <c:ptCount val="1"/>
                <c:pt idx="0">
                  <c:v>Indonesia</c:v>
                </c:pt>
              </c:strCache>
            </c:strRef>
          </c:tx>
          <c:spPr>
            <a:ln w="6350">
              <a:solidFill>
                <a:schemeClr val="accent2"/>
              </a:solidFill>
            </a:ln>
            <a:effectLst/>
          </c:spPr>
          <c:marker>
            <c:symbol val="circle"/>
            <c:size val="2"/>
            <c:spPr>
              <a:solidFill>
                <a:schemeClr val="accent2"/>
              </a:solidFill>
              <a:ln w="19050">
                <a:noFill/>
              </a:ln>
            </c:spPr>
          </c:marker>
          <c:xVal>
            <c:numRef>
              <c:f>Sheet3!$B$7:$BK$7</c:f>
              <c:numCache>
                <c:formatCode>General</c:formatCode>
                <c:ptCount val="62"/>
                <c:pt idx="0">
                  <c:v>2.4458096132892533</c:v>
                </c:pt>
                <c:pt idx="1">
                  <c:v>2.5151453575763587</c:v>
                </c:pt>
                <c:pt idx="2">
                  <c:v>2.5825158116773905</c:v>
                </c:pt>
                <c:pt idx="3">
                  <c:v>2.6474454067234245</c:v>
                </c:pt>
                <c:pt idx="4">
                  <c:v>2.7118154135816313</c:v>
                </c:pt>
                <c:pt idx="5">
                  <c:v>2.7626798008303228</c:v>
                </c:pt>
                <c:pt idx="6">
                  <c:v>2.8159312320972227</c:v>
                </c:pt>
                <c:pt idx="7">
                  <c:v>2.886493877840508</c:v>
                </c:pt>
                <c:pt idx="8">
                  <c:v>2.9587724653935501</c:v>
                </c:pt>
                <c:pt idx="9">
                  <c:v>3.0303235386887928</c:v>
                </c:pt>
                <c:pt idx="10">
                  <c:v>3.0992747460286334</c:v>
                </c:pt>
                <c:pt idx="11">
                  <c:v>3.1651974507029683</c:v>
                </c:pt>
                <c:pt idx="12">
                  <c:v>3.2305198179431662</c:v>
                </c:pt>
                <c:pt idx="13">
                  <c:v>3.2957666022312253</c:v>
                </c:pt>
                <c:pt idx="14">
                  <c:v>3.3602707653059158</c:v>
                </c:pt>
                <c:pt idx="15">
                  <c:v>3.4231918005484121</c:v>
                </c:pt>
                <c:pt idx="16">
                  <c:v>3.4836216123093031</c:v>
                </c:pt>
                <c:pt idx="17">
                  <c:v>3.5405911612477277</c:v>
                </c:pt>
                <c:pt idx="18">
                  <c:v>3.5921507056050954</c:v>
                </c:pt>
                <c:pt idx="19">
                  <c:v>3.6368721044595307</c:v>
                </c:pt>
                <c:pt idx="20">
                  <c:v>3.6744265119084263</c:v>
                </c:pt>
                <c:pt idx="21">
                  <c:v>3.7050202484617967</c:v>
                </c:pt>
                <c:pt idx="22">
                  <c:v>3.7303334276404461</c:v>
                </c:pt>
                <c:pt idx="23">
                  <c:v>3.7534379157971762</c:v>
                </c:pt>
                <c:pt idx="24">
                  <c:v>3.7769481280587249</c:v>
                </c:pt>
                <c:pt idx="25">
                  <c:v>3.8045232229788311</c:v>
                </c:pt>
                <c:pt idx="26">
                  <c:v>3.8383270886375076</c:v>
                </c:pt>
                <c:pt idx="27">
                  <c:v>3.8775742963213569</c:v>
                </c:pt>
                <c:pt idx="28">
                  <c:v>3.9223164377976647</c:v>
                </c:pt>
                <c:pt idx="29">
                  <c:v>3.9751795780157648</c:v>
                </c:pt>
                <c:pt idx="30">
                  <c:v>4.0395057036545818</c:v>
                </c:pt>
                <c:pt idx="31">
                  <c:v>4.114205846450786</c:v>
                </c:pt>
                <c:pt idx="32">
                  <c:v>4.1984347174405627</c:v>
                </c:pt>
                <c:pt idx="33">
                  <c:v>4.2911864607743215</c:v>
                </c:pt>
                <c:pt idx="34">
                  <c:v>4.3884424442150731</c:v>
                </c:pt>
                <c:pt idx="35">
                  <c:v>4.4883702073484715</c:v>
                </c:pt>
                <c:pt idx="36">
                  <c:v>4.5893060249069499</c:v>
                </c:pt>
                <c:pt idx="37">
                  <c:v>4.6908693686294844</c:v>
                </c:pt>
                <c:pt idx="38">
                  <c:v>4.7946673026341653</c:v>
                </c:pt>
                <c:pt idx="39">
                  <c:v>4.9016904918140982</c:v>
                </c:pt>
                <c:pt idx="40">
                  <c:v>5.0112865659344141</c:v>
                </c:pt>
                <c:pt idx="41">
                  <c:v>5.1225552433980459</c:v>
                </c:pt>
                <c:pt idx="42">
                  <c:v>5.2354131747481745</c:v>
                </c:pt>
                <c:pt idx="43">
                  <c:v>5.3476087185733583</c:v>
                </c:pt>
                <c:pt idx="44">
                  <c:v>5.4535169289105223</c:v>
                </c:pt>
                <c:pt idx="45">
                  <c:v>5.5517976150741557</c:v>
                </c:pt>
                <c:pt idx="46">
                  <c:v>5.6432953848102896</c:v>
                </c:pt>
                <c:pt idx="47">
                  <c:v>5.7262200781851043</c:v>
                </c:pt>
                <c:pt idx="48">
                  <c:v>5.8000907708403364</c:v>
                </c:pt>
                <c:pt idx="49">
                  <c:v>5.8669116892759368</c:v>
                </c:pt>
                <c:pt idx="50">
                  <c:v>5.928346601845937</c:v>
                </c:pt>
                <c:pt idx="51">
                  <c:v>5.985426805278518</c:v>
                </c:pt>
                <c:pt idx="52">
                  <c:v>6.0355854212184878</c:v>
                </c:pt>
                <c:pt idx="53">
                  <c:v>6.0812870096871983</c:v>
                </c:pt>
                <c:pt idx="54">
                  <c:v>6.1301030793801825</c:v>
                </c:pt>
                <c:pt idx="55">
                  <c:v>6.1855259469938906</c:v>
                </c:pt>
                <c:pt idx="56">
                  <c:v>6.2548617972700127</c:v>
                </c:pt>
                <c:pt idx="57">
                  <c:v>6.3450660905986345</c:v>
                </c:pt>
                <c:pt idx="58">
                  <c:v>6.4583852261629948</c:v>
                </c:pt>
                <c:pt idx="59">
                  <c:v>6.593818246869521</c:v>
                </c:pt>
                <c:pt idx="60">
                  <c:v>6.7095191163431416</c:v>
                </c:pt>
                <c:pt idx="61">
                  <c:v>6.7796314746884541</c:v>
                </c:pt>
              </c:numCache>
            </c:numRef>
          </c:xVal>
          <c:yVal>
            <c:numRef>
              <c:f>Sheet3!$B$23:$BK$23</c:f>
              <c:numCache>
                <c:formatCode>General</c:formatCode>
                <c:ptCount val="62"/>
                <c:pt idx="0">
                  <c:v>597.14740286147128</c:v>
                </c:pt>
                <c:pt idx="1">
                  <c:v>614.50412902879646</c:v>
                </c:pt>
                <c:pt idx="2">
                  <c:v>608.87080408183351</c:v>
                </c:pt>
                <c:pt idx="3">
                  <c:v>579.01684145384081</c:v>
                </c:pt>
                <c:pt idx="4">
                  <c:v>582.97565087462453</c:v>
                </c:pt>
                <c:pt idx="5">
                  <c:v>574.81780814334286</c:v>
                </c:pt>
                <c:pt idx="6">
                  <c:v>577.15141220159762</c:v>
                </c:pt>
                <c:pt idx="7">
                  <c:v>570.2529990899676</c:v>
                </c:pt>
                <c:pt idx="8">
                  <c:v>615.81826473941851</c:v>
                </c:pt>
                <c:pt idx="9">
                  <c:v>640.17246869924361</c:v>
                </c:pt>
                <c:pt idx="10">
                  <c:v>670.13603368686813</c:v>
                </c:pt>
                <c:pt idx="11">
                  <c:v>698.30620040779434</c:v>
                </c:pt>
                <c:pt idx="12">
                  <c:v>728.02969104578347</c:v>
                </c:pt>
                <c:pt idx="13">
                  <c:v>766.80308567223585</c:v>
                </c:pt>
                <c:pt idx="14">
                  <c:v>801.47754695887113</c:v>
                </c:pt>
                <c:pt idx="15">
                  <c:v>825.33912509501738</c:v>
                </c:pt>
                <c:pt idx="16">
                  <c:v>862.03871140099488</c:v>
                </c:pt>
                <c:pt idx="17">
                  <c:v>910.66728813751661</c:v>
                </c:pt>
                <c:pt idx="18">
                  <c:v>949.87877124074316</c:v>
                </c:pt>
                <c:pt idx="19">
                  <c:v>993.5164065150617</c:v>
                </c:pt>
                <c:pt idx="20">
                  <c:v>1067.1720238611797</c:v>
                </c:pt>
                <c:pt idx="21">
                  <c:v>1124.6181933181581</c:v>
                </c:pt>
                <c:pt idx="22">
                  <c:v>1123.6499883749404</c:v>
                </c:pt>
                <c:pt idx="23">
                  <c:v>1146.7278171471623</c:v>
                </c:pt>
                <c:pt idx="24">
                  <c:v>1198.4600640463593</c:v>
                </c:pt>
                <c:pt idx="25">
                  <c:v>1202.3533907359167</c:v>
                </c:pt>
                <c:pt idx="26">
                  <c:v>1246.5797238182035</c:v>
                </c:pt>
                <c:pt idx="27">
                  <c:v>1283.9626916328032</c:v>
                </c:pt>
                <c:pt idx="28">
                  <c:v>1330.9534401424664</c:v>
                </c:pt>
                <c:pt idx="29">
                  <c:v>1408.5024830168575</c:v>
                </c:pt>
                <c:pt idx="30">
                  <c:v>1483.638032085843</c:v>
                </c:pt>
                <c:pt idx="31">
                  <c:v>1556.8066635962775</c:v>
                </c:pt>
                <c:pt idx="32">
                  <c:v>1629.8479782976599</c:v>
                </c:pt>
                <c:pt idx="33">
                  <c:v>1706.9523646731229</c:v>
                </c:pt>
                <c:pt idx="34">
                  <c:v>1805.6038854221001</c:v>
                </c:pt>
                <c:pt idx="35">
                  <c:v>1922.3521181331453</c:v>
                </c:pt>
                <c:pt idx="36">
                  <c:v>2039.362988857436</c:v>
                </c:pt>
                <c:pt idx="37">
                  <c:v>2101.2541495415894</c:v>
                </c:pt>
                <c:pt idx="38">
                  <c:v>1797.083921902273</c:v>
                </c:pt>
                <c:pt idx="39">
                  <c:v>1784.3335947748403</c:v>
                </c:pt>
                <c:pt idx="40">
                  <c:v>1845.2278007921159</c:v>
                </c:pt>
                <c:pt idx="41">
                  <c:v>1885.6797514316929</c:v>
                </c:pt>
                <c:pt idx="42">
                  <c:v>1943.6449279992362</c:v>
                </c:pt>
                <c:pt idx="43">
                  <c:v>2009.4897840100634</c:v>
                </c:pt>
                <c:pt idx="44">
                  <c:v>2083.8825090383611</c:v>
                </c:pt>
                <c:pt idx="45">
                  <c:v>2174.9152215770523</c:v>
                </c:pt>
                <c:pt idx="46">
                  <c:v>2264.935733397157</c:v>
                </c:pt>
                <c:pt idx="47">
                  <c:v>2377.2549930414079</c:v>
                </c:pt>
                <c:pt idx="48">
                  <c:v>2487.6112967011568</c:v>
                </c:pt>
                <c:pt idx="49">
                  <c:v>2569.8742126879461</c:v>
                </c:pt>
                <c:pt idx="50">
                  <c:v>2695.8681701712253</c:v>
                </c:pt>
                <c:pt idx="51">
                  <c:v>2826.4804408273576</c:v>
                </c:pt>
                <c:pt idx="52">
                  <c:v>2959.5144782755656</c:v>
                </c:pt>
                <c:pt idx="53">
                  <c:v>3086.3231170656686</c:v>
                </c:pt>
                <c:pt idx="54">
                  <c:v>3203.484287138509</c:v>
                </c:pt>
                <c:pt idx="55">
                  <c:v>3322.5816790765562</c:v>
                </c:pt>
                <c:pt idx="56">
                  <c:v>3453.0494304320155</c:v>
                </c:pt>
                <c:pt idx="57">
                  <c:v>3591.7800285912649</c:v>
                </c:pt>
                <c:pt idx="58">
                  <c:v>3741.305266957992</c:v>
                </c:pt>
                <c:pt idx="59">
                  <c:v>3892.4216620167463</c:v>
                </c:pt>
                <c:pt idx="60">
                  <c:v>3780.1216345547837</c:v>
                </c:pt>
                <c:pt idx="61">
                  <c:v>3892.962371579541</c:v>
                </c:pt>
              </c:numCache>
            </c:numRef>
          </c:yVal>
          <c:smooth val="0"/>
          <c:extLst>
            <c:ext xmlns:c16="http://schemas.microsoft.com/office/drawing/2014/chart" uri="{C3380CC4-5D6E-409C-BE32-E72D297353CC}">
              <c16:uniqueId val="{0000000B-A549-4BE5-A965-35D7EB252D19}"/>
            </c:ext>
          </c:extLst>
        </c:ser>
        <c:ser>
          <c:idx val="5"/>
          <c:order val="12"/>
          <c:tx>
            <c:strRef>
              <c:f>Sheet3!$A$25</c:f>
              <c:strCache>
                <c:ptCount val="1"/>
                <c:pt idx="0">
                  <c:v>Cambodia</c:v>
                </c:pt>
              </c:strCache>
            </c:strRef>
          </c:tx>
          <c:spPr>
            <a:ln w="6350">
              <a:solidFill>
                <a:schemeClr val="accent2"/>
              </a:solidFill>
            </a:ln>
            <a:effectLst/>
          </c:spPr>
          <c:marker>
            <c:symbol val="circle"/>
            <c:size val="2"/>
            <c:spPr>
              <a:solidFill>
                <a:schemeClr val="accent2"/>
              </a:solidFill>
              <a:ln w="19050">
                <a:noFill/>
              </a:ln>
            </c:spPr>
          </c:marker>
          <c:xVal>
            <c:numRef>
              <c:f>Sheet3!$AI$4:$BK$4</c:f>
              <c:numCache>
                <c:formatCode>General</c:formatCode>
                <c:ptCount val="29"/>
                <c:pt idx="0">
                  <c:v>2.8783428167801786</c:v>
                </c:pt>
                <c:pt idx="1">
                  <c:v>2.87036825498364</c:v>
                </c:pt>
                <c:pt idx="2">
                  <c:v>2.8923136604439303</c:v>
                </c:pt>
                <c:pt idx="3">
                  <c:v>2.91923734279445</c:v>
                </c:pt>
                <c:pt idx="4">
                  <c:v>2.9495557433979527</c:v>
                </c:pt>
                <c:pt idx="5">
                  <c:v>2.9838478227541039</c:v>
                </c:pt>
                <c:pt idx="6">
                  <c:v>3.0214077116438238</c:v>
                </c:pt>
                <c:pt idx="7">
                  <c:v>3.0627928858873545</c:v>
                </c:pt>
                <c:pt idx="8">
                  <c:v>3.1070192456074603</c:v>
                </c:pt>
                <c:pt idx="9">
                  <c:v>3.1536537600945587</c:v>
                </c:pt>
                <c:pt idx="10">
                  <c:v>3.2027781673662381</c:v>
                </c:pt>
                <c:pt idx="11">
                  <c:v>3.2572405648717502</c:v>
                </c:pt>
                <c:pt idx="12">
                  <c:v>3.3153795208922943</c:v>
                </c:pt>
                <c:pt idx="13">
                  <c:v>3.3734749620096913</c:v>
                </c:pt>
                <c:pt idx="14">
                  <c:v>3.4317876225747819</c:v>
                </c:pt>
                <c:pt idx="15">
                  <c:v>3.4954596775497726</c:v>
                </c:pt>
                <c:pt idx="16">
                  <c:v>3.5694953577313742</c:v>
                </c:pt>
                <c:pt idx="17">
                  <c:v>3.6491546786681699</c:v>
                </c:pt>
                <c:pt idx="18">
                  <c:v>3.7327145003790849</c:v>
                </c:pt>
                <c:pt idx="19">
                  <c:v>3.822558612958773</c:v>
                </c:pt>
                <c:pt idx="20">
                  <c:v>3.9257862982837723</c:v>
                </c:pt>
                <c:pt idx="21">
                  <c:v>4.0561760770698925</c:v>
                </c:pt>
                <c:pt idx="22">
                  <c:v>4.2102450568745695</c:v>
                </c:pt>
                <c:pt idx="23">
                  <c:v>4.3788751232952876</c:v>
                </c:pt>
                <c:pt idx="24">
                  <c:v>4.5661406324810176</c:v>
                </c:pt>
                <c:pt idx="25">
                  <c:v>4.7773610358435548</c:v>
                </c:pt>
                <c:pt idx="26">
                  <c:v>5.0157406217989839</c:v>
                </c:pt>
                <c:pt idx="27">
                  <c:v>5.2725916647275257</c:v>
                </c:pt>
                <c:pt idx="28">
                  <c:v>5.5321912106520319</c:v>
                </c:pt>
              </c:numCache>
            </c:numRef>
          </c:xVal>
          <c:yVal>
            <c:numRef>
              <c:f>Sheet3!$AI$25:$BK$25</c:f>
              <c:numCache>
                <c:formatCode>General</c:formatCode>
                <c:ptCount val="29"/>
                <c:pt idx="0">
                  <c:v>563.77028207960666</c:v>
                </c:pt>
                <c:pt idx="1">
                  <c:v>353.95657004830696</c:v>
                </c:pt>
                <c:pt idx="2">
                  <c:v>378.92237820899589</c:v>
                </c:pt>
                <c:pt idx="3">
                  <c:v>391.8290169646308</c:v>
                </c:pt>
                <c:pt idx="4">
                  <c:v>398.65296316167542</c:v>
                </c:pt>
                <c:pt idx="5">
                  <c:v>408.82252681775856</c:v>
                </c:pt>
                <c:pt idx="6">
                  <c:v>451.8614506421211</c:v>
                </c:pt>
                <c:pt idx="7">
                  <c:v>488.00270228911091</c:v>
                </c:pt>
                <c:pt idx="8">
                  <c:v>518.38429190452746</c:v>
                </c:pt>
                <c:pt idx="9">
                  <c:v>542.65474298269817</c:v>
                </c:pt>
                <c:pt idx="10">
                  <c:v>578.40935544854347</c:v>
                </c:pt>
                <c:pt idx="11">
                  <c:v>627.00821338903938</c:v>
                </c:pt>
                <c:pt idx="12">
                  <c:v>697.74675823912605</c:v>
                </c:pt>
                <c:pt idx="13">
                  <c:v>759.64339497603044</c:v>
                </c:pt>
                <c:pt idx="14">
                  <c:v>822.75408667508077</c:v>
                </c:pt>
                <c:pt idx="15">
                  <c:v>863.38697476452012</c:v>
                </c:pt>
                <c:pt idx="16">
                  <c:v>851.20302427140666</c:v>
                </c:pt>
                <c:pt idx="17">
                  <c:v>888.91258830896595</c:v>
                </c:pt>
                <c:pt idx="18">
                  <c:v>938.01767709824014</c:v>
                </c:pt>
                <c:pt idx="19">
                  <c:v>992.13460039482175</c:v>
                </c:pt>
                <c:pt idx="20">
                  <c:v>1049.994506498087</c:v>
                </c:pt>
                <c:pt idx="21">
                  <c:v>1109.3756527343035</c:v>
                </c:pt>
                <c:pt idx="22">
                  <c:v>1170.7428157832423</c:v>
                </c:pt>
                <c:pt idx="23">
                  <c:v>1235.3234039579622</c:v>
                </c:pt>
                <c:pt idx="24">
                  <c:v>1304.5493890348591</c:v>
                </c:pt>
                <c:pt idx="25">
                  <c:v>1384.9680228339446</c:v>
                </c:pt>
                <c:pt idx="26">
                  <c:v>1465.9695353876245</c:v>
                </c:pt>
                <c:pt idx="27">
                  <c:v>1404.1986550172221</c:v>
                </c:pt>
                <c:pt idx="28">
                  <c:v>1429.937026826188</c:v>
                </c:pt>
              </c:numCache>
            </c:numRef>
          </c:yVal>
          <c:smooth val="0"/>
          <c:extLst>
            <c:ext xmlns:c16="http://schemas.microsoft.com/office/drawing/2014/chart" uri="{C3380CC4-5D6E-409C-BE32-E72D297353CC}">
              <c16:uniqueId val="{0000000C-A549-4BE5-A965-35D7EB252D19}"/>
            </c:ext>
          </c:extLst>
        </c:ser>
        <c:dLbls>
          <c:showLegendKey val="0"/>
          <c:showVal val="0"/>
          <c:showCatName val="0"/>
          <c:showSerName val="0"/>
          <c:showPercent val="0"/>
          <c:showBubbleSize val="0"/>
        </c:dLbls>
        <c:axId val="640135728"/>
        <c:axId val="211395759"/>
      </c:scatterChart>
      <c:valAx>
        <c:axId val="640135728"/>
        <c:scaling>
          <c:orientation val="minMax"/>
          <c:max val="30"/>
        </c:scaling>
        <c:delete val="0"/>
        <c:axPos val="b"/>
        <c:numFmt formatCode="General" sourceLinked="1"/>
        <c:majorTickMark val="none"/>
        <c:minorTickMark val="none"/>
        <c:tickLblPos val="nextTo"/>
        <c:spPr>
          <a:noFill/>
          <a:ln w="3175">
            <a:solidFill>
              <a:srgbClr val="000000"/>
            </a:solidFill>
            <a:prstDash val="solid"/>
          </a:ln>
          <a:effectLst/>
        </c:spPr>
        <c:txPr>
          <a:bodyPr rot="-60000000" vert="horz"/>
          <a:lstStyle/>
          <a:p>
            <a:pPr>
              <a:defRPr/>
            </a:pPr>
            <a:endParaRPr lang="en-US"/>
          </a:p>
        </c:txPr>
        <c:crossAx val="211395759"/>
        <c:crosses val="autoZero"/>
        <c:crossBetween val="midCat"/>
      </c:valAx>
      <c:valAx>
        <c:axId val="211395759"/>
        <c:scaling>
          <c:orientation val="minMax"/>
          <c:max val="70000"/>
        </c:scaling>
        <c:delete val="0"/>
        <c:axPos val="l"/>
        <c:numFmt formatCode="General" sourceLinked="1"/>
        <c:majorTickMark val="none"/>
        <c:minorTickMark val="none"/>
        <c:tickLblPos val="low"/>
        <c:spPr>
          <a:noFill/>
          <a:ln w="3175">
            <a:solidFill>
              <a:srgbClr val="000000"/>
            </a:solidFill>
            <a:prstDash val="solid"/>
          </a:ln>
          <a:effectLst/>
        </c:spPr>
        <c:txPr>
          <a:bodyPr rot="-60000000" vert="horz"/>
          <a:lstStyle/>
          <a:p>
            <a:pPr>
              <a:defRPr/>
            </a:pPr>
            <a:endParaRPr lang="en-US"/>
          </a:p>
        </c:txPr>
        <c:crossAx val="640135728"/>
        <c:crossesAt val="7.0000000000000007E-2"/>
        <c:crossBetween val="midCat"/>
        <c:dispUnits>
          <c:builtInUnit val="thousands"/>
        </c:dispUnits>
      </c:valAx>
      <c:spPr>
        <a:ln w="25400">
          <a:noFill/>
        </a:ln>
      </c:spPr>
    </c:plotArea>
    <c:plotVisOnly val="1"/>
    <c:dispBlanksAs val="gap"/>
    <c:showDLblsOverMax val="0"/>
    <c:extLst/>
  </c:chart>
  <c:spPr>
    <a:solidFill>
      <a:sysClr val="window" lastClr="FFFFFF"/>
    </a:solidFill>
    <a:ln w="6350">
      <a:noFill/>
    </a:ln>
  </c:spPr>
  <c:txPr>
    <a:bodyPr/>
    <a:lstStyle/>
    <a:p>
      <a:pPr>
        <a:defRPr sz="1100">
          <a:solidFill>
            <a:srgbClr val="000000"/>
          </a:solidFill>
          <a:latin typeface="Arial" panose="020B0604020202020204" pitchFamily="34" charset="0"/>
        </a:defRPr>
      </a:pPr>
      <a:endParaRPr lang="en-US"/>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84075559821302"/>
          <c:y val="9.0271779659657589E-2"/>
          <c:w val="0.84437997849156254"/>
          <c:h val="0.72988017429193897"/>
        </c:manualLayout>
      </c:layout>
      <c:scatterChart>
        <c:scatterStyle val="lineMarker"/>
        <c:varyColors val="0"/>
        <c:ser>
          <c:idx val="1"/>
          <c:order val="0"/>
          <c:spPr>
            <a:ln w="19050">
              <a:noFill/>
            </a:ln>
          </c:spPr>
          <c:marker>
            <c:symbol val="circle"/>
            <c:size val="8"/>
            <c:spPr>
              <a:solidFill>
                <a:schemeClr val="bg1">
                  <a:lumMod val="75000"/>
                </a:schemeClr>
              </a:solidFill>
              <a:ln w="19050">
                <a:noFill/>
              </a:ln>
            </c:spPr>
          </c:marker>
          <c:xVal>
            <c:numRef>
              <c:f>Sheet3!$H$206:$H$372</c:f>
              <c:numCache>
                <c:formatCode>General</c:formatCode>
                <c:ptCount val="167"/>
                <c:pt idx="0">
                  <c:v>19.52</c:v>
                </c:pt>
                <c:pt idx="1">
                  <c:v>19</c:v>
                </c:pt>
                <c:pt idx="2">
                  <c:v>19.329999999999998</c:v>
                </c:pt>
                <c:pt idx="3">
                  <c:v>19.2</c:v>
                </c:pt>
                <c:pt idx="4">
                  <c:v>19.7</c:v>
                </c:pt>
                <c:pt idx="5">
                  <c:v>19.04</c:v>
                </c:pt>
                <c:pt idx="6">
                  <c:v>18.91</c:v>
                </c:pt>
                <c:pt idx="7">
                  <c:v>18.86</c:v>
                </c:pt>
                <c:pt idx="8">
                  <c:v>18.52</c:v>
                </c:pt>
                <c:pt idx="9">
                  <c:v>18.86</c:v>
                </c:pt>
                <c:pt idx="10">
                  <c:v>18.440000000000001</c:v>
                </c:pt>
                <c:pt idx="11">
                  <c:v>18.46</c:v>
                </c:pt>
                <c:pt idx="12">
                  <c:v>18.579999999999998</c:v>
                </c:pt>
                <c:pt idx="13">
                  <c:v>18.23</c:v>
                </c:pt>
                <c:pt idx="14">
                  <c:v>18.46</c:v>
                </c:pt>
                <c:pt idx="15">
                  <c:v>18.649999999999999</c:v>
                </c:pt>
                <c:pt idx="16">
                  <c:v>18.350000000000001</c:v>
                </c:pt>
                <c:pt idx="17">
                  <c:v>18.98</c:v>
                </c:pt>
                <c:pt idx="18">
                  <c:v>18.47</c:v>
                </c:pt>
                <c:pt idx="19">
                  <c:v>18.440000000000001</c:v>
                </c:pt>
                <c:pt idx="20">
                  <c:v>17.829999999999998</c:v>
                </c:pt>
                <c:pt idx="21">
                  <c:v>18.170000000000002</c:v>
                </c:pt>
                <c:pt idx="22">
                  <c:v>18.55</c:v>
                </c:pt>
                <c:pt idx="23">
                  <c:v>17.78</c:v>
                </c:pt>
                <c:pt idx="24">
                  <c:v>18.37</c:v>
                </c:pt>
                <c:pt idx="25">
                  <c:v>18.690000000000001</c:v>
                </c:pt>
                <c:pt idx="26">
                  <c:v>16.79</c:v>
                </c:pt>
                <c:pt idx="27">
                  <c:v>18.489999999999998</c:v>
                </c:pt>
                <c:pt idx="28">
                  <c:v>17.29</c:v>
                </c:pt>
                <c:pt idx="29">
                  <c:v>16.579999999999998</c:v>
                </c:pt>
                <c:pt idx="30">
                  <c:v>18.059999999999999</c:v>
                </c:pt>
                <c:pt idx="31">
                  <c:v>16.32</c:v>
                </c:pt>
                <c:pt idx="32">
                  <c:v>18.14</c:v>
                </c:pt>
                <c:pt idx="33">
                  <c:v>16.84</c:v>
                </c:pt>
                <c:pt idx="34">
                  <c:v>16.239999999999998</c:v>
                </c:pt>
                <c:pt idx="35">
                  <c:v>16.57</c:v>
                </c:pt>
                <c:pt idx="36">
                  <c:v>17.600000000000001</c:v>
                </c:pt>
                <c:pt idx="37">
                  <c:v>16.600000000000001</c:v>
                </c:pt>
                <c:pt idx="38">
                  <c:v>16.309999999999999</c:v>
                </c:pt>
                <c:pt idx="39">
                  <c:v>16.23</c:v>
                </c:pt>
                <c:pt idx="40">
                  <c:v>16.64</c:v>
                </c:pt>
                <c:pt idx="41">
                  <c:v>15.21</c:v>
                </c:pt>
                <c:pt idx="42">
                  <c:v>15.3</c:v>
                </c:pt>
                <c:pt idx="43">
                  <c:v>16.27</c:v>
                </c:pt>
                <c:pt idx="44">
                  <c:v>15.73</c:v>
                </c:pt>
                <c:pt idx="45">
                  <c:v>14.19</c:v>
                </c:pt>
                <c:pt idx="46">
                  <c:v>15.3</c:v>
                </c:pt>
                <c:pt idx="47">
                  <c:v>16.34</c:v>
                </c:pt>
                <c:pt idx="48">
                  <c:v>15.83</c:v>
                </c:pt>
                <c:pt idx="49">
                  <c:v>14.92</c:v>
                </c:pt>
                <c:pt idx="50">
                  <c:v>15.99</c:v>
                </c:pt>
                <c:pt idx="51">
                  <c:v>14.9</c:v>
                </c:pt>
                <c:pt idx="52">
                  <c:v>15.66</c:v>
                </c:pt>
                <c:pt idx="53">
                  <c:v>15.92</c:v>
                </c:pt>
                <c:pt idx="54">
                  <c:v>16.39</c:v>
                </c:pt>
                <c:pt idx="55">
                  <c:v>16.02</c:v>
                </c:pt>
                <c:pt idx="56">
                  <c:v>15.24</c:v>
                </c:pt>
                <c:pt idx="57">
                  <c:v>15.72</c:v>
                </c:pt>
                <c:pt idx="58">
                  <c:v>15.64</c:v>
                </c:pt>
                <c:pt idx="59">
                  <c:v>17.239999999999998</c:v>
                </c:pt>
                <c:pt idx="60">
                  <c:v>14.02</c:v>
                </c:pt>
                <c:pt idx="61">
                  <c:v>14.47</c:v>
                </c:pt>
                <c:pt idx="62">
                  <c:v>15.11</c:v>
                </c:pt>
                <c:pt idx="63">
                  <c:v>15.03</c:v>
                </c:pt>
                <c:pt idx="64">
                  <c:v>13.84</c:v>
                </c:pt>
                <c:pt idx="65">
                  <c:v>16.48</c:v>
                </c:pt>
                <c:pt idx="66">
                  <c:v>15.68</c:v>
                </c:pt>
                <c:pt idx="67">
                  <c:v>16.07</c:v>
                </c:pt>
                <c:pt idx="68">
                  <c:v>15.08</c:v>
                </c:pt>
                <c:pt idx="69">
                  <c:v>16.350000000000001</c:v>
                </c:pt>
                <c:pt idx="70">
                  <c:v>16.690000000000001</c:v>
                </c:pt>
                <c:pt idx="71">
                  <c:v>15.54</c:v>
                </c:pt>
                <c:pt idx="72">
                  <c:v>14.88</c:v>
                </c:pt>
                <c:pt idx="73">
                  <c:v>14.8</c:v>
                </c:pt>
                <c:pt idx="74">
                  <c:v>16.38</c:v>
                </c:pt>
                <c:pt idx="75">
                  <c:v>14.87</c:v>
                </c:pt>
                <c:pt idx="76">
                  <c:v>15.81</c:v>
                </c:pt>
                <c:pt idx="77">
                  <c:v>14.41</c:v>
                </c:pt>
                <c:pt idx="78">
                  <c:v>13.18</c:v>
                </c:pt>
                <c:pt idx="79">
                  <c:v>14.51</c:v>
                </c:pt>
                <c:pt idx="80">
                  <c:v>14.55</c:v>
                </c:pt>
                <c:pt idx="81">
                  <c:v>16.29</c:v>
                </c:pt>
                <c:pt idx="82">
                  <c:v>16.16</c:v>
                </c:pt>
                <c:pt idx="83">
                  <c:v>15.5</c:v>
                </c:pt>
                <c:pt idx="84">
                  <c:v>14.97</c:v>
                </c:pt>
                <c:pt idx="85">
                  <c:v>15.03</c:v>
                </c:pt>
                <c:pt idx="86">
                  <c:v>14.04</c:v>
                </c:pt>
                <c:pt idx="87">
                  <c:v>14.07</c:v>
                </c:pt>
                <c:pt idx="88">
                  <c:v>14.46</c:v>
                </c:pt>
                <c:pt idx="89">
                  <c:v>15.99</c:v>
                </c:pt>
                <c:pt idx="90">
                  <c:v>15.91</c:v>
                </c:pt>
                <c:pt idx="91">
                  <c:v>14.5</c:v>
                </c:pt>
                <c:pt idx="92">
                  <c:v>14.34</c:v>
                </c:pt>
                <c:pt idx="93">
                  <c:v>14.12</c:v>
                </c:pt>
                <c:pt idx="94">
                  <c:v>13.37</c:v>
                </c:pt>
                <c:pt idx="95">
                  <c:v>14.49</c:v>
                </c:pt>
                <c:pt idx="96">
                  <c:v>14.17</c:v>
                </c:pt>
                <c:pt idx="97">
                  <c:v>13.83</c:v>
                </c:pt>
                <c:pt idx="98">
                  <c:v>13.37</c:v>
                </c:pt>
                <c:pt idx="99">
                  <c:v>13.94</c:v>
                </c:pt>
                <c:pt idx="100">
                  <c:v>14.19</c:v>
                </c:pt>
                <c:pt idx="101">
                  <c:v>14.05</c:v>
                </c:pt>
                <c:pt idx="102">
                  <c:v>15.03</c:v>
                </c:pt>
                <c:pt idx="103">
                  <c:v>13.4</c:v>
                </c:pt>
                <c:pt idx="104">
                  <c:v>14.72</c:v>
                </c:pt>
                <c:pt idx="105">
                  <c:v>12.73</c:v>
                </c:pt>
                <c:pt idx="106">
                  <c:v>13.15</c:v>
                </c:pt>
                <c:pt idx="107">
                  <c:v>13.25</c:v>
                </c:pt>
                <c:pt idx="108">
                  <c:v>13.17</c:v>
                </c:pt>
                <c:pt idx="109">
                  <c:v>13.25</c:v>
                </c:pt>
                <c:pt idx="110">
                  <c:v>12.62</c:v>
                </c:pt>
                <c:pt idx="111">
                  <c:v>13.6</c:v>
                </c:pt>
                <c:pt idx="112">
                  <c:v>13.64</c:v>
                </c:pt>
                <c:pt idx="113">
                  <c:v>13.87</c:v>
                </c:pt>
                <c:pt idx="114">
                  <c:v>14.28</c:v>
                </c:pt>
                <c:pt idx="115">
                  <c:v>11.84</c:v>
                </c:pt>
                <c:pt idx="116">
                  <c:v>13.14</c:v>
                </c:pt>
                <c:pt idx="117">
                  <c:v>13.69</c:v>
                </c:pt>
                <c:pt idx="118">
                  <c:v>13.37</c:v>
                </c:pt>
                <c:pt idx="119">
                  <c:v>13.4</c:v>
                </c:pt>
                <c:pt idx="120">
                  <c:v>13.61</c:v>
                </c:pt>
                <c:pt idx="121">
                  <c:v>12.94</c:v>
                </c:pt>
                <c:pt idx="122">
                  <c:v>11.94</c:v>
                </c:pt>
                <c:pt idx="123">
                  <c:v>11.78</c:v>
                </c:pt>
                <c:pt idx="124">
                  <c:v>13.06</c:v>
                </c:pt>
                <c:pt idx="125">
                  <c:v>12.77</c:v>
                </c:pt>
                <c:pt idx="126">
                  <c:v>13.27</c:v>
                </c:pt>
                <c:pt idx="127">
                  <c:v>12.64</c:v>
                </c:pt>
                <c:pt idx="128">
                  <c:v>12.51</c:v>
                </c:pt>
                <c:pt idx="129">
                  <c:v>12.28</c:v>
                </c:pt>
                <c:pt idx="130">
                  <c:v>12.78</c:v>
                </c:pt>
                <c:pt idx="131">
                  <c:v>12.64</c:v>
                </c:pt>
                <c:pt idx="132">
                  <c:v>12.57</c:v>
                </c:pt>
                <c:pt idx="133">
                  <c:v>12.25</c:v>
                </c:pt>
                <c:pt idx="134">
                  <c:v>12.78</c:v>
                </c:pt>
                <c:pt idx="135">
                  <c:v>13.86</c:v>
                </c:pt>
                <c:pt idx="136">
                  <c:v>12.72</c:v>
                </c:pt>
                <c:pt idx="137">
                  <c:v>11.14</c:v>
                </c:pt>
                <c:pt idx="138">
                  <c:v>12.8</c:v>
                </c:pt>
                <c:pt idx="139">
                  <c:v>11.41</c:v>
                </c:pt>
                <c:pt idx="140">
                  <c:v>12.66</c:v>
                </c:pt>
                <c:pt idx="141">
                  <c:v>13.01</c:v>
                </c:pt>
                <c:pt idx="142">
                  <c:v>12.99</c:v>
                </c:pt>
                <c:pt idx="143">
                  <c:v>12.85</c:v>
                </c:pt>
                <c:pt idx="144">
                  <c:v>12.61</c:v>
                </c:pt>
                <c:pt idx="145">
                  <c:v>12.64</c:v>
                </c:pt>
                <c:pt idx="146">
                  <c:v>12.68</c:v>
                </c:pt>
                <c:pt idx="147">
                  <c:v>12.8</c:v>
                </c:pt>
                <c:pt idx="148">
                  <c:v>12.77</c:v>
                </c:pt>
                <c:pt idx="149">
                  <c:v>12.58</c:v>
                </c:pt>
                <c:pt idx="150">
                  <c:v>13.54</c:v>
                </c:pt>
                <c:pt idx="151">
                  <c:v>12.53</c:v>
                </c:pt>
                <c:pt idx="152">
                  <c:v>10.84</c:v>
                </c:pt>
                <c:pt idx="153">
                  <c:v>11.79</c:v>
                </c:pt>
                <c:pt idx="154">
                  <c:v>12.92</c:v>
                </c:pt>
                <c:pt idx="155">
                  <c:v>12.66</c:v>
                </c:pt>
                <c:pt idx="156">
                  <c:v>12.31</c:v>
                </c:pt>
                <c:pt idx="157">
                  <c:v>11.48</c:v>
                </c:pt>
                <c:pt idx="158">
                  <c:v>12.61</c:v>
                </c:pt>
                <c:pt idx="159">
                  <c:v>11.38</c:v>
                </c:pt>
                <c:pt idx="160">
                  <c:v>10.34</c:v>
                </c:pt>
                <c:pt idx="161">
                  <c:v>12.26</c:v>
                </c:pt>
                <c:pt idx="162">
                  <c:v>11.59</c:v>
                </c:pt>
                <c:pt idx="163">
                  <c:v>10.98</c:v>
                </c:pt>
                <c:pt idx="164">
                  <c:v>11.18</c:v>
                </c:pt>
                <c:pt idx="165">
                  <c:v>9.9499999999999993</c:v>
                </c:pt>
                <c:pt idx="166">
                  <c:v>9.7899999999999991</c:v>
                </c:pt>
              </c:numCache>
            </c:numRef>
          </c:xVal>
          <c:yVal>
            <c:numRef>
              <c:f>Sheet3!$G$206:$G$372</c:f>
              <c:numCache>
                <c:formatCode>General</c:formatCode>
                <c:ptCount val="167"/>
                <c:pt idx="0">
                  <c:v>72.52</c:v>
                </c:pt>
                <c:pt idx="1">
                  <c:v>72.41</c:v>
                </c:pt>
                <c:pt idx="2">
                  <c:v>72.38</c:v>
                </c:pt>
                <c:pt idx="3">
                  <c:v>72.09</c:v>
                </c:pt>
                <c:pt idx="4">
                  <c:v>72.08</c:v>
                </c:pt>
                <c:pt idx="5">
                  <c:v>71.98</c:v>
                </c:pt>
                <c:pt idx="6">
                  <c:v>71.92</c:v>
                </c:pt>
                <c:pt idx="7">
                  <c:v>71.91</c:v>
                </c:pt>
                <c:pt idx="8">
                  <c:v>71.55</c:v>
                </c:pt>
                <c:pt idx="9">
                  <c:v>71.459999999999994</c:v>
                </c:pt>
                <c:pt idx="10">
                  <c:v>71.44</c:v>
                </c:pt>
                <c:pt idx="11">
                  <c:v>71.36</c:v>
                </c:pt>
                <c:pt idx="12">
                  <c:v>71.069999999999993</c:v>
                </c:pt>
                <c:pt idx="13">
                  <c:v>71.040000000000006</c:v>
                </c:pt>
                <c:pt idx="14">
                  <c:v>71</c:v>
                </c:pt>
                <c:pt idx="15">
                  <c:v>70.959999999999994</c:v>
                </c:pt>
                <c:pt idx="16">
                  <c:v>70.94</c:v>
                </c:pt>
                <c:pt idx="17">
                  <c:v>70.930000000000007</c:v>
                </c:pt>
                <c:pt idx="18">
                  <c:v>70.89</c:v>
                </c:pt>
                <c:pt idx="19">
                  <c:v>70.87</c:v>
                </c:pt>
                <c:pt idx="20">
                  <c:v>70.739999999999995</c:v>
                </c:pt>
                <c:pt idx="21">
                  <c:v>70.56</c:v>
                </c:pt>
                <c:pt idx="22">
                  <c:v>70.239999999999995</c:v>
                </c:pt>
                <c:pt idx="23">
                  <c:v>70.09</c:v>
                </c:pt>
                <c:pt idx="24">
                  <c:v>70.05</c:v>
                </c:pt>
                <c:pt idx="25">
                  <c:v>69.97</c:v>
                </c:pt>
                <c:pt idx="26">
                  <c:v>69.95</c:v>
                </c:pt>
                <c:pt idx="27">
                  <c:v>69.5</c:v>
                </c:pt>
                <c:pt idx="28">
                  <c:v>69.239999999999995</c:v>
                </c:pt>
                <c:pt idx="29">
                  <c:v>69.08</c:v>
                </c:pt>
                <c:pt idx="30">
                  <c:v>68.959999999999994</c:v>
                </c:pt>
                <c:pt idx="31">
                  <c:v>68.790000000000006</c:v>
                </c:pt>
                <c:pt idx="32">
                  <c:v>68.680000000000007</c:v>
                </c:pt>
                <c:pt idx="33">
                  <c:v>68.66</c:v>
                </c:pt>
                <c:pt idx="34">
                  <c:v>68.62</c:v>
                </c:pt>
                <c:pt idx="35">
                  <c:v>68.540000000000006</c:v>
                </c:pt>
                <c:pt idx="36">
                  <c:v>68.48</c:v>
                </c:pt>
                <c:pt idx="37">
                  <c:v>68.41</c:v>
                </c:pt>
                <c:pt idx="38">
                  <c:v>67.84</c:v>
                </c:pt>
                <c:pt idx="39">
                  <c:v>67.599999999999994</c:v>
                </c:pt>
                <c:pt idx="40">
                  <c:v>67.510000000000005</c:v>
                </c:pt>
                <c:pt idx="41">
                  <c:v>67.19</c:v>
                </c:pt>
                <c:pt idx="42">
                  <c:v>67.19</c:v>
                </c:pt>
                <c:pt idx="43">
                  <c:v>67.13</c:v>
                </c:pt>
                <c:pt idx="44">
                  <c:v>67.12</c:v>
                </c:pt>
                <c:pt idx="45">
                  <c:v>67.06</c:v>
                </c:pt>
                <c:pt idx="46">
                  <c:v>67.05</c:v>
                </c:pt>
                <c:pt idx="47">
                  <c:v>66.989999999999995</c:v>
                </c:pt>
                <c:pt idx="48">
                  <c:v>66.97</c:v>
                </c:pt>
                <c:pt idx="49">
                  <c:v>66.97</c:v>
                </c:pt>
                <c:pt idx="50">
                  <c:v>66.89</c:v>
                </c:pt>
                <c:pt idx="51">
                  <c:v>66.88</c:v>
                </c:pt>
                <c:pt idx="52">
                  <c:v>66.849999999999994</c:v>
                </c:pt>
                <c:pt idx="53">
                  <c:v>66.69</c:v>
                </c:pt>
                <c:pt idx="54">
                  <c:v>66.55</c:v>
                </c:pt>
                <c:pt idx="55">
                  <c:v>66.39</c:v>
                </c:pt>
                <c:pt idx="56">
                  <c:v>66.28</c:v>
                </c:pt>
                <c:pt idx="57">
                  <c:v>66.260000000000005</c:v>
                </c:pt>
                <c:pt idx="58">
                  <c:v>66.25</c:v>
                </c:pt>
                <c:pt idx="59">
                  <c:v>66.23</c:v>
                </c:pt>
                <c:pt idx="60">
                  <c:v>66.14</c:v>
                </c:pt>
                <c:pt idx="61">
                  <c:v>65.989999999999995</c:v>
                </c:pt>
                <c:pt idx="62">
                  <c:v>65.97</c:v>
                </c:pt>
                <c:pt idx="63">
                  <c:v>65.959999999999994</c:v>
                </c:pt>
                <c:pt idx="64">
                  <c:v>65.88</c:v>
                </c:pt>
                <c:pt idx="65">
                  <c:v>65.8</c:v>
                </c:pt>
                <c:pt idx="66">
                  <c:v>65.78</c:v>
                </c:pt>
                <c:pt idx="67">
                  <c:v>65.760000000000005</c:v>
                </c:pt>
                <c:pt idx="68">
                  <c:v>65.459999999999994</c:v>
                </c:pt>
                <c:pt idx="69">
                  <c:v>65.400000000000006</c:v>
                </c:pt>
                <c:pt idx="70">
                  <c:v>65.290000000000006</c:v>
                </c:pt>
                <c:pt idx="71">
                  <c:v>65.22</c:v>
                </c:pt>
                <c:pt idx="72">
                  <c:v>65.010000000000005</c:v>
                </c:pt>
                <c:pt idx="73">
                  <c:v>64.989999999999995</c:v>
                </c:pt>
                <c:pt idx="74">
                  <c:v>64.87</c:v>
                </c:pt>
                <c:pt idx="75">
                  <c:v>64.8</c:v>
                </c:pt>
                <c:pt idx="76">
                  <c:v>64.7</c:v>
                </c:pt>
                <c:pt idx="77">
                  <c:v>64.680000000000007</c:v>
                </c:pt>
                <c:pt idx="78">
                  <c:v>64.680000000000007</c:v>
                </c:pt>
                <c:pt idx="79">
                  <c:v>64.680000000000007</c:v>
                </c:pt>
                <c:pt idx="80">
                  <c:v>64.540000000000006</c:v>
                </c:pt>
                <c:pt idx="81">
                  <c:v>64.44</c:v>
                </c:pt>
                <c:pt idx="82">
                  <c:v>64.349999999999994</c:v>
                </c:pt>
                <c:pt idx="83">
                  <c:v>64.3</c:v>
                </c:pt>
                <c:pt idx="84">
                  <c:v>64.3</c:v>
                </c:pt>
                <c:pt idx="85">
                  <c:v>64.209999999999994</c:v>
                </c:pt>
                <c:pt idx="86">
                  <c:v>64.02</c:v>
                </c:pt>
                <c:pt idx="87">
                  <c:v>64.010000000000005</c:v>
                </c:pt>
                <c:pt idx="88">
                  <c:v>64.010000000000005</c:v>
                </c:pt>
                <c:pt idx="89">
                  <c:v>63.98</c:v>
                </c:pt>
                <c:pt idx="90">
                  <c:v>63.97</c:v>
                </c:pt>
                <c:pt idx="91">
                  <c:v>63.94</c:v>
                </c:pt>
                <c:pt idx="92">
                  <c:v>63.92</c:v>
                </c:pt>
                <c:pt idx="93">
                  <c:v>63.69</c:v>
                </c:pt>
                <c:pt idx="94">
                  <c:v>63.65</c:v>
                </c:pt>
                <c:pt idx="95">
                  <c:v>63.36</c:v>
                </c:pt>
                <c:pt idx="96">
                  <c:v>63.27</c:v>
                </c:pt>
                <c:pt idx="97">
                  <c:v>62.98</c:v>
                </c:pt>
                <c:pt idx="98">
                  <c:v>62.97</c:v>
                </c:pt>
                <c:pt idx="99">
                  <c:v>62.87</c:v>
                </c:pt>
                <c:pt idx="100">
                  <c:v>62.66</c:v>
                </c:pt>
                <c:pt idx="101">
                  <c:v>62.39</c:v>
                </c:pt>
                <c:pt idx="102">
                  <c:v>62.3</c:v>
                </c:pt>
                <c:pt idx="103">
                  <c:v>62.13</c:v>
                </c:pt>
                <c:pt idx="104">
                  <c:v>62.11</c:v>
                </c:pt>
                <c:pt idx="105">
                  <c:v>62.01</c:v>
                </c:pt>
                <c:pt idx="106">
                  <c:v>61.6</c:v>
                </c:pt>
                <c:pt idx="107">
                  <c:v>61.34</c:v>
                </c:pt>
                <c:pt idx="108">
                  <c:v>60.89</c:v>
                </c:pt>
                <c:pt idx="109">
                  <c:v>60.33</c:v>
                </c:pt>
                <c:pt idx="110">
                  <c:v>60.29</c:v>
                </c:pt>
                <c:pt idx="111">
                  <c:v>60.21</c:v>
                </c:pt>
                <c:pt idx="112">
                  <c:v>59.91</c:v>
                </c:pt>
                <c:pt idx="113">
                  <c:v>59.89</c:v>
                </c:pt>
                <c:pt idx="114">
                  <c:v>59.76</c:v>
                </c:pt>
                <c:pt idx="115">
                  <c:v>59.59</c:v>
                </c:pt>
                <c:pt idx="116">
                  <c:v>59.37</c:v>
                </c:pt>
                <c:pt idx="117">
                  <c:v>58.95</c:v>
                </c:pt>
                <c:pt idx="118">
                  <c:v>58.46</c:v>
                </c:pt>
                <c:pt idx="119">
                  <c:v>58.21</c:v>
                </c:pt>
                <c:pt idx="120">
                  <c:v>58</c:v>
                </c:pt>
                <c:pt idx="121">
                  <c:v>57.98</c:v>
                </c:pt>
                <c:pt idx="122">
                  <c:v>57.83</c:v>
                </c:pt>
                <c:pt idx="123">
                  <c:v>57.76</c:v>
                </c:pt>
                <c:pt idx="124">
                  <c:v>57.68</c:v>
                </c:pt>
                <c:pt idx="125">
                  <c:v>57.56</c:v>
                </c:pt>
                <c:pt idx="126">
                  <c:v>57.53</c:v>
                </c:pt>
                <c:pt idx="127">
                  <c:v>57.31</c:v>
                </c:pt>
                <c:pt idx="128">
                  <c:v>57.24</c:v>
                </c:pt>
                <c:pt idx="129">
                  <c:v>57.08</c:v>
                </c:pt>
                <c:pt idx="130">
                  <c:v>57.06</c:v>
                </c:pt>
                <c:pt idx="131">
                  <c:v>57.04</c:v>
                </c:pt>
                <c:pt idx="132">
                  <c:v>56.87</c:v>
                </c:pt>
                <c:pt idx="133">
                  <c:v>56.25</c:v>
                </c:pt>
                <c:pt idx="134">
                  <c:v>56.19</c:v>
                </c:pt>
                <c:pt idx="135">
                  <c:v>56.15</c:v>
                </c:pt>
                <c:pt idx="136">
                  <c:v>56.06</c:v>
                </c:pt>
                <c:pt idx="137">
                  <c:v>55.98</c:v>
                </c:pt>
                <c:pt idx="138">
                  <c:v>55.8</c:v>
                </c:pt>
                <c:pt idx="139">
                  <c:v>55.73</c:v>
                </c:pt>
                <c:pt idx="140">
                  <c:v>55.58</c:v>
                </c:pt>
                <c:pt idx="141">
                  <c:v>55.52</c:v>
                </c:pt>
                <c:pt idx="142">
                  <c:v>55.52</c:v>
                </c:pt>
                <c:pt idx="143">
                  <c:v>54.91</c:v>
                </c:pt>
                <c:pt idx="144">
                  <c:v>54.86</c:v>
                </c:pt>
                <c:pt idx="145">
                  <c:v>54.84</c:v>
                </c:pt>
                <c:pt idx="146">
                  <c:v>54.81</c:v>
                </c:pt>
                <c:pt idx="147">
                  <c:v>54.63</c:v>
                </c:pt>
                <c:pt idx="148">
                  <c:v>54.52</c:v>
                </c:pt>
                <c:pt idx="149">
                  <c:v>54.4</c:v>
                </c:pt>
                <c:pt idx="150">
                  <c:v>54.39</c:v>
                </c:pt>
                <c:pt idx="151">
                  <c:v>54.09</c:v>
                </c:pt>
                <c:pt idx="152">
                  <c:v>53.95</c:v>
                </c:pt>
                <c:pt idx="153">
                  <c:v>53.89</c:v>
                </c:pt>
                <c:pt idx="154">
                  <c:v>53.86</c:v>
                </c:pt>
                <c:pt idx="155">
                  <c:v>53.66</c:v>
                </c:pt>
                <c:pt idx="156">
                  <c:v>53.32</c:v>
                </c:pt>
                <c:pt idx="157">
                  <c:v>53.07</c:v>
                </c:pt>
                <c:pt idx="158">
                  <c:v>52.92</c:v>
                </c:pt>
                <c:pt idx="159">
                  <c:v>52.62</c:v>
                </c:pt>
                <c:pt idx="160">
                  <c:v>52.62</c:v>
                </c:pt>
                <c:pt idx="161">
                  <c:v>52.02</c:v>
                </c:pt>
                <c:pt idx="162">
                  <c:v>50.36</c:v>
                </c:pt>
                <c:pt idx="163">
                  <c:v>50.06</c:v>
                </c:pt>
                <c:pt idx="164">
                  <c:v>49.72</c:v>
                </c:pt>
                <c:pt idx="165">
                  <c:v>46.37</c:v>
                </c:pt>
                <c:pt idx="166">
                  <c:v>44.24</c:v>
                </c:pt>
              </c:numCache>
            </c:numRef>
          </c:yVal>
          <c:smooth val="0"/>
          <c:extLst>
            <c:ext xmlns:c16="http://schemas.microsoft.com/office/drawing/2014/chart" uri="{C3380CC4-5D6E-409C-BE32-E72D297353CC}">
              <c16:uniqueId val="{00000000-C0CB-4B03-BAE5-16DFBAAE44D5}"/>
            </c:ext>
          </c:extLst>
        </c:ser>
        <c:ser>
          <c:idx val="2"/>
          <c:order val="1"/>
          <c:spPr>
            <a:ln w="19050">
              <a:noFill/>
            </a:ln>
            <a:effectLst/>
          </c:spPr>
          <c:marker>
            <c:symbol val="circle"/>
            <c:size val="8"/>
            <c:spPr>
              <a:solidFill>
                <a:srgbClr val="C00000"/>
              </a:solidFill>
              <a:ln w="0">
                <a:solidFill>
                  <a:srgbClr val="000000"/>
                </a:solidFill>
              </a:ln>
            </c:spPr>
          </c:marker>
          <c:dLbls>
            <c:dLbl>
              <c:idx val="0"/>
              <c:layout>
                <c:manualLayout>
                  <c:x val="9.4084440785605072E-3"/>
                  <c:y val="-3.5285815102328866E-2"/>
                </c:manualLayout>
              </c:layout>
              <c:tx>
                <c:rich>
                  <a:bodyPr/>
                  <a:lstStyle/>
                  <a:p>
                    <a:fld id="{6E013E22-6CFC-4491-AE25-7C9D2C514529}"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0CB-4B03-BAE5-16DFBAAE44D5}"/>
                </c:ext>
              </c:extLst>
            </c:dLbl>
            <c:dLbl>
              <c:idx val="1"/>
              <c:layout>
                <c:manualLayout>
                  <c:x val="-2.1168999176761315E-2"/>
                  <c:y val="-0.10585744530698661"/>
                </c:manualLayout>
              </c:layout>
              <c:tx>
                <c:rich>
                  <a:bodyPr/>
                  <a:lstStyle/>
                  <a:p>
                    <a:fld id="{9AF7F4E2-3588-4354-A38D-358BB38BB020}"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0CB-4B03-BAE5-16DFBAAE44D5}"/>
                </c:ext>
              </c:extLst>
            </c:dLbl>
            <c:dLbl>
              <c:idx val="2"/>
              <c:layout>
                <c:manualLayout>
                  <c:x val="-2.5873221216041568E-2"/>
                  <c:y val="8.4685956245589278E-2"/>
                </c:manualLayout>
              </c:layout>
              <c:tx>
                <c:rich>
                  <a:bodyPr/>
                  <a:lstStyle/>
                  <a:p>
                    <a:fld id="{EF9E50E4-AC74-4417-A003-D9C348CA3486}"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0CB-4B03-BAE5-16DFBAAE44D5}"/>
                </c:ext>
              </c:extLst>
            </c:dLbl>
            <c:dLbl>
              <c:idx val="3"/>
              <c:layout>
                <c:manualLayout>
                  <c:x val="-3.0577443255321739E-2"/>
                  <c:y val="-7.7628793225123532E-2"/>
                </c:manualLayout>
              </c:layout>
              <c:tx>
                <c:rich>
                  <a:bodyPr/>
                  <a:lstStyle/>
                  <a:p>
                    <a:fld id="{C342A008-4A5A-4608-9C54-99DD88F5AF8E}"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0CB-4B03-BAE5-16DFBAAE44D5}"/>
                </c:ext>
              </c:extLst>
            </c:dLbl>
            <c:dLbl>
              <c:idx val="4"/>
              <c:layout>
                <c:manualLayout>
                  <c:x val="-5.4098553451722924E-2"/>
                  <c:y val="-7.7628793225123505E-2"/>
                </c:manualLayout>
              </c:layout>
              <c:tx>
                <c:rich>
                  <a:bodyPr/>
                  <a:lstStyle/>
                  <a:p>
                    <a:fld id="{1630B591-0B0D-46FD-B5C4-B8C57E402832}"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0CB-4B03-BAE5-16DFBAAE44D5}"/>
                </c:ext>
              </c:extLst>
            </c:dLbl>
            <c:dLbl>
              <c:idx val="5"/>
              <c:layout>
                <c:manualLayout>
                  <c:x val="-2.3521110196401272E-2"/>
                  <c:y val="-7.7628793225123532E-2"/>
                </c:manualLayout>
              </c:layout>
              <c:tx>
                <c:rich>
                  <a:bodyPr/>
                  <a:lstStyle/>
                  <a:p>
                    <a:fld id="{068888EF-E7C8-409D-B906-676187D62445}"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0CB-4B03-BAE5-16DFBAAE44D5}"/>
                </c:ext>
              </c:extLst>
            </c:dLbl>
            <c:dLbl>
              <c:idx val="6"/>
              <c:layout>
                <c:manualLayout>
                  <c:x val="-5.645066447136305E-2"/>
                  <c:y val="-9.8800282286520824E-2"/>
                </c:manualLayout>
              </c:layout>
              <c:tx>
                <c:rich>
                  <a:bodyPr/>
                  <a:lstStyle/>
                  <a:p>
                    <a:fld id="{B5886449-59F8-4803-81DF-7DC901B84980}"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0CB-4B03-BAE5-16DFBAAE44D5}"/>
                </c:ext>
              </c:extLst>
            </c:dLbl>
            <c:dLbl>
              <c:idx val="7"/>
              <c:layout>
                <c:manualLayout>
                  <c:x val="-2.8225332235681612E-2"/>
                  <c:y val="0.11997177134791814"/>
                </c:manualLayout>
              </c:layout>
              <c:tx>
                <c:rich>
                  <a:bodyPr/>
                  <a:lstStyle/>
                  <a:p>
                    <a:fld id="{5E05EF79-2BD4-4128-9F34-D985432D25E9}"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0CB-4B03-BAE5-16DFBAAE44D5}"/>
                </c:ext>
              </c:extLst>
            </c:dLbl>
            <c:dLbl>
              <c:idx val="8"/>
              <c:layout>
                <c:manualLayout>
                  <c:x val="-5.1746442432082838E-2"/>
                  <c:y val="-7.7628793225123463E-2"/>
                </c:manualLayout>
              </c:layout>
              <c:tx>
                <c:rich>
                  <a:bodyPr/>
                  <a:lstStyle/>
                  <a:p>
                    <a:fld id="{7C7E4034-7DB1-45FE-A684-F761DDF7D4BF}"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C0CB-4B03-BAE5-16DFBAAE44D5}"/>
                </c:ext>
              </c:extLst>
            </c:dLbl>
            <c:dLbl>
              <c:idx val="9"/>
              <c:layout>
                <c:manualLayout>
                  <c:x val="-2.3521110196401272E-2"/>
                  <c:y val="-9.1743119266055079E-2"/>
                </c:manualLayout>
              </c:layout>
              <c:tx>
                <c:rich>
                  <a:bodyPr/>
                  <a:lstStyle/>
                  <a:p>
                    <a:fld id="{1DA4CF30-1161-4B19-BB53-CD62EFD5438C}"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0CB-4B03-BAE5-16DFBAAE44D5}"/>
                </c:ext>
              </c:extLst>
            </c:dLbl>
            <c:dLbl>
              <c:idx val="10"/>
              <c:layout>
                <c:manualLayout>
                  <c:x val="-7.056333058920386E-2"/>
                  <c:y val="0"/>
                </c:manualLayout>
              </c:layout>
              <c:tx>
                <c:rich>
                  <a:bodyPr/>
                  <a:lstStyle/>
                  <a:p>
                    <a:fld id="{5D57AFA8-E9A8-45E3-B9B5-E9079BA85B6A}"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0CB-4B03-BAE5-16DFBAAE44D5}"/>
                </c:ext>
              </c:extLst>
            </c:dLbl>
            <c:dLbl>
              <c:idx val="11"/>
              <c:layout>
                <c:manualLayout>
                  <c:x val="4.7042220392802111E-3"/>
                  <c:y val="7.0571630204657732E-2"/>
                </c:manualLayout>
              </c:layout>
              <c:tx>
                <c:rich>
                  <a:bodyPr/>
                  <a:lstStyle/>
                  <a:p>
                    <a:fld id="{4A1EF5CE-686F-4DA3-9C1C-F21D033AA090}"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C0CB-4B03-BAE5-16DFBAAE44D5}"/>
                </c:ext>
              </c:extLst>
            </c:dLbl>
            <c:dLbl>
              <c:idx val="12"/>
              <c:layout>
                <c:manualLayout>
                  <c:x val="-3.2929554274961775E-2"/>
                  <c:y val="9.1743119266054982E-2"/>
                </c:manualLayout>
              </c:layout>
              <c:tx>
                <c:rich>
                  <a:bodyPr/>
                  <a:lstStyle/>
                  <a:p>
                    <a:fld id="{812AD2F0-EF74-49F9-B1E4-13E3DC64FB4D}"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C0CB-4B03-BAE5-16DFBAAE44D5}"/>
                </c:ext>
              </c:extLst>
            </c:dLbl>
            <c:spPr>
              <a:noFill/>
              <a:ln>
                <a:noFill/>
              </a:ln>
              <a:effectLst/>
            </c:sp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Sheet3!$C$206:$C$218</c:f>
              <c:numCache>
                <c:formatCode>General</c:formatCode>
                <c:ptCount val="13"/>
                <c:pt idx="0">
                  <c:v>20.39</c:v>
                </c:pt>
                <c:pt idx="1">
                  <c:v>19.95</c:v>
                </c:pt>
                <c:pt idx="2">
                  <c:v>19.809999999999999</c:v>
                </c:pt>
                <c:pt idx="3">
                  <c:v>15.92</c:v>
                </c:pt>
                <c:pt idx="4">
                  <c:v>17.96</c:v>
                </c:pt>
                <c:pt idx="5">
                  <c:v>14.63</c:v>
                </c:pt>
                <c:pt idx="6">
                  <c:v>14.5</c:v>
                </c:pt>
                <c:pt idx="7">
                  <c:v>14.76</c:v>
                </c:pt>
                <c:pt idx="8">
                  <c:v>13.35</c:v>
                </c:pt>
                <c:pt idx="9">
                  <c:v>13.41</c:v>
                </c:pt>
                <c:pt idx="10">
                  <c:v>13.18</c:v>
                </c:pt>
                <c:pt idx="11">
                  <c:v>13.59</c:v>
                </c:pt>
                <c:pt idx="12">
                  <c:v>13.3</c:v>
                </c:pt>
              </c:numCache>
            </c:numRef>
          </c:xVal>
          <c:yVal>
            <c:numRef>
              <c:f>Sheet3!$B$206:$B$218</c:f>
              <c:numCache>
                <c:formatCode>General</c:formatCode>
                <c:ptCount val="13"/>
                <c:pt idx="0">
                  <c:v>74.09</c:v>
                </c:pt>
                <c:pt idx="1">
                  <c:v>73.55</c:v>
                </c:pt>
                <c:pt idx="2">
                  <c:v>73.06</c:v>
                </c:pt>
                <c:pt idx="3">
                  <c:v>68.53</c:v>
                </c:pt>
                <c:pt idx="4">
                  <c:v>68.260000000000005</c:v>
                </c:pt>
                <c:pt idx="5">
                  <c:v>65.66</c:v>
                </c:pt>
                <c:pt idx="6">
                  <c:v>65.650000000000006</c:v>
                </c:pt>
                <c:pt idx="7">
                  <c:v>65.3</c:v>
                </c:pt>
                <c:pt idx="8">
                  <c:v>62.83</c:v>
                </c:pt>
                <c:pt idx="9">
                  <c:v>62</c:v>
                </c:pt>
                <c:pt idx="10">
                  <c:v>61.51</c:v>
                </c:pt>
                <c:pt idx="11">
                  <c:v>60.85</c:v>
                </c:pt>
                <c:pt idx="12">
                  <c:v>60.51</c:v>
                </c:pt>
              </c:numCache>
            </c:numRef>
          </c:yVal>
          <c:smooth val="0"/>
          <c:extLst>
            <c:ext xmlns:c15="http://schemas.microsoft.com/office/drawing/2012/chart" uri="{02D57815-91ED-43cb-92C2-25804820EDAC}">
              <c15:datalabelsRange>
                <c15:f>Sheet3!$A$206:$A$218</c15:f>
                <c15:dlblRangeCache>
                  <c:ptCount val="13"/>
                  <c:pt idx="0">
                    <c:v>JP</c:v>
                  </c:pt>
                  <c:pt idx="1">
                    <c:v>SG</c:v>
                  </c:pt>
                  <c:pt idx="2">
                    <c:v>KR</c:v>
                  </c:pt>
                  <c:pt idx="3">
                    <c:v>CN</c:v>
                  </c:pt>
                  <c:pt idx="4">
                    <c:v>TH</c:v>
                  </c:pt>
                  <c:pt idx="5">
                    <c:v>MY</c:v>
                  </c:pt>
                  <c:pt idx="6">
                    <c:v>BN</c:v>
                  </c:pt>
                  <c:pt idx="7">
                    <c:v>VN</c:v>
                  </c:pt>
                  <c:pt idx="8">
                    <c:v>ID</c:v>
                  </c:pt>
                  <c:pt idx="9">
                    <c:v>PH</c:v>
                  </c:pt>
                  <c:pt idx="10">
                    <c:v>KH</c:v>
                  </c:pt>
                  <c:pt idx="11">
                    <c:v>MM</c:v>
                  </c:pt>
                  <c:pt idx="12">
                    <c:v>LA</c:v>
                  </c:pt>
                </c15:dlblRangeCache>
              </c15:datalabelsRange>
            </c:ext>
            <c:ext xmlns:c16="http://schemas.microsoft.com/office/drawing/2014/chart" uri="{C3380CC4-5D6E-409C-BE32-E72D297353CC}">
              <c16:uniqueId val="{0000000E-C0CB-4B03-BAE5-16DFBAAE44D5}"/>
            </c:ext>
          </c:extLst>
        </c:ser>
        <c:ser>
          <c:idx val="0"/>
          <c:order val="2"/>
          <c:spPr>
            <a:ln w="19050">
              <a:noFill/>
            </a:ln>
            <a:effectLst/>
          </c:spPr>
          <c:marker>
            <c:symbol val="circle"/>
            <c:size val="8"/>
            <c:spPr>
              <a:solidFill>
                <a:srgbClr val="006260"/>
              </a:solidFill>
              <a:ln w="0">
                <a:solidFill>
                  <a:srgbClr val="000000"/>
                </a:solidFill>
              </a:ln>
              <a:effectLst/>
            </c:spPr>
          </c:marker>
          <c:dLbls>
            <c:dLbl>
              <c:idx val="0"/>
              <c:layout>
                <c:manualLayout>
                  <c:x val="-1.8816888157121101E-2"/>
                  <c:y val="7.0571630204657732E-2"/>
                </c:manualLayout>
              </c:layout>
              <c:tx>
                <c:rich>
                  <a:bodyPr/>
                  <a:lstStyle/>
                  <a:p>
                    <a:fld id="{2A4F047B-2637-4B2C-B3CE-8529663F1CDF}"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C0CB-4B03-BAE5-16DFBAAE44D5}"/>
                </c:ext>
              </c:extLst>
            </c:dLbl>
            <c:dLbl>
              <c:idx val="1"/>
              <c:layout>
                <c:manualLayout>
                  <c:x val="-2.3521110196401355E-2"/>
                  <c:y val="-9.1743119266055065E-2"/>
                </c:manualLayout>
              </c:layout>
              <c:tx>
                <c:rich>
                  <a:bodyPr/>
                  <a:lstStyle/>
                  <a:p>
                    <a:fld id="{1CF7ABFE-E79B-41F7-B342-7EE254667B1D}"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C0CB-4B03-BAE5-16DFBAAE44D5}"/>
                </c:ext>
              </c:extLst>
            </c:dLbl>
            <c:dLbl>
              <c:idx val="2"/>
              <c:layout>
                <c:manualLayout>
                  <c:x val="-2.5873221216041568E-2"/>
                  <c:y val="7.0571630204657732E-2"/>
                </c:manualLayout>
              </c:layout>
              <c:tx>
                <c:rich>
                  <a:bodyPr/>
                  <a:lstStyle/>
                  <a:p>
                    <a:fld id="{8696BFD8-0F26-4FB4-8CA1-7591ACF7BB20}"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C0CB-4B03-BAE5-16DFBAAE44D5}"/>
                </c:ext>
              </c:extLst>
            </c:dLbl>
            <c:dLbl>
              <c:idx val="3"/>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C0CB-4B03-BAE5-16DFBAAE44D5}"/>
                </c:ext>
              </c:extLst>
            </c:dLbl>
            <c:spPr>
              <a:noFill/>
              <a:ln>
                <a:noFill/>
              </a:ln>
              <a:effectLst/>
            </c:sp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Sheet3!$L$206:$L$209</c:f>
              <c:numCache>
                <c:formatCode>General</c:formatCode>
                <c:ptCount val="4"/>
                <c:pt idx="0">
                  <c:v>16.350000000000001</c:v>
                </c:pt>
                <c:pt idx="1">
                  <c:v>18.25</c:v>
                </c:pt>
                <c:pt idx="2">
                  <c:v>18.989999999999998</c:v>
                </c:pt>
              </c:numCache>
            </c:numRef>
          </c:xVal>
          <c:yVal>
            <c:numRef>
              <c:f>Sheet3!$K$206:$K$209</c:f>
              <c:numCache>
                <c:formatCode>General</c:formatCode>
                <c:ptCount val="4"/>
                <c:pt idx="0">
                  <c:v>66.12</c:v>
                </c:pt>
                <c:pt idx="1">
                  <c:v>70.13</c:v>
                </c:pt>
                <c:pt idx="2">
                  <c:v>71.25</c:v>
                </c:pt>
              </c:numCache>
            </c:numRef>
          </c:yVal>
          <c:smooth val="0"/>
          <c:extLst>
            <c:ext xmlns:c15="http://schemas.microsoft.com/office/drawing/2012/chart" uri="{02D57815-91ED-43cb-92C2-25804820EDAC}">
              <c15:datalabelsRange>
                <c15:f>Sheet3!$J$206:$J$208</c15:f>
                <c15:dlblRangeCache>
                  <c:ptCount val="3"/>
                  <c:pt idx="0">
                    <c:v>US</c:v>
                  </c:pt>
                  <c:pt idx="1">
                    <c:v>UK</c:v>
                  </c:pt>
                  <c:pt idx="2">
                    <c:v>CA</c:v>
                  </c:pt>
                </c15:dlblRangeCache>
              </c15:datalabelsRange>
            </c:ext>
            <c:ext xmlns:c16="http://schemas.microsoft.com/office/drawing/2014/chart" uri="{C3380CC4-5D6E-409C-BE32-E72D297353CC}">
              <c16:uniqueId val="{00000013-C0CB-4B03-BAE5-16DFBAAE44D5}"/>
            </c:ext>
          </c:extLst>
        </c:ser>
        <c:dLbls>
          <c:showLegendKey val="0"/>
          <c:showVal val="0"/>
          <c:showCatName val="0"/>
          <c:showSerName val="0"/>
          <c:showPercent val="0"/>
          <c:showBubbleSize val="0"/>
        </c:dLbls>
        <c:axId val="1629321216"/>
        <c:axId val="361611343"/>
      </c:scatterChart>
      <c:valAx>
        <c:axId val="1629321216"/>
        <c:scaling>
          <c:orientation val="minMax"/>
          <c:min val="10"/>
        </c:scaling>
        <c:delete val="0"/>
        <c:axPos val="b"/>
        <c:title>
          <c:tx>
            <c:rich>
              <a:bodyPr/>
              <a:lstStyle/>
              <a:p>
                <a:pPr>
                  <a:defRPr b="0"/>
                </a:pPr>
                <a:r>
                  <a:rPr lang="en-SG" b="0"/>
                  <a:t>At 60 years old</a:t>
                </a:r>
              </a:p>
            </c:rich>
          </c:tx>
          <c:layout>
            <c:manualLayout>
              <c:xMode val="edge"/>
              <c:yMode val="edge"/>
              <c:x val="0.42736621170113154"/>
              <c:y val="0.91105140859602041"/>
            </c:manualLayout>
          </c:layout>
          <c:overlay val="0"/>
        </c:title>
        <c:numFmt formatCode="General" sourceLinked="1"/>
        <c:majorTickMark val="none"/>
        <c:minorTickMark val="none"/>
        <c:tickLblPos val="nextTo"/>
        <c:spPr>
          <a:noFill/>
          <a:ln w="3175">
            <a:solidFill>
              <a:srgbClr val="000000"/>
            </a:solidFill>
            <a:prstDash val="solid"/>
          </a:ln>
          <a:effectLst/>
        </c:spPr>
        <c:txPr>
          <a:bodyPr rot="-60000000" vert="horz"/>
          <a:lstStyle/>
          <a:p>
            <a:pPr>
              <a:defRPr/>
            </a:pPr>
            <a:endParaRPr lang="en-US"/>
          </a:p>
        </c:txPr>
        <c:crossAx val="361611343"/>
        <c:crosses val="autoZero"/>
        <c:crossBetween val="midCat"/>
        <c:majorUnit val="4"/>
      </c:valAx>
      <c:valAx>
        <c:axId val="361611343"/>
        <c:scaling>
          <c:orientation val="minMax"/>
          <c:min val="40"/>
        </c:scaling>
        <c:delete val="0"/>
        <c:axPos val="l"/>
        <c:title>
          <c:tx>
            <c:rich>
              <a:bodyPr/>
              <a:lstStyle/>
              <a:p>
                <a:pPr>
                  <a:defRPr b="0"/>
                </a:pPr>
                <a:r>
                  <a:rPr lang="en-SG" b="0"/>
                  <a:t>At Birth</a:t>
                </a:r>
              </a:p>
            </c:rich>
          </c:tx>
          <c:layout>
            <c:manualLayout>
              <c:xMode val="edge"/>
              <c:yMode val="edge"/>
              <c:x val="1.1760555098200636E-2"/>
              <c:y val="0.32191777015875833"/>
            </c:manualLayout>
          </c:layout>
          <c:overlay val="0"/>
        </c:title>
        <c:numFmt formatCode="General" sourceLinked="1"/>
        <c:majorTickMark val="none"/>
        <c:minorTickMark val="none"/>
        <c:tickLblPos val="nextTo"/>
        <c:spPr>
          <a:noFill/>
          <a:ln w="3175">
            <a:solidFill>
              <a:srgbClr val="000000"/>
            </a:solidFill>
            <a:prstDash val="solid"/>
          </a:ln>
          <a:effectLst/>
        </c:spPr>
        <c:txPr>
          <a:bodyPr rot="-60000000" vert="horz"/>
          <a:lstStyle/>
          <a:p>
            <a:pPr>
              <a:defRPr/>
            </a:pPr>
            <a:endParaRPr lang="en-US"/>
          </a:p>
        </c:txPr>
        <c:crossAx val="1629321216"/>
        <c:crosses val="autoZero"/>
        <c:crossBetween val="midCat"/>
        <c:majorUnit val="10"/>
      </c:valAx>
      <c:spPr>
        <a:ln w="25400">
          <a:noFill/>
        </a:ln>
      </c:spPr>
    </c:plotArea>
    <c:plotVisOnly val="1"/>
    <c:dispBlanksAs val="gap"/>
    <c:showDLblsOverMax val="0"/>
    <c:extLst/>
  </c:chart>
  <c:spPr>
    <a:solidFill>
      <a:schemeClr val="bg1"/>
    </a:solidFill>
    <a:ln w="6350">
      <a:noFill/>
    </a:ln>
  </c:spPr>
  <c:txPr>
    <a:bodyPr/>
    <a:lstStyle/>
    <a:p>
      <a:pPr>
        <a:defRPr sz="11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63954705675073E-2"/>
          <c:y val="6.0335173621853387E-2"/>
          <c:w val="0.86487629721162396"/>
          <c:h val="0.68784124134505187"/>
        </c:manualLayout>
      </c:layout>
      <c:lineChart>
        <c:grouping val="standard"/>
        <c:varyColors val="0"/>
        <c:ser>
          <c:idx val="1"/>
          <c:order val="0"/>
          <c:tx>
            <c:v>Share of population of 20 to 64 years old</c:v>
          </c:tx>
          <c:spPr>
            <a:ln w="19050">
              <a:solidFill>
                <a:srgbClr val="C00000"/>
              </a:solidFill>
            </a:ln>
          </c:spPr>
          <c:marker>
            <c:symbol val="none"/>
          </c:marker>
          <c:cat>
            <c:numRef>
              <c:f>Sheet2!$B$37:$DH$37</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cat>
          <c:val>
            <c:numRef>
              <c:f>Sheet2!$B$59:$DH$59</c:f>
              <c:numCache>
                <c:formatCode>General</c:formatCode>
                <c:ptCount val="111"/>
                <c:pt idx="0">
                  <c:v>64.608757421498083</c:v>
                </c:pt>
                <c:pt idx="1">
                  <c:v>64.730331456777208</c:v>
                </c:pt>
                <c:pt idx="2">
                  <c:v>64.893293077299674</c:v>
                </c:pt>
                <c:pt idx="3">
                  <c:v>65.040580734544776</c:v>
                </c:pt>
                <c:pt idx="4">
                  <c:v>65.235882522411032</c:v>
                </c:pt>
                <c:pt idx="5">
                  <c:v>65.491066419723467</c:v>
                </c:pt>
                <c:pt idx="6">
                  <c:v>65.800732991595922</c:v>
                </c:pt>
                <c:pt idx="7">
                  <c:v>66.190357139677431</c:v>
                </c:pt>
                <c:pt idx="8">
                  <c:v>66.556694198539958</c:v>
                </c:pt>
                <c:pt idx="9">
                  <c:v>66.883494483248853</c:v>
                </c:pt>
                <c:pt idx="10">
                  <c:v>67.239683389312631</c:v>
                </c:pt>
                <c:pt idx="11">
                  <c:v>67.649257632900458</c:v>
                </c:pt>
                <c:pt idx="12">
                  <c:v>68.146580617128876</c:v>
                </c:pt>
                <c:pt idx="13">
                  <c:v>68.653014339913128</c:v>
                </c:pt>
                <c:pt idx="14">
                  <c:v>69.151075129597189</c:v>
                </c:pt>
                <c:pt idx="15">
                  <c:v>69.671009154233047</c:v>
                </c:pt>
                <c:pt idx="16">
                  <c:v>70.058494625873465</c:v>
                </c:pt>
                <c:pt idx="17">
                  <c:v>70.270152073191753</c:v>
                </c:pt>
                <c:pt idx="18">
                  <c:v>70.415285320494107</c:v>
                </c:pt>
                <c:pt idx="19">
                  <c:v>70.506300742012812</c:v>
                </c:pt>
                <c:pt idx="20">
                  <c:v>70.553811660783737</c:v>
                </c:pt>
                <c:pt idx="21">
                  <c:v>70.549315900248601</c:v>
                </c:pt>
                <c:pt idx="22">
                  <c:v>70.442848490163726</c:v>
                </c:pt>
                <c:pt idx="23">
                  <c:v>70.254867952231763</c:v>
                </c:pt>
                <c:pt idx="24">
                  <c:v>70.021339045738387</c:v>
                </c:pt>
                <c:pt idx="25">
                  <c:v>69.767375740756194</c:v>
                </c:pt>
                <c:pt idx="26">
                  <c:v>69.493437526224639</c:v>
                </c:pt>
                <c:pt idx="27">
                  <c:v>69.141801467594462</c:v>
                </c:pt>
                <c:pt idx="28">
                  <c:v>68.803389794147364</c:v>
                </c:pt>
                <c:pt idx="29">
                  <c:v>68.528914408948282</c:v>
                </c:pt>
                <c:pt idx="30">
                  <c:v>68.300095132558624</c:v>
                </c:pt>
                <c:pt idx="31">
                  <c:v>68.172449997665822</c:v>
                </c:pt>
                <c:pt idx="32">
                  <c:v>68.076258184732907</c:v>
                </c:pt>
                <c:pt idx="33">
                  <c:v>68.010905388087892</c:v>
                </c:pt>
                <c:pt idx="34">
                  <c:v>68.067375403112464</c:v>
                </c:pt>
                <c:pt idx="35">
                  <c:v>68.192773952195267</c:v>
                </c:pt>
                <c:pt idx="36">
                  <c:v>68.34056161531548</c:v>
                </c:pt>
                <c:pt idx="37">
                  <c:v>68.379605339969785</c:v>
                </c:pt>
                <c:pt idx="38">
                  <c:v>68.166774169223501</c:v>
                </c:pt>
                <c:pt idx="39">
                  <c:v>67.890229164427552</c:v>
                </c:pt>
                <c:pt idx="40">
                  <c:v>67.645260271218973</c:v>
                </c:pt>
                <c:pt idx="41">
                  <c:v>67.410260313429006</c:v>
                </c:pt>
                <c:pt idx="42">
                  <c:v>67.232121678305106</c:v>
                </c:pt>
                <c:pt idx="43">
                  <c:v>66.941408055208029</c:v>
                </c:pt>
                <c:pt idx="44">
                  <c:v>66.512251566084572</c:v>
                </c:pt>
                <c:pt idx="45">
                  <c:v>66.010875819089648</c:v>
                </c:pt>
                <c:pt idx="46">
                  <c:v>65.442357962627369</c:v>
                </c:pt>
                <c:pt idx="47">
                  <c:v>64.88630840275394</c:v>
                </c:pt>
                <c:pt idx="48">
                  <c:v>64.355440719353851</c:v>
                </c:pt>
                <c:pt idx="49">
                  <c:v>63.868219542115291</c:v>
                </c:pt>
                <c:pt idx="50">
                  <c:v>63.461460575379682</c:v>
                </c:pt>
                <c:pt idx="51">
                  <c:v>63.119723483301605</c:v>
                </c:pt>
                <c:pt idx="52">
                  <c:v>62.824645517116217</c:v>
                </c:pt>
                <c:pt idx="53">
                  <c:v>62.558059676776658</c:v>
                </c:pt>
                <c:pt idx="54">
                  <c:v>62.270580562810331</c:v>
                </c:pt>
                <c:pt idx="55">
                  <c:v>61.950041801651324</c:v>
                </c:pt>
                <c:pt idx="56">
                  <c:v>61.603649935448225</c:v>
                </c:pt>
                <c:pt idx="57">
                  <c:v>61.212629133374207</c:v>
                </c:pt>
                <c:pt idx="58">
                  <c:v>60.848652103818637</c:v>
                </c:pt>
                <c:pt idx="59">
                  <c:v>60.527653363387635</c:v>
                </c:pt>
                <c:pt idx="60">
                  <c:v>60.179304782557374</c:v>
                </c:pt>
                <c:pt idx="61">
                  <c:v>59.792154534953603</c:v>
                </c:pt>
                <c:pt idx="62">
                  <c:v>59.357237510500539</c:v>
                </c:pt>
                <c:pt idx="63">
                  <c:v>58.931451071113237</c:v>
                </c:pt>
                <c:pt idx="64">
                  <c:v>58.526756724884457</c:v>
                </c:pt>
                <c:pt idx="65">
                  <c:v>58.097893867041883</c:v>
                </c:pt>
                <c:pt idx="66">
                  <c:v>57.761413912288717</c:v>
                </c:pt>
                <c:pt idx="67">
                  <c:v>57.569647614540521</c:v>
                </c:pt>
                <c:pt idx="68">
                  <c:v>57.434050429885254</c:v>
                </c:pt>
                <c:pt idx="69">
                  <c:v>57.332710069210115</c:v>
                </c:pt>
                <c:pt idx="70">
                  <c:v>57.255469316491848</c:v>
                </c:pt>
                <c:pt idx="71">
                  <c:v>57.199125051868791</c:v>
                </c:pt>
                <c:pt idx="72">
                  <c:v>57.163938355241996</c:v>
                </c:pt>
                <c:pt idx="73">
                  <c:v>57.143239435919867</c:v>
                </c:pt>
                <c:pt idx="74">
                  <c:v>57.127228603612558</c:v>
                </c:pt>
                <c:pt idx="75">
                  <c:v>57.083964702978349</c:v>
                </c:pt>
                <c:pt idx="76">
                  <c:v>57.025718199959009</c:v>
                </c:pt>
                <c:pt idx="77">
                  <c:v>56.974090799193853</c:v>
                </c:pt>
                <c:pt idx="78">
                  <c:v>56.910971762875597</c:v>
                </c:pt>
                <c:pt idx="79">
                  <c:v>56.823804761014443</c:v>
                </c:pt>
                <c:pt idx="80">
                  <c:v>56.702864213307635</c:v>
                </c:pt>
                <c:pt idx="81">
                  <c:v>56.548099859029847</c:v>
                </c:pt>
                <c:pt idx="82">
                  <c:v>56.354084945322988</c:v>
                </c:pt>
                <c:pt idx="83">
                  <c:v>56.120756584951927</c:v>
                </c:pt>
                <c:pt idx="84">
                  <c:v>55.855735081732981</c:v>
                </c:pt>
                <c:pt idx="85">
                  <c:v>55.575231794633027</c:v>
                </c:pt>
                <c:pt idx="86">
                  <c:v>55.290187084234354</c:v>
                </c:pt>
                <c:pt idx="87">
                  <c:v>54.963830573243499</c:v>
                </c:pt>
                <c:pt idx="88">
                  <c:v>54.622722341312702</c:v>
                </c:pt>
                <c:pt idx="89">
                  <c:v>54.293439790179555</c:v>
                </c:pt>
                <c:pt idx="90">
                  <c:v>53.981852556460886</c:v>
                </c:pt>
                <c:pt idx="91">
                  <c:v>53.68018995527013</c:v>
                </c:pt>
                <c:pt idx="92">
                  <c:v>53.356886796198566</c:v>
                </c:pt>
                <c:pt idx="93">
                  <c:v>53.106427646654986</c:v>
                </c:pt>
                <c:pt idx="94">
                  <c:v>52.953022233687562</c:v>
                </c:pt>
                <c:pt idx="95">
                  <c:v>52.884386344872503</c:v>
                </c:pt>
                <c:pt idx="96">
                  <c:v>52.91372559865826</c:v>
                </c:pt>
                <c:pt idx="97">
                  <c:v>52.981977978789189</c:v>
                </c:pt>
                <c:pt idx="98">
                  <c:v>53.053121774325184</c:v>
                </c:pt>
                <c:pt idx="99">
                  <c:v>53.124253960096368</c:v>
                </c:pt>
                <c:pt idx="100">
                  <c:v>53.194710545872127</c:v>
                </c:pt>
                <c:pt idx="101">
                  <c:v>53.262484247939355</c:v>
                </c:pt>
                <c:pt idx="102">
                  <c:v>53.326228117194361</c:v>
                </c:pt>
                <c:pt idx="103">
                  <c:v>53.385484452323539</c:v>
                </c:pt>
                <c:pt idx="104">
                  <c:v>53.438376732465841</c:v>
                </c:pt>
                <c:pt idx="105">
                  <c:v>53.483357419953869</c:v>
                </c:pt>
                <c:pt idx="106">
                  <c:v>53.52041826252588</c:v>
                </c:pt>
                <c:pt idx="107">
                  <c:v>53.548243139627658</c:v>
                </c:pt>
                <c:pt idx="108">
                  <c:v>53.564338323831429</c:v>
                </c:pt>
                <c:pt idx="109">
                  <c:v>53.56958926381504</c:v>
                </c:pt>
                <c:pt idx="110">
                  <c:v>53.563107317057643</c:v>
                </c:pt>
              </c:numCache>
            </c:numRef>
          </c:val>
          <c:smooth val="0"/>
          <c:extLst>
            <c:ext xmlns:c16="http://schemas.microsoft.com/office/drawing/2014/chart" uri="{C3380CC4-5D6E-409C-BE32-E72D297353CC}">
              <c16:uniqueId val="{00000000-33AA-4BBE-AACB-EC7340E34E21}"/>
            </c:ext>
          </c:extLst>
        </c:ser>
        <c:ser>
          <c:idx val="0"/>
          <c:order val="1"/>
          <c:tx>
            <c:v>Share of population using prospective measure of old-age</c:v>
          </c:tx>
          <c:spPr>
            <a:ln w="19050">
              <a:solidFill>
                <a:srgbClr val="BFBFBF"/>
              </a:solidFill>
            </a:ln>
            <a:effectLst/>
          </c:spPr>
          <c:marker>
            <c:symbol val="none"/>
          </c:marker>
          <c:cat>
            <c:numRef>
              <c:f>Sheet2!$B$37:$DH$37</c:f>
              <c:numCache>
                <c:formatCode>General</c:formatCode>
                <c:ptCount val="11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numCache>
            </c:numRef>
          </c:cat>
          <c:val>
            <c:numRef>
              <c:f>Sheet2!$B$62:$DH$62</c:f>
              <c:numCache>
                <c:formatCode>General</c:formatCode>
                <c:ptCount val="111"/>
                <c:pt idx="0">
                  <c:v>64.455726390764113</c:v>
                </c:pt>
                <c:pt idx="1">
                  <c:v>64.626352295511552</c:v>
                </c:pt>
                <c:pt idx="2">
                  <c:v>64.784403231952098</c:v>
                </c:pt>
                <c:pt idx="3">
                  <c:v>65.28684440710569</c:v>
                </c:pt>
                <c:pt idx="4">
                  <c:v>65.563854947082234</c:v>
                </c:pt>
                <c:pt idx="5">
                  <c:v>65.829248499970447</c:v>
                </c:pt>
                <c:pt idx="6">
                  <c:v>66.15948318868783</c:v>
                </c:pt>
                <c:pt idx="7">
                  <c:v>67.023181089407529</c:v>
                </c:pt>
                <c:pt idx="8">
                  <c:v>67.503457520694468</c:v>
                </c:pt>
                <c:pt idx="9">
                  <c:v>67.849165465824612</c:v>
                </c:pt>
                <c:pt idx="10">
                  <c:v>68.205137945092147</c:v>
                </c:pt>
                <c:pt idx="11">
                  <c:v>69.085468703285983</c:v>
                </c:pt>
                <c:pt idx="12">
                  <c:v>69.588695496125283</c:v>
                </c:pt>
                <c:pt idx="13">
                  <c:v>70.098054398310481</c:v>
                </c:pt>
                <c:pt idx="14">
                  <c:v>70.584381281883211</c:v>
                </c:pt>
                <c:pt idx="15">
                  <c:v>71.117513944972231</c:v>
                </c:pt>
                <c:pt idx="16">
                  <c:v>71.545226176690164</c:v>
                </c:pt>
                <c:pt idx="17">
                  <c:v>71.781863981074508</c:v>
                </c:pt>
                <c:pt idx="18">
                  <c:v>71.949617774429242</c:v>
                </c:pt>
                <c:pt idx="19">
                  <c:v>72.491722760748402</c:v>
                </c:pt>
                <c:pt idx="20">
                  <c:v>72.554122360795532</c:v>
                </c:pt>
                <c:pt idx="21">
                  <c:v>72.5518432746629</c:v>
                </c:pt>
                <c:pt idx="22">
                  <c:v>72.67688832248308</c:v>
                </c:pt>
                <c:pt idx="23">
                  <c:v>72.626756191607399</c:v>
                </c:pt>
                <c:pt idx="24">
                  <c:v>72.561787127584182</c:v>
                </c:pt>
                <c:pt idx="25">
                  <c:v>72.453324912291393</c:v>
                </c:pt>
                <c:pt idx="26">
                  <c:v>72.783679670386746</c:v>
                </c:pt>
                <c:pt idx="27">
                  <c:v>72.604893594409589</c:v>
                </c:pt>
                <c:pt idx="28">
                  <c:v>72.506913898874743</c:v>
                </c:pt>
                <c:pt idx="29">
                  <c:v>72.4066807388987</c:v>
                </c:pt>
                <c:pt idx="30">
                  <c:v>72.138595593796779</c:v>
                </c:pt>
                <c:pt idx="31">
                  <c:v>71.758671291986829</c:v>
                </c:pt>
                <c:pt idx="32">
                  <c:v>72.556990180965457</c:v>
                </c:pt>
                <c:pt idx="33">
                  <c:v>72.890548567210757</c:v>
                </c:pt>
                <c:pt idx="34">
                  <c:v>72.853411142535904</c:v>
                </c:pt>
                <c:pt idx="35">
                  <c:v>72.811303735603119</c:v>
                </c:pt>
                <c:pt idx="36">
                  <c:v>72.788016402051142</c:v>
                </c:pt>
                <c:pt idx="37">
                  <c:v>72.794842006858545</c:v>
                </c:pt>
                <c:pt idx="38">
                  <c:v>72.844475296192314</c:v>
                </c:pt>
                <c:pt idx="39">
                  <c:v>73.584202720919748</c:v>
                </c:pt>
                <c:pt idx="40">
                  <c:v>73.770494885446055</c:v>
                </c:pt>
                <c:pt idx="41">
                  <c:v>74.026047006836819</c:v>
                </c:pt>
                <c:pt idx="42">
                  <c:v>74.234540993299149</c:v>
                </c:pt>
                <c:pt idx="43">
                  <c:v>74.238838600649729</c:v>
                </c:pt>
                <c:pt idx="44">
                  <c:v>73.923147479137</c:v>
                </c:pt>
                <c:pt idx="45">
                  <c:v>73.50190218714414</c:v>
                </c:pt>
                <c:pt idx="46">
                  <c:v>74.004464136922749</c:v>
                </c:pt>
                <c:pt idx="47">
                  <c:v>73.524833154107071</c:v>
                </c:pt>
                <c:pt idx="48">
                  <c:v>73.048696667775005</c:v>
                </c:pt>
                <c:pt idx="49">
                  <c:v>72.66299491411516</c:v>
                </c:pt>
                <c:pt idx="50">
                  <c:v>72.241327712518213</c:v>
                </c:pt>
                <c:pt idx="51">
                  <c:v>71.781950504497033</c:v>
                </c:pt>
                <c:pt idx="52">
                  <c:v>71.293996945742094</c:v>
                </c:pt>
                <c:pt idx="53">
                  <c:v>70.767703317111824</c:v>
                </c:pt>
                <c:pt idx="54">
                  <c:v>71.164613003111654</c:v>
                </c:pt>
                <c:pt idx="55">
                  <c:v>70.706424890329558</c:v>
                </c:pt>
                <c:pt idx="56">
                  <c:v>70.397743867160798</c:v>
                </c:pt>
                <c:pt idx="57">
                  <c:v>70.000884344447101</c:v>
                </c:pt>
                <c:pt idx="58">
                  <c:v>69.677200099215042</c:v>
                </c:pt>
                <c:pt idx="59">
                  <c:v>69.418351331508887</c:v>
                </c:pt>
                <c:pt idx="60">
                  <c:v>69.309978372239243</c:v>
                </c:pt>
                <c:pt idx="61">
                  <c:v>69.263918110509806</c:v>
                </c:pt>
                <c:pt idx="62">
                  <c:v>69.83896588761715</c:v>
                </c:pt>
                <c:pt idx="63">
                  <c:v>69.709623260204751</c:v>
                </c:pt>
                <c:pt idx="64">
                  <c:v>69.567326671738954</c:v>
                </c:pt>
                <c:pt idx="65">
                  <c:v>69.555223827151849</c:v>
                </c:pt>
                <c:pt idx="66">
                  <c:v>69.399054431612029</c:v>
                </c:pt>
                <c:pt idx="67">
                  <c:v>69.267363763832734</c:v>
                </c:pt>
                <c:pt idx="68">
                  <c:v>69.159644573402318</c:v>
                </c:pt>
                <c:pt idx="69">
                  <c:v>69.000216875277857</c:v>
                </c:pt>
                <c:pt idx="70">
                  <c:v>68.851146230784934</c:v>
                </c:pt>
                <c:pt idx="71">
                  <c:v>69.53386656441846</c:v>
                </c:pt>
                <c:pt idx="72">
                  <c:v>69.399543842291365</c:v>
                </c:pt>
                <c:pt idx="73">
                  <c:v>69.089620961125846</c:v>
                </c:pt>
                <c:pt idx="74">
                  <c:v>68.928630614761289</c:v>
                </c:pt>
                <c:pt idx="75">
                  <c:v>68.559289700761767</c:v>
                </c:pt>
                <c:pt idx="76">
                  <c:v>68.30930226301345</c:v>
                </c:pt>
                <c:pt idx="77">
                  <c:v>68.122953331642805</c:v>
                </c:pt>
                <c:pt idx="78">
                  <c:v>67.974976338841913</c:v>
                </c:pt>
                <c:pt idx="79">
                  <c:v>67.829443216004265</c:v>
                </c:pt>
                <c:pt idx="80">
                  <c:v>67.758584610928423</c:v>
                </c:pt>
                <c:pt idx="81">
                  <c:v>68.481628257354856</c:v>
                </c:pt>
                <c:pt idx="82">
                  <c:v>68.344744428684706</c:v>
                </c:pt>
                <c:pt idx="83">
                  <c:v>68.42455719207824</c:v>
                </c:pt>
                <c:pt idx="84">
                  <c:v>68.367262758320322</c:v>
                </c:pt>
                <c:pt idx="85">
                  <c:v>68.279462583872046</c:v>
                </c:pt>
                <c:pt idx="86">
                  <c:v>68.183394462845015</c:v>
                </c:pt>
                <c:pt idx="87">
                  <c:v>68.057000498746234</c:v>
                </c:pt>
                <c:pt idx="88">
                  <c:v>67.948324294978121</c:v>
                </c:pt>
                <c:pt idx="89">
                  <c:v>67.932840138727911</c:v>
                </c:pt>
                <c:pt idx="90">
                  <c:v>67.901052099571203</c:v>
                </c:pt>
                <c:pt idx="91">
                  <c:v>68.504788097463162</c:v>
                </c:pt>
                <c:pt idx="92">
                  <c:v>68.589941590284184</c:v>
                </c:pt>
                <c:pt idx="93">
                  <c:v>68.484905511237031</c:v>
                </c:pt>
                <c:pt idx="94">
                  <c:v>68.338316179770274</c:v>
                </c:pt>
                <c:pt idx="95">
                  <c:v>68.273765100149205</c:v>
                </c:pt>
                <c:pt idx="96">
                  <c:v>68.140324695175011</c:v>
                </c:pt>
                <c:pt idx="97">
                  <c:v>67.936805374211943</c:v>
                </c:pt>
                <c:pt idx="98">
                  <c:v>67.833958329766602</c:v>
                </c:pt>
                <c:pt idx="99">
                  <c:v>67.584827432551549</c:v>
                </c:pt>
                <c:pt idx="100">
                  <c:v>67.32609423436628</c:v>
                </c:pt>
                <c:pt idx="101">
                  <c:v>67.251049067865097</c:v>
                </c:pt>
                <c:pt idx="102">
                  <c:v>67.951150632702806</c:v>
                </c:pt>
                <c:pt idx="103">
                  <c:v>67.707831682328532</c:v>
                </c:pt>
                <c:pt idx="104">
                  <c:v>67.483333094461244</c:v>
                </c:pt>
                <c:pt idx="105">
                  <c:v>67.177171496284572</c:v>
                </c:pt>
                <c:pt idx="106">
                  <c:v>67.073432511623565</c:v>
                </c:pt>
                <c:pt idx="107">
                  <c:v>66.917030895301053</c:v>
                </c:pt>
                <c:pt idx="108">
                  <c:v>66.89342656064639</c:v>
                </c:pt>
                <c:pt idx="109">
                  <c:v>67.113980729510445</c:v>
                </c:pt>
                <c:pt idx="110">
                  <c:v>67.206440473860042</c:v>
                </c:pt>
              </c:numCache>
            </c:numRef>
          </c:val>
          <c:smooth val="0"/>
          <c:extLst>
            <c:ext xmlns:c16="http://schemas.microsoft.com/office/drawing/2014/chart" uri="{C3380CC4-5D6E-409C-BE32-E72D297353CC}">
              <c16:uniqueId val="{00000001-33AA-4BBE-AACB-EC7340E34E21}"/>
            </c:ext>
          </c:extLst>
        </c:ser>
        <c:dLbls>
          <c:showLegendKey val="0"/>
          <c:showVal val="0"/>
          <c:showCatName val="0"/>
          <c:showSerName val="0"/>
          <c:showPercent val="0"/>
          <c:showBubbleSize val="0"/>
        </c:dLbls>
        <c:smooth val="0"/>
        <c:axId val="1012275215"/>
        <c:axId val="1512972416"/>
      </c:lineChart>
      <c:catAx>
        <c:axId val="1012275215"/>
        <c:scaling>
          <c:orientation val="minMax"/>
        </c:scaling>
        <c:delete val="0"/>
        <c:axPos val="b"/>
        <c:numFmt formatCode="General" sourceLinked="1"/>
        <c:majorTickMark val="none"/>
        <c:minorTickMark val="none"/>
        <c:tickLblPos val="nextTo"/>
        <c:spPr>
          <a:noFill/>
          <a:ln w="3175">
            <a:solidFill>
              <a:srgbClr val="000000"/>
            </a:solidFill>
            <a:prstDash val="solid"/>
          </a:ln>
          <a:effectLst/>
        </c:spPr>
        <c:txPr>
          <a:bodyPr rot="-60000000" vert="horz"/>
          <a:lstStyle/>
          <a:p>
            <a:pPr>
              <a:defRPr/>
            </a:pPr>
            <a:endParaRPr lang="en-US"/>
          </a:p>
        </c:txPr>
        <c:crossAx val="1512972416"/>
        <c:crosses val="autoZero"/>
        <c:auto val="1"/>
        <c:lblAlgn val="ctr"/>
        <c:lblOffset val="100"/>
        <c:tickLblSkip val="25"/>
        <c:noMultiLvlLbl val="0"/>
      </c:catAx>
      <c:valAx>
        <c:axId val="1512972416"/>
        <c:scaling>
          <c:orientation val="minMax"/>
          <c:min val="40"/>
        </c:scaling>
        <c:delete val="0"/>
        <c:axPos val="l"/>
        <c:numFmt formatCode="General" sourceLinked="1"/>
        <c:majorTickMark val="none"/>
        <c:minorTickMark val="none"/>
        <c:tickLblPos val="nextTo"/>
        <c:spPr>
          <a:noFill/>
          <a:ln w="3175">
            <a:solidFill>
              <a:srgbClr val="000000"/>
            </a:solidFill>
            <a:prstDash val="solid"/>
          </a:ln>
          <a:effectLst/>
        </c:spPr>
        <c:txPr>
          <a:bodyPr rot="-60000000" vert="horz"/>
          <a:lstStyle/>
          <a:p>
            <a:pPr>
              <a:defRPr/>
            </a:pPr>
            <a:endParaRPr lang="en-US"/>
          </a:p>
        </c:txPr>
        <c:crossAx val="1012275215"/>
        <c:crosses val="autoZero"/>
        <c:crossBetween val="between"/>
        <c:majorUnit val="10"/>
      </c:valAx>
      <c:spPr>
        <a:ln w="25400">
          <a:noFill/>
        </a:ln>
      </c:spPr>
    </c:plotArea>
    <c:legend>
      <c:legendPos val="r"/>
      <c:layout>
        <c:manualLayout>
          <c:xMode val="edge"/>
          <c:yMode val="edge"/>
          <c:x val="0"/>
          <c:y val="0.8547649056833978"/>
          <c:w val="0.94448365947283897"/>
          <c:h val="0.1197566483509301"/>
        </c:manualLayout>
      </c:layout>
      <c:overlay val="0"/>
    </c:legend>
    <c:plotVisOnly val="1"/>
    <c:dispBlanksAs val="gap"/>
    <c:showDLblsOverMax val="0"/>
    <c:extLst/>
  </c:chart>
  <c:spPr>
    <a:solidFill>
      <a:schemeClr val="bg1"/>
    </a:solidFill>
    <a:ln w="6350">
      <a:noFill/>
    </a:ln>
  </c:spPr>
  <c:txPr>
    <a:bodyPr/>
    <a:lstStyle/>
    <a:p>
      <a:pPr>
        <a:defRPr sz="1100">
          <a:solidFill>
            <a:srgbClr val="000000"/>
          </a:solidFill>
          <a:latin typeface="Arial" panose="020B0604020202020204" pitchFamily="34" charset="0"/>
        </a:defRPr>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755322687957415E-2"/>
          <c:y val="8.0049291938997819E-2"/>
          <c:w val="0.88351657795520067"/>
          <c:h val="0.66910838779956427"/>
        </c:manualLayout>
      </c:layout>
      <c:barChart>
        <c:barDir val="col"/>
        <c:grouping val="clustered"/>
        <c:varyColors val="0"/>
        <c:ser>
          <c:idx val="0"/>
          <c:order val="0"/>
          <c:tx>
            <c:strRef>
              <c:f>FIN!$E$2</c:f>
              <c:strCache>
                <c:ptCount val="1"/>
                <c:pt idx="0">
                  <c:v>2016–18</c:v>
                </c:pt>
              </c:strCache>
            </c:strRef>
          </c:tx>
          <c:spPr>
            <a:solidFill>
              <a:srgbClr val="C00000"/>
            </a:solidFill>
            <a:ln w="19050">
              <a:noFill/>
            </a:ln>
            <a:effectLst/>
          </c:spPr>
          <c:invertIfNegative val="0"/>
          <c:cat>
            <c:multiLvlStrRef>
              <c:f>FIN!$C$3:$D$5</c:f>
              <c:multiLvlStrCache>
                <c:ptCount val="3"/>
                <c:lvl>
                  <c:pt idx="1">
                    <c:v>US</c:v>
                  </c:pt>
                  <c:pt idx="2">
                    <c:v>China</c:v>
                  </c:pt>
                </c:lvl>
                <c:lvl>
                  <c:pt idx="0">
                    <c:v>With each other</c:v>
                  </c:pt>
                  <c:pt idx="1">
                    <c:v>With rest of the world</c:v>
                  </c:pt>
                </c:lvl>
              </c:multiLvlStrCache>
            </c:multiLvlStrRef>
          </c:cat>
          <c:val>
            <c:numRef>
              <c:f>FIN!$E$3:$E$5</c:f>
              <c:numCache>
                <c:formatCode>General</c:formatCode>
                <c:ptCount val="3"/>
                <c:pt idx="0">
                  <c:v>4.1692016977751161</c:v>
                </c:pt>
                <c:pt idx="1">
                  <c:v>4.1326356558091453</c:v>
                </c:pt>
                <c:pt idx="2">
                  <c:v>6.6161965334631674</c:v>
                </c:pt>
              </c:numCache>
            </c:numRef>
          </c:val>
          <c:extLst>
            <c:ext xmlns:c16="http://schemas.microsoft.com/office/drawing/2014/chart" uri="{C3380CC4-5D6E-409C-BE32-E72D297353CC}">
              <c16:uniqueId val="{00000000-5B44-42BE-9A6B-4A0E884C623E}"/>
            </c:ext>
          </c:extLst>
        </c:ser>
        <c:ser>
          <c:idx val="1"/>
          <c:order val="1"/>
          <c:tx>
            <c:strRef>
              <c:f>FIN!$F$2</c:f>
              <c:strCache>
                <c:ptCount val="1"/>
                <c:pt idx="0">
                  <c:v>2019–23</c:v>
                </c:pt>
              </c:strCache>
            </c:strRef>
          </c:tx>
          <c:spPr>
            <a:solidFill>
              <a:srgbClr val="BFBFBF"/>
            </a:solidFill>
            <a:ln w="19050">
              <a:noFill/>
            </a:ln>
            <a:effectLst/>
          </c:spPr>
          <c:invertIfNegative val="0"/>
          <c:cat>
            <c:multiLvlStrRef>
              <c:f>FIN!$C$3:$D$5</c:f>
              <c:multiLvlStrCache>
                <c:ptCount val="3"/>
                <c:lvl>
                  <c:pt idx="1">
                    <c:v>US</c:v>
                  </c:pt>
                  <c:pt idx="2">
                    <c:v>China</c:v>
                  </c:pt>
                </c:lvl>
                <c:lvl>
                  <c:pt idx="0">
                    <c:v>With each other</c:v>
                  </c:pt>
                  <c:pt idx="1">
                    <c:v>With rest of the world</c:v>
                  </c:pt>
                </c:lvl>
              </c:multiLvlStrCache>
            </c:multiLvlStrRef>
          </c:cat>
          <c:val>
            <c:numRef>
              <c:f>FIN!$F$3:$F$5</c:f>
              <c:numCache>
                <c:formatCode>General</c:formatCode>
                <c:ptCount val="3"/>
                <c:pt idx="0">
                  <c:v>1.8636697187839755</c:v>
                </c:pt>
                <c:pt idx="1">
                  <c:v>6.5689556364062209</c:v>
                </c:pt>
                <c:pt idx="2">
                  <c:v>7.4366261424899109</c:v>
                </c:pt>
              </c:numCache>
            </c:numRef>
          </c:val>
          <c:extLst>
            <c:ext xmlns:c16="http://schemas.microsoft.com/office/drawing/2014/chart" uri="{C3380CC4-5D6E-409C-BE32-E72D297353CC}">
              <c16:uniqueId val="{00000001-5B44-42BE-9A6B-4A0E884C623E}"/>
            </c:ext>
          </c:extLst>
        </c:ser>
        <c:dLbls>
          <c:showLegendKey val="0"/>
          <c:showVal val="0"/>
          <c:showCatName val="0"/>
          <c:showSerName val="0"/>
          <c:showPercent val="0"/>
          <c:showBubbleSize val="0"/>
        </c:dLbls>
        <c:gapWidth val="219"/>
        <c:axId val="1709480768"/>
        <c:axId val="803255455"/>
      </c:barChart>
      <c:catAx>
        <c:axId val="1709480768"/>
        <c:scaling>
          <c:orientation val="minMax"/>
        </c:scaling>
        <c:delete val="0"/>
        <c:axPos val="b"/>
        <c:numFmt formatCode="General" sourceLinked="1"/>
        <c:majorTickMark val="none"/>
        <c:minorTickMark val="none"/>
        <c:tickLblPos val="nextTo"/>
        <c:spPr>
          <a:noFill/>
          <a:ln w="3175" cap="flat" cmpd="sng" algn="ctr">
            <a:solidFill>
              <a:srgbClr val="000000"/>
            </a:solidFill>
            <a:prstDash val="solid"/>
            <a:roun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803255455"/>
        <c:crosses val="autoZero"/>
        <c:auto val="1"/>
        <c:lblAlgn val="ctr"/>
        <c:lblOffset val="100"/>
        <c:noMultiLvlLbl val="0"/>
      </c:catAx>
      <c:valAx>
        <c:axId val="803255455"/>
        <c:scaling>
          <c:orientation val="minMax"/>
        </c:scaling>
        <c:delete val="0"/>
        <c:axPos val="l"/>
        <c:numFmt formatCode="General" sourceLinked="1"/>
        <c:majorTickMark val="none"/>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1709480768"/>
        <c:crosses val="autoZero"/>
        <c:crossBetween val="between"/>
        <c:majorUnit val="2"/>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100">
          <a:solidFill>
            <a:srgbClr val="000000"/>
          </a:solidFill>
          <a:latin typeface="Arial"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4913506320692"/>
          <c:y val="8.0049291938997805E-2"/>
          <c:w val="0.77984863606121091"/>
          <c:h val="0.67570397603485843"/>
        </c:manualLayout>
      </c:layout>
      <c:areaChart>
        <c:grouping val="standard"/>
        <c:varyColors val="0"/>
        <c:ser>
          <c:idx val="2"/>
          <c:order val="2"/>
          <c:spPr>
            <a:solidFill>
              <a:schemeClr val="accent3">
                <a:alpha val="13000"/>
              </a:schemeClr>
            </a:solidFill>
            <a:ln w="19050">
              <a:noFill/>
            </a:ln>
            <a:effectLst/>
          </c:spPr>
          <c:cat>
            <c:numRef>
              <c:f>'Sheet2 (3)'!$BS$1:$CN$1</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'Sheet2 (3)'!$BS$122:$CN$122</c:f>
              <c:numCache>
                <c:formatCode>General</c:formatCode>
                <c:ptCount val="22"/>
                <c:pt idx="8">
                  <c:v>150</c:v>
                </c:pt>
                <c:pt idx="9">
                  <c:v>150</c:v>
                </c:pt>
                <c:pt idx="18">
                  <c:v>150</c:v>
                </c:pt>
                <c:pt idx="19">
                  <c:v>150</c:v>
                </c:pt>
              </c:numCache>
            </c:numRef>
          </c:val>
          <c:extLst>
            <c:ext xmlns:c16="http://schemas.microsoft.com/office/drawing/2014/chart" uri="{C3380CC4-5D6E-409C-BE32-E72D297353CC}">
              <c16:uniqueId val="{00000000-E189-42A0-A17B-A0BBABF87E9A}"/>
            </c:ext>
          </c:extLst>
        </c:ser>
        <c:dLbls>
          <c:showLegendKey val="0"/>
          <c:showVal val="0"/>
          <c:showCatName val="0"/>
          <c:showSerName val="0"/>
          <c:showPercent val="0"/>
          <c:showBubbleSize val="0"/>
        </c:dLbls>
        <c:axId val="568227072"/>
        <c:axId val="1802640399"/>
      </c:areaChart>
      <c:lineChart>
        <c:grouping val="standard"/>
        <c:varyColors val="0"/>
        <c:ser>
          <c:idx val="0"/>
          <c:order val="1"/>
          <c:tx>
            <c:v>Index</c:v>
          </c:tx>
          <c:spPr>
            <a:ln w="19050" cap="rnd">
              <a:solidFill>
                <a:srgbClr val="BFBFBF"/>
              </a:solidFill>
              <a:round/>
            </a:ln>
            <a:effectLst/>
          </c:spPr>
          <c:marker>
            <c:symbol val="none"/>
          </c:marker>
          <c:cat>
            <c:numRef>
              <c:f>'Sheet2 (3)'!$BS$1:$CN$1</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Sheet2!$AM$120:$BH$120</c:f>
              <c:numCache>
                <c:formatCode>General</c:formatCode>
                <c:ptCount val="22"/>
                <c:pt idx="0">
                  <c:v>100</c:v>
                </c:pt>
                <c:pt idx="1">
                  <c:v>96.098739174155668</c:v>
                </c:pt>
                <c:pt idx="2">
                  <c:v>97.974477503778019</c:v>
                </c:pt>
                <c:pt idx="3">
                  <c:v>98.173106377762309</c:v>
                </c:pt>
                <c:pt idx="4">
                  <c:v>97.962670740081137</c:v>
                </c:pt>
                <c:pt idx="5">
                  <c:v>97.344411822463115</c:v>
                </c:pt>
                <c:pt idx="6">
                  <c:v>96.08967777981664</c:v>
                </c:pt>
                <c:pt idx="7">
                  <c:v>90.583286470044925</c:v>
                </c:pt>
                <c:pt idx="8">
                  <c:v>88.646727549238619</c:v>
                </c:pt>
                <c:pt idx="9">
                  <c:v>93.421435076335399</c:v>
                </c:pt>
                <c:pt idx="10">
                  <c:v>90.624859247310738</c:v>
                </c:pt>
                <c:pt idx="11">
                  <c:v>93.207596149280619</c:v>
                </c:pt>
                <c:pt idx="12">
                  <c:v>98.577590259605685</c:v>
                </c:pt>
                <c:pt idx="13">
                  <c:v>99.59791677101633</c:v>
                </c:pt>
                <c:pt idx="14">
                  <c:v>100.08196255816969</c:v>
                </c:pt>
                <c:pt idx="15">
                  <c:v>95.328099588845149</c:v>
                </c:pt>
                <c:pt idx="16">
                  <c:v>98.849770034579421</c:v>
                </c:pt>
                <c:pt idx="17">
                  <c:v>98.204468596814223</c:v>
                </c:pt>
                <c:pt idx="18">
                  <c:v>102.82008860951444</c:v>
                </c:pt>
                <c:pt idx="19">
                  <c:v>105.54550259293131</c:v>
                </c:pt>
                <c:pt idx="20">
                  <c:v>114.60284230728847</c:v>
                </c:pt>
                <c:pt idx="21">
                  <c:v>117.90111774603218</c:v>
                </c:pt>
              </c:numCache>
            </c:numRef>
          </c:val>
          <c:smooth val="0"/>
          <c:extLst>
            <c:ext xmlns:c16="http://schemas.microsoft.com/office/drawing/2014/chart" uri="{C3380CC4-5D6E-409C-BE32-E72D297353CC}">
              <c16:uniqueId val="{00000001-E189-42A0-A17B-A0BBABF87E9A}"/>
            </c:ext>
          </c:extLst>
        </c:ser>
        <c:dLbls>
          <c:showLegendKey val="0"/>
          <c:showVal val="0"/>
          <c:showCatName val="0"/>
          <c:showSerName val="0"/>
          <c:showPercent val="0"/>
          <c:showBubbleSize val="0"/>
        </c:dLbls>
        <c:marker val="1"/>
        <c:smooth val="0"/>
        <c:axId val="568227072"/>
        <c:axId val="1802640399"/>
      </c:lineChart>
      <c:lineChart>
        <c:grouping val="standard"/>
        <c:varyColors val="0"/>
        <c:ser>
          <c:idx val="1"/>
          <c:order val="0"/>
          <c:tx>
            <c:v>Economies with higher concentration, relative to previous year (right axis)</c:v>
          </c:tx>
          <c:spPr>
            <a:ln w="19050" cap="rnd">
              <a:solidFill>
                <a:srgbClr val="C00000"/>
              </a:solidFill>
              <a:round/>
            </a:ln>
            <a:effectLst/>
          </c:spPr>
          <c:marker>
            <c:symbol val="none"/>
          </c:marker>
          <c:cat>
            <c:numRef>
              <c:f>'Sheet2 (3)'!$BS$1:$CN$1</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'Sheet2 (3)'!$BS$121:$CN$121</c:f>
              <c:numCache>
                <c:formatCode>General</c:formatCode>
                <c:ptCount val="22"/>
                <c:pt idx="0">
                  <c:v>69.333333333333329</c:v>
                </c:pt>
                <c:pt idx="1">
                  <c:v>54.666666666666664</c:v>
                </c:pt>
                <c:pt idx="2">
                  <c:v>51.666666666666664</c:v>
                </c:pt>
                <c:pt idx="3">
                  <c:v>52.333333333333336</c:v>
                </c:pt>
                <c:pt idx="4">
                  <c:v>53.666666666666664</c:v>
                </c:pt>
                <c:pt idx="5">
                  <c:v>50</c:v>
                </c:pt>
                <c:pt idx="6">
                  <c:v>45.666666666666664</c:v>
                </c:pt>
                <c:pt idx="7">
                  <c:v>45</c:v>
                </c:pt>
                <c:pt idx="8">
                  <c:v>41.666666666666664</c:v>
                </c:pt>
                <c:pt idx="9">
                  <c:v>49</c:v>
                </c:pt>
                <c:pt idx="10">
                  <c:v>58</c:v>
                </c:pt>
                <c:pt idx="11">
                  <c:v>63.666666666666664</c:v>
                </c:pt>
                <c:pt idx="12">
                  <c:v>62</c:v>
                </c:pt>
                <c:pt idx="13">
                  <c:v>58.333333333333336</c:v>
                </c:pt>
                <c:pt idx="14">
                  <c:v>58.333333333333336</c:v>
                </c:pt>
                <c:pt idx="15">
                  <c:v>58</c:v>
                </c:pt>
                <c:pt idx="16">
                  <c:v>60.333333333333336</c:v>
                </c:pt>
                <c:pt idx="17">
                  <c:v>56</c:v>
                </c:pt>
                <c:pt idx="18">
                  <c:v>63</c:v>
                </c:pt>
                <c:pt idx="19">
                  <c:v>64.333333333333329</c:v>
                </c:pt>
                <c:pt idx="20">
                  <c:v>72</c:v>
                </c:pt>
                <c:pt idx="21">
                  <c:v>65</c:v>
                </c:pt>
              </c:numCache>
            </c:numRef>
          </c:val>
          <c:smooth val="0"/>
          <c:extLst>
            <c:ext xmlns:c16="http://schemas.microsoft.com/office/drawing/2014/chart" uri="{C3380CC4-5D6E-409C-BE32-E72D297353CC}">
              <c16:uniqueId val="{00000002-E189-42A0-A17B-A0BBABF87E9A}"/>
            </c:ext>
          </c:extLst>
        </c:ser>
        <c:dLbls>
          <c:showLegendKey val="0"/>
          <c:showVal val="0"/>
          <c:showCatName val="0"/>
          <c:showSerName val="0"/>
          <c:showPercent val="0"/>
          <c:showBubbleSize val="0"/>
        </c:dLbls>
        <c:marker val="1"/>
        <c:smooth val="0"/>
        <c:axId val="1695182032"/>
        <c:axId val="1652482511"/>
      </c:lineChart>
      <c:catAx>
        <c:axId val="568227072"/>
        <c:scaling>
          <c:orientation val="minMax"/>
        </c:scaling>
        <c:delete val="0"/>
        <c:axPos val="b"/>
        <c:numFmt formatCode="General" sourceLinked="1"/>
        <c:majorTickMark val="none"/>
        <c:minorTickMark val="none"/>
        <c:tickLblPos val="nextTo"/>
        <c:spPr>
          <a:noFill/>
          <a:ln w="3175" cap="flat" cmpd="sng" algn="ctr">
            <a:solidFill>
              <a:srgbClr val="000000"/>
            </a:solidFill>
            <a:prstDash val="solid"/>
            <a:roun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1802640399"/>
        <c:crosses val="autoZero"/>
        <c:auto val="1"/>
        <c:lblAlgn val="ctr"/>
        <c:lblOffset val="100"/>
        <c:tickLblSkip val="5"/>
        <c:noMultiLvlLbl val="0"/>
      </c:catAx>
      <c:valAx>
        <c:axId val="1802640399"/>
        <c:scaling>
          <c:orientation val="minMax"/>
          <c:max val="150"/>
        </c:scaling>
        <c:delete val="0"/>
        <c:axPos val="l"/>
        <c:numFmt formatCode="General" sourceLinked="1"/>
        <c:majorTickMark val="none"/>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568227072"/>
        <c:crosses val="autoZero"/>
        <c:crossBetween val="between"/>
        <c:majorUnit val="50"/>
      </c:valAx>
      <c:valAx>
        <c:axId val="1652482511"/>
        <c:scaling>
          <c:orientation val="minMax"/>
        </c:scaling>
        <c:delete val="0"/>
        <c:axPos val="r"/>
        <c:numFmt formatCode="General" sourceLinked="1"/>
        <c:majorTickMark val="none"/>
        <c:minorTickMark val="none"/>
        <c:tickLblPos val="nextTo"/>
        <c:spPr>
          <a:noFill/>
          <a:ln w="0">
            <a:solidFill>
              <a:srgbClr val="000000"/>
            </a:solidFill>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1695182032"/>
        <c:crosses val="max"/>
        <c:crossBetween val="between"/>
        <c:majorUnit val="30"/>
      </c:valAx>
      <c:catAx>
        <c:axId val="1695182032"/>
        <c:scaling>
          <c:orientation val="minMax"/>
        </c:scaling>
        <c:delete val="1"/>
        <c:axPos val="b"/>
        <c:numFmt formatCode="General" sourceLinked="1"/>
        <c:majorTickMark val="out"/>
        <c:minorTickMark val="none"/>
        <c:tickLblPos val="nextTo"/>
        <c:crossAx val="1652482511"/>
        <c:crosses val="autoZero"/>
        <c:auto val="1"/>
        <c:lblAlgn val="ctr"/>
        <c:lblOffset val="100"/>
        <c:noMultiLvlLbl val="0"/>
      </c:catAx>
      <c:spPr>
        <a:noFill/>
        <a:ln w="25400">
          <a:noFill/>
        </a:ln>
        <a:effectLst/>
      </c:spPr>
    </c:plotArea>
    <c:legend>
      <c:legendPos val="r"/>
      <c:legendEntry>
        <c:idx val="0"/>
        <c:delete val="1"/>
      </c:legendEntry>
      <c:layout>
        <c:manualLayout>
          <c:xMode val="edge"/>
          <c:yMode val="edge"/>
          <c:x val="5.9852517187846531E-2"/>
          <c:y val="0.83547766884531594"/>
          <c:w val="0.80635950321579053"/>
          <c:h val="0.1487342047930283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showDLblsOverMax val="0"/>
    <c:extLst/>
  </c:chart>
  <c:spPr>
    <a:solidFill>
      <a:schemeClr val="bg1"/>
    </a:solidFill>
    <a:ln w="25400" cap="flat" cmpd="sng" algn="ctr">
      <a:noFill/>
      <a:round/>
    </a:ln>
    <a:effectLst/>
  </c:spPr>
  <c:txPr>
    <a:bodyPr/>
    <a:lstStyle/>
    <a:p>
      <a:pPr>
        <a:defRPr sz="1100">
          <a:solidFill>
            <a:srgbClr val="000000"/>
          </a:solidFill>
          <a:latin typeface="Arial"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98724772676868"/>
          <c:y val="7.7628793225123505E-2"/>
          <c:w val="0.78357950765136397"/>
          <c:h val="0.63887826797385616"/>
        </c:manualLayout>
      </c:layout>
      <c:barChart>
        <c:barDir val="col"/>
        <c:grouping val="clustered"/>
        <c:varyColors val="0"/>
        <c:ser>
          <c:idx val="3"/>
          <c:order val="3"/>
          <c:tx>
            <c:strRef>
              <c:f>Data!$A$23</c:f>
              <c:strCache>
                <c:ptCount val="1"/>
                <c:pt idx="0">
                  <c:v>Goods (percent of GDP)</c:v>
                </c:pt>
              </c:strCache>
            </c:strRef>
          </c:tx>
          <c:spPr>
            <a:solidFill>
              <a:schemeClr val="bg1">
                <a:lumMod val="75000"/>
              </a:schemeClr>
            </a:solidFill>
            <a:ln w="19050">
              <a:noFill/>
            </a:ln>
            <a:effectLst/>
          </c:spPr>
          <c:invertIfNegative val="0"/>
          <c:cat>
            <c:numRef>
              <c:f>Data!$B$17:$S$17</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Data!$B$23:$S$23</c:f>
              <c:numCache>
                <c:formatCode>_-* #,##0.0_-;\-* #,##0.0_-;_-* "-"??_-;_-@_-</c:formatCode>
                <c:ptCount val="18"/>
                <c:pt idx="0">
                  <c:v>44.673548074817774</c:v>
                </c:pt>
                <c:pt idx="1">
                  <c:v>47.434373306057623</c:v>
                </c:pt>
                <c:pt idx="2">
                  <c:v>48.618013184632787</c:v>
                </c:pt>
                <c:pt idx="3">
                  <c:v>51.060702736745178</c:v>
                </c:pt>
                <c:pt idx="4">
                  <c:v>41.673894695000364</c:v>
                </c:pt>
                <c:pt idx="5">
                  <c:v>46.257770069068044</c:v>
                </c:pt>
                <c:pt idx="6">
                  <c:v>49.892869937638118</c:v>
                </c:pt>
                <c:pt idx="7">
                  <c:v>49.327234378650417</c:v>
                </c:pt>
                <c:pt idx="8">
                  <c:v>48.965857643794266</c:v>
                </c:pt>
                <c:pt idx="9">
                  <c:v>47.827064080641946</c:v>
                </c:pt>
                <c:pt idx="10">
                  <c:v>44.406084199929339</c:v>
                </c:pt>
                <c:pt idx="11">
                  <c:v>42.323960612837467</c:v>
                </c:pt>
                <c:pt idx="12">
                  <c:v>44.035462349422282</c:v>
                </c:pt>
                <c:pt idx="13">
                  <c:v>45.69409623863308</c:v>
                </c:pt>
                <c:pt idx="14">
                  <c:v>43.927596527606667</c:v>
                </c:pt>
                <c:pt idx="15">
                  <c:v>41.90478013386528</c:v>
                </c:pt>
                <c:pt idx="16">
                  <c:v>46.692919152617698</c:v>
                </c:pt>
                <c:pt idx="17">
                  <c:v>50.615155267303109</c:v>
                </c:pt>
              </c:numCache>
            </c:numRef>
          </c:val>
          <c:extLst>
            <c:ext xmlns:c16="http://schemas.microsoft.com/office/drawing/2014/chart" uri="{C3380CC4-5D6E-409C-BE32-E72D297353CC}">
              <c16:uniqueId val="{00000001-6CE6-4F1D-88A2-FB7C4A0DF0AA}"/>
            </c:ext>
          </c:extLst>
        </c:ser>
        <c:dLbls>
          <c:showLegendKey val="0"/>
          <c:showVal val="0"/>
          <c:showCatName val="0"/>
          <c:showSerName val="0"/>
          <c:showPercent val="0"/>
          <c:showBubbleSize val="0"/>
        </c:dLbls>
        <c:gapWidth val="56"/>
        <c:axId val="994514111"/>
        <c:axId val="947573119"/>
      </c:barChart>
      <c:lineChart>
        <c:grouping val="standard"/>
        <c:varyColors val="0"/>
        <c:ser>
          <c:idx val="2"/>
          <c:order val="2"/>
          <c:tx>
            <c:strRef>
              <c:f>Data!$A$22</c:f>
              <c:strCache>
                <c:ptCount val="1"/>
                <c:pt idx="0">
                  <c:v>Services (percent of GDP)</c:v>
                </c:pt>
              </c:strCache>
            </c:strRef>
          </c:tx>
          <c:spPr>
            <a:ln w="28575" cap="rnd">
              <a:noFill/>
              <a:round/>
            </a:ln>
            <a:effectLst/>
          </c:spPr>
          <c:marker>
            <c:symbol val="circle"/>
            <c:size val="6"/>
            <c:spPr>
              <a:solidFill>
                <a:srgbClr val="C00000"/>
              </a:solidFill>
              <a:ln w="9525">
                <a:noFill/>
              </a:ln>
              <a:effectLst/>
            </c:spPr>
          </c:marker>
          <c:cat>
            <c:numRef>
              <c:f>Data!$B$17:$S$17</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Data!$B$22:$S$22</c:f>
              <c:numCache>
                <c:formatCode>_-* #,##0.0_-;\-* #,##0.0_-;_-* "-"??_-;_-@_-</c:formatCode>
                <c:ptCount val="18"/>
                <c:pt idx="0">
                  <c:v>11.037054866700439</c:v>
                </c:pt>
                <c:pt idx="1">
                  <c:v>11.438951017724863</c:v>
                </c:pt>
                <c:pt idx="2">
                  <c:v>12.063950888418139</c:v>
                </c:pt>
                <c:pt idx="3">
                  <c:v>12.413307901006647</c:v>
                </c:pt>
                <c:pt idx="4">
                  <c:v>11.737372852996439</c:v>
                </c:pt>
                <c:pt idx="5">
                  <c:v>11.73168905309978</c:v>
                </c:pt>
                <c:pt idx="6">
                  <c:v>11.875806183164295</c:v>
                </c:pt>
                <c:pt idx="7">
                  <c:v>11.994838903923705</c:v>
                </c:pt>
                <c:pt idx="8">
                  <c:v>12.349474692375466</c:v>
                </c:pt>
                <c:pt idx="9">
                  <c:v>12.879136486649394</c:v>
                </c:pt>
                <c:pt idx="10">
                  <c:v>13.060489771410944</c:v>
                </c:pt>
                <c:pt idx="11">
                  <c:v>12.995346232655953</c:v>
                </c:pt>
                <c:pt idx="12">
                  <c:v>13.256237686890335</c:v>
                </c:pt>
                <c:pt idx="13">
                  <c:v>13.586590205229063</c:v>
                </c:pt>
                <c:pt idx="14">
                  <c:v>13.741968599990198</c:v>
                </c:pt>
                <c:pt idx="15">
                  <c:v>11.773199466582337</c:v>
                </c:pt>
                <c:pt idx="16">
                  <c:v>12.145324815834908</c:v>
                </c:pt>
                <c:pt idx="17">
                  <c:v>13.325812588390367</c:v>
                </c:pt>
              </c:numCache>
            </c:numRef>
          </c:val>
          <c:smooth val="0"/>
          <c:extLst>
            <c:ext xmlns:c16="http://schemas.microsoft.com/office/drawing/2014/chart" uri="{C3380CC4-5D6E-409C-BE32-E72D297353CC}">
              <c16:uniqueId val="{00000000-6CE6-4F1D-88A2-FB7C4A0DF0AA}"/>
            </c:ext>
          </c:extLst>
        </c:ser>
        <c:dLbls>
          <c:showLegendKey val="0"/>
          <c:showVal val="0"/>
          <c:showCatName val="0"/>
          <c:showSerName val="0"/>
          <c:showPercent val="0"/>
          <c:showBubbleSize val="0"/>
        </c:dLbls>
        <c:marker val="1"/>
        <c:smooth val="0"/>
        <c:axId val="994514111"/>
        <c:axId val="947573119"/>
      </c:lineChart>
      <c:lineChart>
        <c:grouping val="standard"/>
        <c:varyColors val="0"/>
        <c:ser>
          <c:idx val="0"/>
          <c:order val="0"/>
          <c:tx>
            <c:strRef>
              <c:f>Data!$A$20</c:f>
              <c:strCache>
                <c:ptCount val="1"/>
                <c:pt idx="0">
                  <c:v>Services (growth, right axis)</c:v>
                </c:pt>
              </c:strCache>
            </c:strRef>
          </c:tx>
          <c:spPr>
            <a:ln w="19050" cap="rnd">
              <a:solidFill>
                <a:srgbClr val="C00000"/>
              </a:solidFill>
              <a:round/>
            </a:ln>
            <a:effectLst/>
          </c:spPr>
          <c:marker>
            <c:symbol val="none"/>
          </c:marker>
          <c:cat>
            <c:numRef>
              <c:f>Data!$B$17:$S$17</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Data!$B$20:$S$20</c:f>
              <c:numCache>
                <c:formatCode>General</c:formatCode>
                <c:ptCount val="18"/>
                <c:pt idx="0">
                  <c:v>100</c:v>
                </c:pt>
                <c:pt idx="1">
                  <c:v>113.09547383796712</c:v>
                </c:pt>
                <c:pt idx="2">
                  <c:v>134.90125182638357</c:v>
                </c:pt>
                <c:pt idx="3">
                  <c:v>152.80506577162964</c:v>
                </c:pt>
                <c:pt idx="4">
                  <c:v>136.7403544759884</c:v>
                </c:pt>
                <c:pt idx="5">
                  <c:v>153.62453467765795</c:v>
                </c:pt>
                <c:pt idx="6">
                  <c:v>173.64085615167801</c:v>
                </c:pt>
                <c:pt idx="7">
                  <c:v>179.19340899786496</c:v>
                </c:pt>
                <c:pt idx="8">
                  <c:v>188.67153879958374</c:v>
                </c:pt>
                <c:pt idx="9">
                  <c:v>206.32873661063212</c:v>
                </c:pt>
                <c:pt idx="10">
                  <c:v>196.55677090337565</c:v>
                </c:pt>
                <c:pt idx="11">
                  <c:v>198.75104366226913</c:v>
                </c:pt>
                <c:pt idx="12">
                  <c:v>216.86691975607303</c:v>
                </c:pt>
                <c:pt idx="13">
                  <c:v>235.9238128155757</c:v>
                </c:pt>
                <c:pt idx="14">
                  <c:v>245.70637911670508</c:v>
                </c:pt>
                <c:pt idx="15">
                  <c:v>210.3937323025412</c:v>
                </c:pt>
                <c:pt idx="16">
                  <c:v>248.87264956100083</c:v>
                </c:pt>
                <c:pt idx="17">
                  <c:v>267.87632731559626</c:v>
                </c:pt>
              </c:numCache>
            </c:numRef>
          </c:val>
          <c:smooth val="0"/>
          <c:extLst>
            <c:ext xmlns:c16="http://schemas.microsoft.com/office/drawing/2014/chart" uri="{C3380CC4-5D6E-409C-BE32-E72D297353CC}">
              <c16:uniqueId val="{00000002-6CE6-4F1D-88A2-FB7C4A0DF0AA}"/>
            </c:ext>
          </c:extLst>
        </c:ser>
        <c:ser>
          <c:idx val="1"/>
          <c:order val="1"/>
          <c:tx>
            <c:strRef>
              <c:f>Data!$A$21</c:f>
              <c:strCache>
                <c:ptCount val="1"/>
                <c:pt idx="0">
                  <c:v>Goods (growth, right axis)</c:v>
                </c:pt>
              </c:strCache>
            </c:strRef>
          </c:tx>
          <c:spPr>
            <a:ln w="19050" cap="rnd">
              <a:solidFill>
                <a:srgbClr val="737373"/>
              </a:solidFill>
              <a:round/>
            </a:ln>
            <a:effectLst/>
          </c:spPr>
          <c:marker>
            <c:symbol val="none"/>
          </c:marker>
          <c:cat>
            <c:numRef>
              <c:f>Data!$B$17:$S$17</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Data!$B$21:$S$21</c:f>
              <c:numCache>
                <c:formatCode>General</c:formatCode>
                <c:ptCount val="18"/>
                <c:pt idx="0">
                  <c:v>100</c:v>
                </c:pt>
                <c:pt idx="1">
                  <c:v>115.47339007157564</c:v>
                </c:pt>
                <c:pt idx="2">
                  <c:v>133.49598304593832</c:v>
                </c:pt>
                <c:pt idx="3">
                  <c:v>153.74432980974285</c:v>
                </c:pt>
                <c:pt idx="4">
                  <c:v>119.55986888747255</c:v>
                </c:pt>
                <c:pt idx="5">
                  <c:v>145.64547669206894</c:v>
                </c:pt>
                <c:pt idx="6">
                  <c:v>174.56680327236697</c:v>
                </c:pt>
                <c:pt idx="7">
                  <c:v>176.17733630119548</c:v>
                </c:pt>
                <c:pt idx="8">
                  <c:v>180.34936427029382</c:v>
                </c:pt>
                <c:pt idx="9">
                  <c:v>180.9019156345386</c:v>
                </c:pt>
                <c:pt idx="10">
                  <c:v>157.62278660013669</c:v>
                </c:pt>
                <c:pt idx="11">
                  <c:v>152.68785251535456</c:v>
                </c:pt>
                <c:pt idx="12">
                  <c:v>168.9216921993835</c:v>
                </c:pt>
                <c:pt idx="13">
                  <c:v>186.14310331005242</c:v>
                </c:pt>
                <c:pt idx="14">
                  <c:v>181.07008137119345</c:v>
                </c:pt>
                <c:pt idx="15">
                  <c:v>168.08491960283865</c:v>
                </c:pt>
                <c:pt idx="16">
                  <c:v>212.95425553003628</c:v>
                </c:pt>
                <c:pt idx="17">
                  <c:v>237.33107017658449</c:v>
                </c:pt>
              </c:numCache>
            </c:numRef>
          </c:val>
          <c:smooth val="0"/>
          <c:extLst>
            <c:ext xmlns:c16="http://schemas.microsoft.com/office/drawing/2014/chart" uri="{C3380CC4-5D6E-409C-BE32-E72D297353CC}">
              <c16:uniqueId val="{00000003-6CE6-4F1D-88A2-FB7C4A0DF0AA}"/>
            </c:ext>
          </c:extLst>
        </c:ser>
        <c:dLbls>
          <c:showLegendKey val="0"/>
          <c:showVal val="0"/>
          <c:showCatName val="0"/>
          <c:showSerName val="0"/>
          <c:showPercent val="0"/>
          <c:showBubbleSize val="0"/>
        </c:dLbls>
        <c:marker val="1"/>
        <c:smooth val="0"/>
        <c:axId val="946983903"/>
        <c:axId val="947538399"/>
      </c:lineChart>
      <c:catAx>
        <c:axId val="994514111"/>
        <c:scaling>
          <c:orientation val="minMax"/>
        </c:scaling>
        <c:delete val="0"/>
        <c:axPos val="b"/>
        <c:numFmt formatCode="General" sourceLinked="1"/>
        <c:majorTickMark val="none"/>
        <c:minorTickMark val="none"/>
        <c:tickLblPos val="nextTo"/>
        <c:spPr>
          <a:noFill/>
          <a:ln w="3175" cap="flat" cmpd="sng" algn="ctr">
            <a:solidFill>
              <a:srgbClr val="000000"/>
            </a:solidFill>
            <a:prstDash val="solid"/>
            <a:roun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947573119"/>
        <c:crosses val="autoZero"/>
        <c:auto val="1"/>
        <c:lblAlgn val="ctr"/>
        <c:lblOffset val="100"/>
        <c:tickLblSkip val="4"/>
        <c:noMultiLvlLbl val="0"/>
      </c:catAx>
      <c:valAx>
        <c:axId val="947573119"/>
        <c:scaling>
          <c:orientation val="minMax"/>
        </c:scaling>
        <c:delete val="0"/>
        <c:axPos val="l"/>
        <c:numFmt formatCode="#,##0" sourceLinked="0"/>
        <c:majorTickMark val="none"/>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994514111"/>
        <c:crosses val="autoZero"/>
        <c:crossBetween val="between"/>
        <c:majorUnit val="20"/>
      </c:valAx>
      <c:valAx>
        <c:axId val="947538399"/>
        <c:scaling>
          <c:orientation val="minMax"/>
        </c:scaling>
        <c:delete val="0"/>
        <c:axPos val="r"/>
        <c:numFmt formatCode="General" sourceLinked="1"/>
        <c:majorTickMark val="none"/>
        <c:minorTickMark val="none"/>
        <c:tickLblPos val="nextTo"/>
        <c:spPr>
          <a:noFill/>
          <a:ln w="0">
            <a:solidFill>
              <a:schemeClr val="tx1"/>
            </a:solidFill>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946983903"/>
        <c:crosses val="max"/>
        <c:crossBetween val="between"/>
        <c:majorUnit val="100"/>
      </c:valAx>
      <c:catAx>
        <c:axId val="946983903"/>
        <c:scaling>
          <c:orientation val="minMax"/>
        </c:scaling>
        <c:delete val="1"/>
        <c:axPos val="b"/>
        <c:numFmt formatCode="General" sourceLinked="1"/>
        <c:majorTickMark val="out"/>
        <c:minorTickMark val="none"/>
        <c:tickLblPos val="nextTo"/>
        <c:crossAx val="947538399"/>
        <c:crosses val="autoZero"/>
        <c:auto val="1"/>
        <c:lblAlgn val="ctr"/>
        <c:lblOffset val="100"/>
        <c:noMultiLvlLbl val="0"/>
      </c:catAx>
      <c:spPr>
        <a:noFill/>
        <a:ln w="25400">
          <a:noFill/>
        </a:ln>
        <a:effectLst/>
      </c:spPr>
    </c:plotArea>
    <c:legend>
      <c:legendPos val="b"/>
      <c:layout>
        <c:manualLayout>
          <c:xMode val="edge"/>
          <c:yMode val="edge"/>
          <c:x val="0"/>
          <c:y val="0.81073393246187364"/>
          <c:w val="0.99445058781907736"/>
          <c:h val="0.1711334248356570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100">
          <a:solidFill>
            <a:srgbClr val="000000"/>
          </a:solidFill>
          <a:latin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2376052839154"/>
          <c:y val="6.5696163005488944E-2"/>
          <c:w val="0.75873140715271403"/>
          <c:h val="0.73798705451699909"/>
        </c:manualLayout>
      </c:layout>
      <c:barChart>
        <c:barDir val="col"/>
        <c:grouping val="stacked"/>
        <c:varyColors val="0"/>
        <c:ser>
          <c:idx val="0"/>
          <c:order val="0"/>
          <c:tx>
            <c:strRef>
              <c:f>'[F1.41, 1.42 GDP_Medium Term Forecast.xlsx]GDP'!$C$319</c:f>
              <c:strCache>
                <c:ptCount val="1"/>
                <c:pt idx="0">
                  <c:v>Plus-3</c:v>
                </c:pt>
              </c:strCache>
            </c:strRef>
          </c:tx>
          <c:spPr>
            <a:solidFill>
              <a:srgbClr val="C00000"/>
            </a:solidFill>
            <a:ln w="19050">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'[F1.41, 1.42 GDP_Medium Term Forecast.xlsx]GDP'!$AR$317:$AS$317</c:f>
              <c:strCache>
                <c:ptCount val="2"/>
                <c:pt idx="0">
                  <c:v>2011-2019</c:v>
                </c:pt>
                <c:pt idx="1">
                  <c:v>2024f-2030f</c:v>
                </c:pt>
              </c:strCache>
            </c:strRef>
          </c:cat>
          <c:val>
            <c:numRef>
              <c:f>'[F1.41, 1.42 GDP_Medium Term Forecast.xlsx]GDP'!$AR$319:$AS$319</c:f>
              <c:numCache>
                <c:formatCode>#,##0.0</c:formatCode>
                <c:ptCount val="2"/>
                <c:pt idx="0">
                  <c:v>35.608998415093708</c:v>
                </c:pt>
                <c:pt idx="1">
                  <c:v>34.656853762724822</c:v>
                </c:pt>
              </c:numCache>
            </c:numRef>
          </c:val>
          <c:extLst>
            <c:ext xmlns:c16="http://schemas.microsoft.com/office/drawing/2014/chart" uri="{C3380CC4-5D6E-409C-BE32-E72D297353CC}">
              <c16:uniqueId val="{00000000-ED85-4C39-B4F9-EC02FDB21773}"/>
            </c:ext>
          </c:extLst>
        </c:ser>
        <c:ser>
          <c:idx val="2"/>
          <c:order val="1"/>
          <c:tx>
            <c:strRef>
              <c:f>'[F1.41, 1.42 GDP_Medium Term Forecast.xlsx]GDP'!$C$321</c:f>
              <c:strCache>
                <c:ptCount val="1"/>
                <c:pt idx="0">
                  <c:v>ASEAN-6</c:v>
                </c:pt>
              </c:strCache>
            </c:strRef>
          </c:tx>
          <c:spPr>
            <a:solidFill>
              <a:srgbClr val="FFCCCC"/>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rgbClr val="000000"/>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'[F1.41, 1.42 GDP_Medium Term Forecast.xlsx]GDP'!$AR$317:$AS$317</c:f>
              <c:strCache>
                <c:ptCount val="2"/>
                <c:pt idx="0">
                  <c:v>2011-2019</c:v>
                </c:pt>
                <c:pt idx="1">
                  <c:v>2024f-2030f</c:v>
                </c:pt>
              </c:strCache>
            </c:strRef>
          </c:cat>
          <c:val>
            <c:numRef>
              <c:f>'[F1.41, 1.42 GDP_Medium Term Forecast.xlsx]GDP'!$AR$320:$AS$320</c:f>
              <c:numCache>
                <c:formatCode>#,##0.0</c:formatCode>
                <c:ptCount val="2"/>
                <c:pt idx="0">
                  <c:v>8.908579107033443</c:v>
                </c:pt>
                <c:pt idx="1">
                  <c:v>10.402515858571396</c:v>
                </c:pt>
              </c:numCache>
            </c:numRef>
          </c:val>
          <c:extLst>
            <c:ext xmlns:c16="http://schemas.microsoft.com/office/drawing/2014/chart" uri="{C3380CC4-5D6E-409C-BE32-E72D297353CC}">
              <c16:uniqueId val="{00000001-ED85-4C39-B4F9-EC02FDB21773}"/>
            </c:ext>
          </c:extLst>
        </c:ser>
        <c:ser>
          <c:idx val="1"/>
          <c:order val="2"/>
          <c:tx>
            <c:strRef>
              <c:f>'[F1.41, 1.42 GDP_Medium Term Forecast.xlsx]GDP'!$C$322</c:f>
              <c:strCache>
                <c:ptCount val="1"/>
                <c:pt idx="0">
                  <c:v>BCLM</c:v>
                </c:pt>
              </c:strCache>
            </c:strRef>
          </c:tx>
          <c:spPr>
            <a:solidFill>
              <a:schemeClr val="accent2">
                <a:lumMod val="40000"/>
                <a:lumOff val="60000"/>
              </a:schemeClr>
            </a:solidFill>
            <a:ln>
              <a:noFill/>
            </a:ln>
            <a:effectLst/>
          </c:spPr>
          <c:invertIfNegative val="0"/>
          <c:dLbls>
            <c:dLbl>
              <c:idx val="0"/>
              <c:layout>
                <c:manualLayout>
                  <c:x val="0.1022108118113848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85-4C39-B4F9-EC02FDB21773}"/>
                </c:ext>
              </c:extLst>
            </c:dLbl>
            <c:dLbl>
              <c:idx val="1"/>
              <c:layout>
                <c:manualLayout>
                  <c:x val="9.812237933892943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85-4C39-B4F9-EC02FDB21773}"/>
                </c:ext>
              </c:extLst>
            </c:dLbl>
            <c:spPr>
              <a:noFill/>
              <a:ln>
                <a:noFill/>
              </a:ln>
              <a:effectLst/>
            </c:spPr>
            <c:txPr>
              <a:bodyPr rot="0" spcFirstLastPara="1" vertOverflow="ellipsis" vert="horz" wrap="square" anchor="ctr" anchorCtr="1"/>
              <a:lstStyle/>
              <a:p>
                <a:pPr>
                  <a:defRPr sz="1100" b="1" i="0" u="none" strike="noStrike" kern="1200" baseline="0">
                    <a:solidFill>
                      <a:srgbClr val="C00000"/>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'[F1.41, 1.42 GDP_Medium Term Forecast.xlsx]GDP'!$AR$317:$AS$317</c:f>
              <c:strCache>
                <c:ptCount val="2"/>
                <c:pt idx="0">
                  <c:v>2011-2019</c:v>
                </c:pt>
                <c:pt idx="1">
                  <c:v>2024f-2030f</c:v>
                </c:pt>
              </c:strCache>
            </c:strRef>
          </c:cat>
          <c:val>
            <c:numRef>
              <c:f>'[F1.41, 1.42 GDP_Medium Term Forecast.xlsx]GDP'!$AR$322:$AS$322</c:f>
              <c:numCache>
                <c:formatCode>#,##0.0</c:formatCode>
                <c:ptCount val="2"/>
                <c:pt idx="0">
                  <c:v>0.56839798231268568</c:v>
                </c:pt>
                <c:pt idx="1">
                  <c:v>0.4931217367808004</c:v>
                </c:pt>
              </c:numCache>
            </c:numRef>
          </c:val>
          <c:extLst>
            <c:ext xmlns:c16="http://schemas.microsoft.com/office/drawing/2014/chart" uri="{C3380CC4-5D6E-409C-BE32-E72D297353CC}">
              <c16:uniqueId val="{00000004-ED85-4C39-B4F9-EC02FDB21773}"/>
            </c:ext>
          </c:extLst>
        </c:ser>
        <c:ser>
          <c:idx val="3"/>
          <c:order val="3"/>
          <c:tx>
            <c:strRef>
              <c:f>'[F1.41, 1.42 GDP_Medium Term Forecast.xlsx]GDP'!$C$325</c:f>
              <c:strCache>
                <c:ptCount val="1"/>
                <c:pt idx="0">
                  <c:v>US</c:v>
                </c:pt>
              </c:strCache>
            </c:strRef>
          </c:tx>
          <c:spPr>
            <a:solidFill>
              <a:schemeClr val="bg1">
                <a:lumMod val="50000"/>
              </a:schemeClr>
            </a:solidFill>
            <a:ln w="19050">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'[F1.41, 1.42 GDP_Medium Term Forecast.xlsx]GDP'!$AR$317:$AS$317</c:f>
              <c:strCache>
                <c:ptCount val="2"/>
                <c:pt idx="0">
                  <c:v>2011-2019</c:v>
                </c:pt>
                <c:pt idx="1">
                  <c:v>2024f-2030f</c:v>
                </c:pt>
              </c:strCache>
            </c:strRef>
          </c:cat>
          <c:val>
            <c:numRef>
              <c:f>'[F1.41, 1.42 GDP_Medium Term Forecast.xlsx]GDP'!$AR$325:$AS$325</c:f>
              <c:numCache>
                <c:formatCode>#,##0.0</c:formatCode>
                <c:ptCount val="2"/>
                <c:pt idx="0">
                  <c:v>4.9164590914075124</c:v>
                </c:pt>
                <c:pt idx="1">
                  <c:v>4.0105453953444812</c:v>
                </c:pt>
              </c:numCache>
            </c:numRef>
          </c:val>
          <c:extLst>
            <c:ext xmlns:c16="http://schemas.microsoft.com/office/drawing/2014/chart" uri="{C3380CC4-5D6E-409C-BE32-E72D297353CC}">
              <c16:uniqueId val="{00000005-ED85-4C39-B4F9-EC02FDB21773}"/>
            </c:ext>
          </c:extLst>
        </c:ser>
        <c:ser>
          <c:idx val="4"/>
          <c:order val="4"/>
          <c:tx>
            <c:strRef>
              <c:f>'[F1.41, 1.42 GDP_Medium Term Forecast.xlsx]GDP'!$C$326</c:f>
              <c:strCache>
                <c:ptCount val="1"/>
                <c:pt idx="0">
                  <c:v>Euro area</c:v>
                </c:pt>
              </c:strCache>
            </c:strRef>
          </c:tx>
          <c:spPr>
            <a:solidFill>
              <a:schemeClr val="bg1">
                <a:lumMod val="75000"/>
              </a:schemeClr>
            </a:solidFill>
            <a:ln w="19050">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rgbClr val="000000"/>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'[F1.41, 1.42 GDP_Medium Term Forecast.xlsx]GDP'!$AR$317:$AS$317</c:f>
              <c:strCache>
                <c:ptCount val="2"/>
                <c:pt idx="0">
                  <c:v>2011-2019</c:v>
                </c:pt>
                <c:pt idx="1">
                  <c:v>2024f-2030f</c:v>
                </c:pt>
              </c:strCache>
            </c:strRef>
          </c:cat>
          <c:val>
            <c:numRef>
              <c:f>'[F1.41, 1.42 GDP_Medium Term Forecast.xlsx]GDP'!$AR$326:$AS$326</c:f>
              <c:numCache>
                <c:formatCode>#,##0.0</c:formatCode>
                <c:ptCount val="2"/>
                <c:pt idx="0">
                  <c:v>10.570375494597503</c:v>
                </c:pt>
                <c:pt idx="1">
                  <c:v>7.1128737099076131</c:v>
                </c:pt>
              </c:numCache>
            </c:numRef>
          </c:val>
          <c:extLst>
            <c:ext xmlns:c16="http://schemas.microsoft.com/office/drawing/2014/chart" uri="{C3380CC4-5D6E-409C-BE32-E72D297353CC}">
              <c16:uniqueId val="{00000006-ED85-4C39-B4F9-EC02FDB21773}"/>
            </c:ext>
          </c:extLst>
        </c:ser>
        <c:ser>
          <c:idx val="5"/>
          <c:order val="5"/>
          <c:tx>
            <c:strRef>
              <c:f>'[F1.41, 1.42 GDP_Medium Term Forecast.xlsx]GDP'!$C$327</c:f>
              <c:strCache>
                <c:ptCount val="1"/>
                <c:pt idx="0">
                  <c:v>ROW</c:v>
                </c:pt>
              </c:strCache>
            </c:strRef>
          </c:tx>
          <c:spPr>
            <a:solidFill>
              <a:srgbClr val="33CCCC"/>
            </a:solidFill>
            <a:ln w="19050">
              <a:noFill/>
            </a:ln>
            <a:effectLst/>
          </c:spPr>
          <c:invertIfNegative val="0"/>
          <c:cat>
            <c:strRef>
              <c:f>'[F1.41, 1.42 GDP_Medium Term Forecast.xlsx]GDP'!$AR$317:$AS$317</c:f>
              <c:strCache>
                <c:ptCount val="2"/>
                <c:pt idx="0">
                  <c:v>2011-2019</c:v>
                </c:pt>
                <c:pt idx="1">
                  <c:v>2024f-2030f</c:v>
                </c:pt>
              </c:strCache>
            </c:strRef>
          </c:cat>
          <c:val>
            <c:numRef>
              <c:f>'[F1.41, 1.42 GDP_Medium Term Forecast.xlsx]GDP'!$AR$327:$AS$327</c:f>
              <c:numCache>
                <c:formatCode>#,##0.0</c:formatCode>
                <c:ptCount val="2"/>
                <c:pt idx="0">
                  <c:v>47.227928828207567</c:v>
                </c:pt>
                <c:pt idx="1">
                  <c:v>43.817211273451697</c:v>
                </c:pt>
              </c:numCache>
            </c:numRef>
          </c:val>
          <c:extLst>
            <c:ext xmlns:c16="http://schemas.microsoft.com/office/drawing/2014/chart" uri="{C3380CC4-5D6E-409C-BE32-E72D297353CC}">
              <c16:uniqueId val="{00000007-ED85-4C39-B4F9-EC02FDB21773}"/>
            </c:ext>
          </c:extLst>
        </c:ser>
        <c:dLbls>
          <c:showLegendKey val="0"/>
          <c:showVal val="0"/>
          <c:showCatName val="0"/>
          <c:showSerName val="0"/>
          <c:showPercent val="0"/>
          <c:showBubbleSize val="0"/>
        </c:dLbls>
        <c:gapWidth val="150"/>
        <c:overlap val="100"/>
        <c:axId val="1809315088"/>
        <c:axId val="1041089840"/>
      </c:barChart>
      <c:catAx>
        <c:axId val="1809315088"/>
        <c:scaling>
          <c:orientation val="minMax"/>
        </c:scaling>
        <c:delete val="0"/>
        <c:axPos val="b"/>
        <c:numFmt formatCode="General" sourceLinked="1"/>
        <c:majorTickMark val="none"/>
        <c:minorTickMark val="none"/>
        <c:tickLblPos val="nextTo"/>
        <c:spPr>
          <a:noFill/>
          <a:ln w="3175" cap="flat" cmpd="sng" algn="ctr">
            <a:solidFill>
              <a:srgbClr val="000000"/>
            </a:solidFill>
            <a:prstDash val="solid"/>
            <a:roun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1041089840"/>
        <c:crosses val="autoZero"/>
        <c:auto val="1"/>
        <c:lblAlgn val="ctr"/>
        <c:lblOffset val="100"/>
        <c:noMultiLvlLbl val="0"/>
      </c:catAx>
      <c:valAx>
        <c:axId val="1041089840"/>
        <c:scaling>
          <c:orientation val="minMax"/>
          <c:max val="100"/>
        </c:scaling>
        <c:delete val="0"/>
        <c:axPos val="l"/>
        <c:numFmt formatCode="#,##0" sourceLinked="0"/>
        <c:majorTickMark val="none"/>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1809315088"/>
        <c:crosses val="autoZero"/>
        <c:crossBetween val="between"/>
        <c:majorUnit val="20"/>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100">
          <a:solidFill>
            <a:srgbClr val="000000"/>
          </a:solidFill>
          <a:latin typeface="Arial" panose="020B0604020202020204" pitchFamily="34" charset="0"/>
        </a:defRPr>
      </a:pPr>
      <a:endParaRPr lang="en-US"/>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076027030613028E-2"/>
          <c:y val="7.0577856197618E-2"/>
          <c:w val="0.85492832861319412"/>
          <c:h val="0.70148190794490461"/>
        </c:manualLayout>
      </c:layout>
      <c:barChart>
        <c:barDir val="col"/>
        <c:grouping val="clustered"/>
        <c:varyColors val="0"/>
        <c:ser>
          <c:idx val="2"/>
          <c:order val="2"/>
          <c:tx>
            <c:strRef>
              <c:f>'F TM'!$A$4</c:f>
              <c:strCache>
                <c:ptCount val="1"/>
              </c:strCache>
            </c:strRef>
          </c:tx>
          <c:spPr>
            <a:solidFill>
              <a:srgbClr val="006260">
                <a:alpha val="21000"/>
              </a:srgbClr>
            </a:solidFill>
            <a:ln w="19050">
              <a:noFill/>
            </a:ln>
            <a:effectLst/>
          </c:spPr>
          <c:invertIfNegative val="0"/>
          <c:cat>
            <c:numRef>
              <c:f>'F TM'!$B$1:$V$1</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'F TM'!$B$4:$V$4</c:f>
              <c:numCache>
                <c:formatCode>General</c:formatCode>
                <c:ptCount val="21"/>
                <c:pt idx="8">
                  <c:v>150</c:v>
                </c:pt>
                <c:pt idx="18">
                  <c:v>150</c:v>
                </c:pt>
              </c:numCache>
            </c:numRef>
          </c:val>
          <c:extLst>
            <c:ext xmlns:c16="http://schemas.microsoft.com/office/drawing/2014/chart" uri="{C3380CC4-5D6E-409C-BE32-E72D297353CC}">
              <c16:uniqueId val="{00000000-B1B1-4A84-8DCA-74566DF28DA9}"/>
            </c:ext>
          </c:extLst>
        </c:ser>
        <c:dLbls>
          <c:showLegendKey val="0"/>
          <c:showVal val="0"/>
          <c:showCatName val="0"/>
          <c:showSerName val="0"/>
          <c:showPercent val="0"/>
          <c:showBubbleSize val="0"/>
        </c:dLbls>
        <c:gapWidth val="150"/>
        <c:axId val="796320319"/>
        <c:axId val="567476367"/>
      </c:barChart>
      <c:lineChart>
        <c:grouping val="standard"/>
        <c:varyColors val="0"/>
        <c:ser>
          <c:idx val="0"/>
          <c:order val="0"/>
          <c:tx>
            <c:strRef>
              <c:f>'F TM'!$A$2</c:f>
              <c:strCache>
                <c:ptCount val="1"/>
                <c:pt idx="0">
                  <c:v>ASEAN</c:v>
                </c:pt>
              </c:strCache>
            </c:strRef>
          </c:tx>
          <c:spPr>
            <a:ln w="25400" cap="rnd">
              <a:solidFill>
                <a:srgbClr val="C00000"/>
              </a:solidFill>
              <a:round/>
            </a:ln>
            <a:effectLst/>
          </c:spPr>
          <c:marker>
            <c:symbol val="none"/>
          </c:marker>
          <c:cat>
            <c:numRef>
              <c:f>'F TM'!$B$1:$V$1</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'F TM'!$B$2:$V$2</c:f>
              <c:numCache>
                <c:formatCode>General</c:formatCode>
                <c:ptCount val="21"/>
                <c:pt idx="0">
                  <c:v>100</c:v>
                </c:pt>
                <c:pt idx="1">
                  <c:v>107.70228563003556</c:v>
                </c:pt>
                <c:pt idx="2">
                  <c:v>110.73478951039968</c:v>
                </c:pt>
                <c:pt idx="3">
                  <c:v>98.324902305925221</c:v>
                </c:pt>
                <c:pt idx="4">
                  <c:v>94.957423068194856</c:v>
                </c:pt>
                <c:pt idx="5">
                  <c:v>103.95997659078753</c:v>
                </c:pt>
                <c:pt idx="6">
                  <c:v>95.479946852951841</c:v>
                </c:pt>
                <c:pt idx="7">
                  <c:v>91.689411879539037</c:v>
                </c:pt>
                <c:pt idx="8">
                  <c:v>89.99005716966046</c:v>
                </c:pt>
                <c:pt idx="9">
                  <c:v>101.94826677440416</c:v>
                </c:pt>
                <c:pt idx="10">
                  <c:v>91.923711691096315</c:v>
                </c:pt>
                <c:pt idx="11">
                  <c:v>90.883245599648532</c:v>
                </c:pt>
                <c:pt idx="12">
                  <c:v>92.012281949122439</c:v>
                </c:pt>
                <c:pt idx="13">
                  <c:v>99.417555412214526</c:v>
                </c:pt>
                <c:pt idx="14">
                  <c:v>99.878851814704802</c:v>
                </c:pt>
                <c:pt idx="15">
                  <c:v>107.23315056045861</c:v>
                </c:pt>
                <c:pt idx="16">
                  <c:v>113.54716977837758</c:v>
                </c:pt>
                <c:pt idx="17">
                  <c:v>119.71706285494257</c:v>
                </c:pt>
                <c:pt idx="18">
                  <c:v>109.76636085878646</c:v>
                </c:pt>
                <c:pt idx="19">
                  <c:v>120.22052033601744</c:v>
                </c:pt>
                <c:pt idx="20">
                  <c:v>137.39951211090548</c:v>
                </c:pt>
              </c:numCache>
            </c:numRef>
          </c:val>
          <c:smooth val="0"/>
          <c:extLst>
            <c:ext xmlns:c16="http://schemas.microsoft.com/office/drawing/2014/chart" uri="{C3380CC4-5D6E-409C-BE32-E72D297353CC}">
              <c16:uniqueId val="{00000001-B1B1-4A84-8DCA-74566DF28DA9}"/>
            </c:ext>
          </c:extLst>
        </c:ser>
        <c:ser>
          <c:idx val="1"/>
          <c:order val="1"/>
          <c:tx>
            <c:strRef>
              <c:f>'F TM'!$A$3</c:f>
              <c:strCache>
                <c:ptCount val="1"/>
                <c:pt idx="0">
                  <c:v>ASEAN+3 ex CN</c:v>
                </c:pt>
              </c:strCache>
            </c:strRef>
          </c:tx>
          <c:spPr>
            <a:ln w="25400" cap="rnd">
              <a:solidFill>
                <a:srgbClr val="BFBFBF"/>
              </a:solidFill>
              <a:round/>
            </a:ln>
            <a:effectLst/>
          </c:spPr>
          <c:marker>
            <c:symbol val="none"/>
          </c:marker>
          <c:cat>
            <c:numRef>
              <c:f>'F TM'!$B$1:$V$1</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'F TM'!$B$3:$V$3</c:f>
              <c:numCache>
                <c:formatCode>General</c:formatCode>
                <c:ptCount val="21"/>
                <c:pt idx="0">
                  <c:v>100</c:v>
                </c:pt>
                <c:pt idx="1">
                  <c:v>97.668010257085285</c:v>
                </c:pt>
                <c:pt idx="2">
                  <c:v>94.614756725979959</c:v>
                </c:pt>
                <c:pt idx="3">
                  <c:v>87.142261910210124</c:v>
                </c:pt>
                <c:pt idx="4">
                  <c:v>85.793823493492312</c:v>
                </c:pt>
                <c:pt idx="5">
                  <c:v>85.865800935751523</c:v>
                </c:pt>
                <c:pt idx="6">
                  <c:v>84.111508097612059</c:v>
                </c:pt>
                <c:pt idx="7">
                  <c:v>81.896244577366232</c:v>
                </c:pt>
                <c:pt idx="8">
                  <c:v>79.686237357130196</c:v>
                </c:pt>
                <c:pt idx="9">
                  <c:v>76.738777411347286</c:v>
                </c:pt>
                <c:pt idx="10">
                  <c:v>73.405652647797055</c:v>
                </c:pt>
                <c:pt idx="11">
                  <c:v>76.214331764735221</c:v>
                </c:pt>
                <c:pt idx="12">
                  <c:v>74.358142229424189</c:v>
                </c:pt>
                <c:pt idx="13">
                  <c:v>77.309836992886233</c:v>
                </c:pt>
                <c:pt idx="14">
                  <c:v>77.310647227116021</c:v>
                </c:pt>
                <c:pt idx="15">
                  <c:v>78.084369967096862</c:v>
                </c:pt>
                <c:pt idx="16">
                  <c:v>78.849871874598193</c:v>
                </c:pt>
                <c:pt idx="17">
                  <c:v>80.440042807510835</c:v>
                </c:pt>
                <c:pt idx="18">
                  <c:v>75.990376803957645</c:v>
                </c:pt>
                <c:pt idx="19">
                  <c:v>80.317202593907737</c:v>
                </c:pt>
                <c:pt idx="20">
                  <c:v>85.838763857686629</c:v>
                </c:pt>
              </c:numCache>
            </c:numRef>
          </c:val>
          <c:smooth val="0"/>
          <c:extLst>
            <c:ext xmlns:c16="http://schemas.microsoft.com/office/drawing/2014/chart" uri="{C3380CC4-5D6E-409C-BE32-E72D297353CC}">
              <c16:uniqueId val="{00000002-B1B1-4A84-8DCA-74566DF28DA9}"/>
            </c:ext>
          </c:extLst>
        </c:ser>
        <c:dLbls>
          <c:showLegendKey val="0"/>
          <c:showVal val="0"/>
          <c:showCatName val="0"/>
          <c:showSerName val="0"/>
          <c:showPercent val="0"/>
          <c:showBubbleSize val="0"/>
        </c:dLbls>
        <c:marker val="1"/>
        <c:smooth val="0"/>
        <c:axId val="796320319"/>
        <c:axId val="567476367"/>
      </c:lineChart>
      <c:catAx>
        <c:axId val="796320319"/>
        <c:scaling>
          <c:orientation val="minMax"/>
        </c:scaling>
        <c:delete val="0"/>
        <c:axPos val="b"/>
        <c:numFmt formatCode="General" sourceLinked="1"/>
        <c:majorTickMark val="none"/>
        <c:minorTickMark val="none"/>
        <c:tickLblPos val="nextTo"/>
        <c:spPr>
          <a:noFill/>
          <a:ln w="3175" cap="flat" cmpd="sng" algn="ctr">
            <a:solidFill>
              <a:srgbClr val="000000"/>
            </a:solidFill>
            <a:prstDash val="solid"/>
            <a:roun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567476367"/>
        <c:crosses val="autoZero"/>
        <c:auto val="1"/>
        <c:lblAlgn val="ctr"/>
        <c:lblOffset val="100"/>
        <c:tickLblSkip val="5"/>
        <c:noMultiLvlLbl val="0"/>
      </c:catAx>
      <c:valAx>
        <c:axId val="567476367"/>
        <c:scaling>
          <c:orientation val="minMax"/>
          <c:max val="150"/>
          <c:min val="50"/>
        </c:scaling>
        <c:delete val="0"/>
        <c:axPos val="l"/>
        <c:numFmt formatCode="General" sourceLinked="1"/>
        <c:majorTickMark val="none"/>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796320319"/>
        <c:crosses val="autoZero"/>
        <c:crossBetween val="between"/>
        <c:majorUnit val="50"/>
      </c:valAx>
      <c:spPr>
        <a:noFill/>
        <a:ln w="25400">
          <a:noFill/>
        </a:ln>
        <a:effectLst/>
      </c:spPr>
    </c:plotArea>
    <c:legend>
      <c:legendPos val="r"/>
      <c:legendEntry>
        <c:idx val="0"/>
        <c:delete val="1"/>
      </c:legendEntry>
      <c:layout>
        <c:manualLayout>
          <c:xMode val="edge"/>
          <c:yMode val="edge"/>
          <c:x val="1.5803849620482507E-2"/>
          <c:y val="0.88305035447704283"/>
          <c:w val="0.96792653968805908"/>
          <c:h val="0.10203551960190507"/>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100">
          <a:solidFill>
            <a:srgbClr val="000000"/>
          </a:solidFill>
          <a:latin typeface="Arial" panose="020B0604020202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861661337712521E-2"/>
          <c:y val="7.7574047954866013E-2"/>
          <c:w val="0.86681527259127877"/>
          <c:h val="0.72120445939527567"/>
        </c:manualLayout>
      </c:layout>
      <c:barChart>
        <c:barDir val="col"/>
        <c:grouping val="clustered"/>
        <c:varyColors val="0"/>
        <c:ser>
          <c:idx val="0"/>
          <c:order val="0"/>
          <c:tx>
            <c:strRef>
              <c:f>'A3 figures'!$AE$9</c:f>
              <c:strCache>
                <c:ptCount val="1"/>
                <c:pt idx="0">
                  <c:v>2021</c:v>
                </c:pt>
              </c:strCache>
            </c:strRef>
          </c:tx>
          <c:spPr>
            <a:solidFill>
              <a:srgbClr val="FBDBC9"/>
            </a:solidFill>
            <a:ln w="19050">
              <a:noFill/>
            </a:ln>
            <a:effectLst/>
          </c:spPr>
          <c:invertIfNegative val="0"/>
          <c:cat>
            <c:strRef>
              <c:f>'A3 figures'!$AD$11:$AD$20</c:f>
              <c:strCache>
                <c:ptCount val="10"/>
                <c:pt idx="0">
                  <c:v>VN</c:v>
                </c:pt>
                <c:pt idx="1">
                  <c:v>JP</c:v>
                </c:pt>
                <c:pt idx="2">
                  <c:v>ID</c:v>
                </c:pt>
                <c:pt idx="3">
                  <c:v>PH</c:v>
                </c:pt>
                <c:pt idx="4">
                  <c:v>HK</c:v>
                </c:pt>
                <c:pt idx="5">
                  <c:v>KR</c:v>
                </c:pt>
                <c:pt idx="6">
                  <c:v>TH</c:v>
                </c:pt>
                <c:pt idx="7">
                  <c:v>MY</c:v>
                </c:pt>
                <c:pt idx="8">
                  <c:v>CN</c:v>
                </c:pt>
                <c:pt idx="9">
                  <c:v>SG</c:v>
                </c:pt>
              </c:strCache>
            </c:strRef>
          </c:cat>
          <c:val>
            <c:numRef>
              <c:f>'A3 figures'!$AE$11:$AE$20</c:f>
              <c:numCache>
                <c:formatCode>General</c:formatCode>
                <c:ptCount val="10"/>
                <c:pt idx="0">
                  <c:v>59</c:v>
                </c:pt>
                <c:pt idx="1">
                  <c:v>53</c:v>
                </c:pt>
                <c:pt idx="2">
                  <c:v>51</c:v>
                </c:pt>
                <c:pt idx="3">
                  <c:v>47</c:v>
                </c:pt>
                <c:pt idx="4">
                  <c:v>44</c:v>
                </c:pt>
                <c:pt idx="5">
                  <c:v>43</c:v>
                </c:pt>
                <c:pt idx="6">
                  <c:v>43</c:v>
                </c:pt>
                <c:pt idx="7">
                  <c:v>36</c:v>
                </c:pt>
                <c:pt idx="8">
                  <c:v>33</c:v>
                </c:pt>
                <c:pt idx="9">
                  <c:v>30</c:v>
                </c:pt>
              </c:numCache>
            </c:numRef>
          </c:val>
          <c:extLst>
            <c:ext xmlns:c16="http://schemas.microsoft.com/office/drawing/2014/chart" uri="{C3380CC4-5D6E-409C-BE32-E72D297353CC}">
              <c16:uniqueId val="{00000000-24B3-4E2F-8053-71E72E6446DD}"/>
            </c:ext>
          </c:extLst>
        </c:ser>
        <c:dLbls>
          <c:showLegendKey val="0"/>
          <c:showVal val="0"/>
          <c:showCatName val="0"/>
          <c:showSerName val="0"/>
          <c:showPercent val="0"/>
          <c:showBubbleSize val="0"/>
        </c:dLbls>
        <c:gapWidth val="66"/>
        <c:overlap val="-27"/>
        <c:axId val="798796480"/>
        <c:axId val="263988848"/>
      </c:barChart>
      <c:lineChart>
        <c:grouping val="standard"/>
        <c:varyColors val="0"/>
        <c:ser>
          <c:idx val="1"/>
          <c:order val="1"/>
          <c:tx>
            <c:strRef>
              <c:f>'A3 figures'!$AF$9</c:f>
              <c:strCache>
                <c:ptCount val="1"/>
                <c:pt idx="0">
                  <c:v>2010</c:v>
                </c:pt>
              </c:strCache>
            </c:strRef>
          </c:tx>
          <c:spPr>
            <a:ln w="19050" cap="rnd">
              <a:noFill/>
              <a:round/>
            </a:ln>
            <a:effectLst/>
          </c:spPr>
          <c:marker>
            <c:symbol val="circle"/>
            <c:size val="11"/>
            <c:spPr>
              <a:solidFill>
                <a:srgbClr val="FF5353"/>
              </a:solidFill>
              <a:ln w="9525">
                <a:noFill/>
              </a:ln>
              <a:effectLst/>
            </c:spPr>
          </c:marker>
          <c:cat>
            <c:strRef>
              <c:f>'A3 figures'!$AD$11:$AD$20</c:f>
              <c:strCache>
                <c:ptCount val="10"/>
                <c:pt idx="0">
                  <c:v>VN</c:v>
                </c:pt>
                <c:pt idx="1">
                  <c:v>JP</c:v>
                </c:pt>
                <c:pt idx="2">
                  <c:v>ID</c:v>
                </c:pt>
                <c:pt idx="3">
                  <c:v>PH</c:v>
                </c:pt>
                <c:pt idx="4">
                  <c:v>HK</c:v>
                </c:pt>
                <c:pt idx="5">
                  <c:v>KR</c:v>
                </c:pt>
                <c:pt idx="6">
                  <c:v>TH</c:v>
                </c:pt>
                <c:pt idx="7">
                  <c:v>MY</c:v>
                </c:pt>
                <c:pt idx="8">
                  <c:v>CN</c:v>
                </c:pt>
                <c:pt idx="9">
                  <c:v>SG</c:v>
                </c:pt>
              </c:strCache>
            </c:strRef>
          </c:cat>
          <c:val>
            <c:numRef>
              <c:f>'A3 figures'!$AF$11:$AF$20</c:f>
              <c:numCache>
                <c:formatCode>General</c:formatCode>
                <c:ptCount val="10"/>
                <c:pt idx="0">
                  <c:v>43</c:v>
                </c:pt>
                <c:pt idx="1">
                  <c:v>46</c:v>
                </c:pt>
                <c:pt idx="2">
                  <c:v>47</c:v>
                </c:pt>
                <c:pt idx="3">
                  <c:v>29</c:v>
                </c:pt>
                <c:pt idx="4">
                  <c:v>57</c:v>
                </c:pt>
                <c:pt idx="5">
                  <c:v>42</c:v>
                </c:pt>
                <c:pt idx="6">
                  <c:v>41</c:v>
                </c:pt>
                <c:pt idx="7">
                  <c:v>36</c:v>
                </c:pt>
                <c:pt idx="8">
                  <c:v>27</c:v>
                </c:pt>
                <c:pt idx="9">
                  <c:v>19</c:v>
                </c:pt>
              </c:numCache>
            </c:numRef>
          </c:val>
          <c:smooth val="0"/>
          <c:extLst>
            <c:ext xmlns:c16="http://schemas.microsoft.com/office/drawing/2014/chart" uri="{C3380CC4-5D6E-409C-BE32-E72D297353CC}">
              <c16:uniqueId val="{00000001-24B3-4E2F-8053-71E72E6446DD}"/>
            </c:ext>
          </c:extLst>
        </c:ser>
        <c:dLbls>
          <c:showLegendKey val="0"/>
          <c:showVal val="0"/>
          <c:showCatName val="0"/>
          <c:showSerName val="0"/>
          <c:showPercent val="0"/>
          <c:showBubbleSize val="0"/>
        </c:dLbls>
        <c:marker val="1"/>
        <c:smooth val="0"/>
        <c:axId val="798796480"/>
        <c:axId val="263988848"/>
      </c:lineChart>
      <c:catAx>
        <c:axId val="798796480"/>
        <c:scaling>
          <c:orientation val="minMax"/>
        </c:scaling>
        <c:delete val="0"/>
        <c:axPos val="b"/>
        <c:numFmt formatCode="General" sourceLinked="1"/>
        <c:majorTickMark val="none"/>
        <c:minorTickMark val="none"/>
        <c:tickLblPos val="nextTo"/>
        <c:spPr>
          <a:noFill/>
          <a:ln w="3175" cap="flat" cmpd="sng" algn="ctr">
            <a:solidFill>
              <a:srgbClr val="000000"/>
            </a:solidFill>
            <a:prstDash val="solid"/>
            <a:roun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263988848"/>
        <c:crosses val="autoZero"/>
        <c:auto val="1"/>
        <c:lblAlgn val="ctr"/>
        <c:lblOffset val="100"/>
        <c:noMultiLvlLbl val="0"/>
      </c:catAx>
      <c:valAx>
        <c:axId val="263988848"/>
        <c:scaling>
          <c:orientation val="minMax"/>
        </c:scaling>
        <c:delete val="0"/>
        <c:axPos val="l"/>
        <c:numFmt formatCode="General" sourceLinked="1"/>
        <c:majorTickMark val="none"/>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798796480"/>
        <c:crosses val="autoZero"/>
        <c:crossBetween val="between"/>
        <c:majorUnit val="2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100">
          <a:solidFill>
            <a:srgbClr val="000000"/>
          </a:solidFill>
          <a:latin typeface="Arial" panose="020B0604020202020204" pitchFamily="34" charset="0"/>
        </a:defRPr>
      </a:pPr>
      <a:endParaRPr lang="en-US"/>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620336637024826E-2"/>
          <c:y val="4.2663766679514714E-2"/>
          <c:w val="0.86181167652550894"/>
          <c:h val="0.69828386836260847"/>
        </c:manualLayout>
      </c:layout>
      <c:lineChart>
        <c:grouping val="standard"/>
        <c:varyColors val="0"/>
        <c:ser>
          <c:idx val="2"/>
          <c:order val="0"/>
          <c:tx>
            <c:strRef>
              <c:f>'[F2.69 A+3 Goods and Services Trade.xlsx]ASEAN+3'!$N$1</c:f>
              <c:strCache>
                <c:ptCount val="1"/>
                <c:pt idx="0">
                  <c:v>Goods exports</c:v>
                </c:pt>
              </c:strCache>
            </c:strRef>
          </c:tx>
          <c:spPr>
            <a:ln w="19050">
              <a:solidFill>
                <a:srgbClr val="C00000"/>
              </a:solidFill>
            </a:ln>
          </c:spPr>
          <c:marker>
            <c:symbol val="none"/>
          </c:marker>
          <c:cat>
            <c:numRef>
              <c:f>'[F2.69 A+3 Goods and Services Trade.xlsx]ASEAN+3'!$A$2:$A$19</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'[F2.69 A+3 Goods and Services Trade.xlsx]ASEAN+3'!$N$2:$N$19</c:f>
              <c:numCache>
                <c:formatCode>General</c:formatCode>
                <c:ptCount val="18"/>
                <c:pt idx="0">
                  <c:v>100</c:v>
                </c:pt>
                <c:pt idx="1">
                  <c:v>117.12818425903259</c:v>
                </c:pt>
                <c:pt idx="2">
                  <c:v>135.93678933562316</c:v>
                </c:pt>
                <c:pt idx="3">
                  <c:v>154.21168908489017</c:v>
                </c:pt>
                <c:pt idx="4">
                  <c:v>126.99097994367581</c:v>
                </c:pt>
                <c:pt idx="5">
                  <c:v>164.65811276112873</c:v>
                </c:pt>
                <c:pt idx="6">
                  <c:v>191.96179468310112</c:v>
                </c:pt>
                <c:pt idx="7">
                  <c:v>198.52247446531013</c:v>
                </c:pt>
                <c:pt idx="8">
                  <c:v>204.19933390115696</c:v>
                </c:pt>
                <c:pt idx="9">
                  <c:v>209.51943740670873</c:v>
                </c:pt>
                <c:pt idx="10">
                  <c:v>197.01560536925399</c:v>
                </c:pt>
                <c:pt idx="11">
                  <c:v>189.14091318707369</c:v>
                </c:pt>
                <c:pt idx="12">
                  <c:v>208.55488365664016</c:v>
                </c:pt>
                <c:pt idx="13">
                  <c:v>225.64148500042083</c:v>
                </c:pt>
                <c:pt idx="14">
                  <c:v>220.28211517656717</c:v>
                </c:pt>
                <c:pt idx="15">
                  <c:v>219.24354615394714</c:v>
                </c:pt>
                <c:pt idx="16">
                  <c:v>276.16159962563796</c:v>
                </c:pt>
                <c:pt idx="17">
                  <c:v>293.18387679410785</c:v>
                </c:pt>
              </c:numCache>
            </c:numRef>
          </c:val>
          <c:smooth val="0"/>
          <c:extLst>
            <c:ext xmlns:c16="http://schemas.microsoft.com/office/drawing/2014/chart" uri="{C3380CC4-5D6E-409C-BE32-E72D297353CC}">
              <c16:uniqueId val="{00000000-A94B-4004-A0E2-6EB9448534E7}"/>
            </c:ext>
          </c:extLst>
        </c:ser>
        <c:ser>
          <c:idx val="3"/>
          <c:order val="1"/>
          <c:tx>
            <c:strRef>
              <c:f>'[F2.69 A+3 Goods and Services Trade.xlsx]ASEAN+3'!$O$1</c:f>
              <c:strCache>
                <c:ptCount val="1"/>
                <c:pt idx="0">
                  <c:v>Services exports</c:v>
                </c:pt>
              </c:strCache>
            </c:strRef>
          </c:tx>
          <c:spPr>
            <a:ln w="19050">
              <a:solidFill>
                <a:srgbClr val="009999"/>
              </a:solidFill>
            </a:ln>
          </c:spPr>
          <c:marker>
            <c:symbol val="none"/>
          </c:marker>
          <c:cat>
            <c:numRef>
              <c:f>'[F2.69 A+3 Goods and Services Trade.xlsx]ASEAN+3'!$A$2:$A$19</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'[F2.69 A+3 Goods and Services Trade.xlsx]ASEAN+3'!$O$2:$O$19</c:f>
              <c:numCache>
                <c:formatCode>General</c:formatCode>
                <c:ptCount val="18"/>
                <c:pt idx="0">
                  <c:v>100</c:v>
                </c:pt>
                <c:pt idx="1">
                  <c:v>114.62189401352252</c:v>
                </c:pt>
                <c:pt idx="2">
                  <c:v>143.06169324025336</c:v>
                </c:pt>
                <c:pt idx="3">
                  <c:v>167.59581205866994</c:v>
                </c:pt>
                <c:pt idx="4">
                  <c:v>147.38426994917091</c:v>
                </c:pt>
                <c:pt idx="5">
                  <c:v>176.32255594220726</c:v>
                </c:pt>
                <c:pt idx="6">
                  <c:v>198.32754508056723</c:v>
                </c:pt>
                <c:pt idx="7">
                  <c:v>208.17097135611169</c:v>
                </c:pt>
                <c:pt idx="8">
                  <c:v>217.8128128280714</c:v>
                </c:pt>
                <c:pt idx="9">
                  <c:v>234.16222772919886</c:v>
                </c:pt>
                <c:pt idx="10">
                  <c:v>229.87959096571052</c:v>
                </c:pt>
                <c:pt idx="11">
                  <c:v>231.24105266352251</c:v>
                </c:pt>
                <c:pt idx="12">
                  <c:v>247.88194849756363</c:v>
                </c:pt>
                <c:pt idx="13">
                  <c:v>281.5608351273853</c:v>
                </c:pt>
                <c:pt idx="14">
                  <c:v>292.1193426611664</c:v>
                </c:pt>
                <c:pt idx="15">
                  <c:v>236.79606678507685</c:v>
                </c:pt>
                <c:pt idx="16">
                  <c:v>288.16528525736157</c:v>
                </c:pt>
                <c:pt idx="17">
                  <c:v>319.36886395851843</c:v>
                </c:pt>
              </c:numCache>
            </c:numRef>
          </c:val>
          <c:smooth val="0"/>
          <c:extLst>
            <c:ext xmlns:c16="http://schemas.microsoft.com/office/drawing/2014/chart" uri="{C3380CC4-5D6E-409C-BE32-E72D297353CC}">
              <c16:uniqueId val="{00000001-A94B-4004-A0E2-6EB9448534E7}"/>
            </c:ext>
          </c:extLst>
        </c:ser>
        <c:ser>
          <c:idx val="1"/>
          <c:order val="2"/>
          <c:tx>
            <c:strRef>
              <c:f>'[F2.69 A+3 Goods and Services Trade.xlsx]ASEAN+3'!$P$1</c:f>
              <c:strCache>
                <c:ptCount val="1"/>
                <c:pt idx="0">
                  <c:v>Services exports (pre-pandemic trend)</c:v>
                </c:pt>
              </c:strCache>
            </c:strRef>
          </c:tx>
          <c:spPr>
            <a:ln w="19050">
              <a:solidFill>
                <a:srgbClr val="009999"/>
              </a:solidFill>
              <a:prstDash val="sysDash"/>
            </a:ln>
            <a:effectLst/>
          </c:spPr>
          <c:marker>
            <c:symbol val="none"/>
          </c:marker>
          <c:cat>
            <c:numRef>
              <c:f>'[F2.69 A+3 Goods and Services Trade.xlsx]ASEAN+3'!$A$2:$A$19</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'[F2.69 A+3 Goods and Services Trade.xlsx]ASEAN+3'!$P$2:$P$19</c:f>
              <c:numCache>
                <c:formatCode>General</c:formatCode>
                <c:ptCount val="18"/>
                <c:pt idx="0">
                  <c:v>100</c:v>
                </c:pt>
                <c:pt idx="1">
                  <c:v>114.62189401352252</c:v>
                </c:pt>
                <c:pt idx="2">
                  <c:v>143.06169324025336</c:v>
                </c:pt>
                <c:pt idx="3">
                  <c:v>167.59581205866994</c:v>
                </c:pt>
                <c:pt idx="4">
                  <c:v>147.38426994917091</c:v>
                </c:pt>
                <c:pt idx="5">
                  <c:v>176.32255594220726</c:v>
                </c:pt>
                <c:pt idx="6">
                  <c:v>198.32754508056723</c:v>
                </c:pt>
                <c:pt idx="7">
                  <c:v>208.17097135611169</c:v>
                </c:pt>
                <c:pt idx="8">
                  <c:v>217.8128128280714</c:v>
                </c:pt>
                <c:pt idx="9">
                  <c:v>234.16222772919886</c:v>
                </c:pt>
                <c:pt idx="10">
                  <c:v>229.87959096571052</c:v>
                </c:pt>
                <c:pt idx="11">
                  <c:v>231.24105266352251</c:v>
                </c:pt>
                <c:pt idx="12">
                  <c:v>247.88194849756363</c:v>
                </c:pt>
                <c:pt idx="13">
                  <c:v>281.5608351273853</c:v>
                </c:pt>
                <c:pt idx="14">
                  <c:v>292.1193426611664</c:v>
                </c:pt>
                <c:pt idx="15">
                  <c:v>303.71076564755992</c:v>
                </c:pt>
                <c:pt idx="16">
                  <c:v>318.47700058392979</c:v>
                </c:pt>
                <c:pt idx="17">
                  <c:v>335.92419016801125</c:v>
                </c:pt>
              </c:numCache>
            </c:numRef>
          </c:val>
          <c:smooth val="0"/>
          <c:extLst>
            <c:ext xmlns:c16="http://schemas.microsoft.com/office/drawing/2014/chart" uri="{C3380CC4-5D6E-409C-BE32-E72D297353CC}">
              <c16:uniqueId val="{00000002-A94B-4004-A0E2-6EB9448534E7}"/>
            </c:ext>
          </c:extLst>
        </c:ser>
        <c:dLbls>
          <c:showLegendKey val="0"/>
          <c:showVal val="0"/>
          <c:showCatName val="0"/>
          <c:showSerName val="0"/>
          <c:showPercent val="0"/>
          <c:showBubbleSize val="0"/>
        </c:dLbls>
        <c:smooth val="0"/>
        <c:axId val="1575414895"/>
        <c:axId val="378569439"/>
      </c:lineChart>
      <c:catAx>
        <c:axId val="1575414895"/>
        <c:scaling>
          <c:orientation val="minMax"/>
        </c:scaling>
        <c:delete val="0"/>
        <c:axPos val="b"/>
        <c:numFmt formatCode="General" sourceLinked="1"/>
        <c:majorTickMark val="none"/>
        <c:minorTickMark val="none"/>
        <c:tickLblPos val="nextTo"/>
        <c:spPr>
          <a:noFill/>
          <a:ln w="3175">
            <a:solidFill>
              <a:srgbClr val="000000"/>
            </a:solidFill>
            <a:prstDash val="solid"/>
          </a:ln>
          <a:effectLst/>
        </c:spPr>
        <c:txPr>
          <a:bodyPr rot="-60000000" vert="horz"/>
          <a:lstStyle/>
          <a:p>
            <a:pPr>
              <a:defRPr/>
            </a:pPr>
            <a:endParaRPr lang="en-US"/>
          </a:p>
        </c:txPr>
        <c:crossAx val="378569439"/>
        <c:crosses val="autoZero"/>
        <c:auto val="1"/>
        <c:lblAlgn val="ctr"/>
        <c:lblOffset val="100"/>
        <c:tickLblSkip val="4"/>
        <c:noMultiLvlLbl val="0"/>
      </c:catAx>
      <c:valAx>
        <c:axId val="378569439"/>
        <c:scaling>
          <c:orientation val="minMax"/>
          <c:max val="350"/>
          <c:min val="50"/>
        </c:scaling>
        <c:delete val="0"/>
        <c:axPos val="l"/>
        <c:numFmt formatCode="General" sourceLinked="1"/>
        <c:majorTickMark val="none"/>
        <c:minorTickMark val="none"/>
        <c:tickLblPos val="nextTo"/>
        <c:spPr>
          <a:noFill/>
          <a:ln w="3175">
            <a:solidFill>
              <a:srgbClr val="000000"/>
            </a:solidFill>
            <a:prstDash val="solid"/>
          </a:ln>
          <a:effectLst/>
        </c:spPr>
        <c:txPr>
          <a:bodyPr rot="-60000000" vert="horz"/>
          <a:lstStyle/>
          <a:p>
            <a:pPr>
              <a:defRPr/>
            </a:pPr>
            <a:endParaRPr lang="en-US"/>
          </a:p>
        </c:txPr>
        <c:crossAx val="1575414895"/>
        <c:crosses val="autoZero"/>
        <c:crossBetween val="between"/>
        <c:majorUnit val="100"/>
      </c:valAx>
      <c:spPr>
        <a:ln w="25400">
          <a:noFill/>
        </a:ln>
      </c:spPr>
    </c:plotArea>
    <c:legend>
      <c:legendPos val="b"/>
      <c:layout>
        <c:manualLayout>
          <c:xMode val="edge"/>
          <c:yMode val="edge"/>
          <c:x val="4.975124378109453E-2"/>
          <c:y val="0.8344662555292478"/>
          <c:w val="0.94610281923714756"/>
          <c:h val="0.1581557550061487"/>
        </c:manualLayout>
      </c:layout>
      <c:overlay val="0"/>
      <c:spPr>
        <a:noFill/>
        <a:ln>
          <a:noFill/>
        </a:ln>
        <a:effectLst/>
      </c:spPr>
      <c:txPr>
        <a:bodyPr rot="0" vert="horz"/>
        <a:lstStyle/>
        <a:p>
          <a:pPr>
            <a:defRPr/>
          </a:pPr>
          <a:endParaRPr lang="en-US"/>
        </a:p>
      </c:txPr>
    </c:legend>
    <c:plotVisOnly val="1"/>
    <c:dispBlanksAs val="gap"/>
    <c:showDLblsOverMax val="0"/>
    <c:extLst/>
  </c:chart>
  <c:spPr>
    <a:solidFill>
      <a:schemeClr val="bg1"/>
    </a:solidFill>
    <a:ln w="6350">
      <a:noFill/>
    </a:ln>
  </c:spPr>
  <c:txPr>
    <a:bodyPr/>
    <a:lstStyle/>
    <a:p>
      <a:pPr>
        <a:defRPr sz="1100">
          <a:solidFill>
            <a:srgbClr val="000000"/>
          </a:solidFill>
          <a:latin typeface="Arial" panose="020B0604020202020204"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31845587129481"/>
          <c:y val="5.5766793409378963E-2"/>
          <c:w val="0.79885384691100692"/>
          <c:h val="0.85458359530153782"/>
        </c:manualLayout>
      </c:layout>
      <c:barChart>
        <c:barDir val="bar"/>
        <c:grouping val="clustered"/>
        <c:varyColors val="0"/>
        <c:ser>
          <c:idx val="0"/>
          <c:order val="0"/>
          <c:tx>
            <c:strRef>
              <c:f>plots!$B$4</c:f>
              <c:strCache>
                <c:ptCount val="1"/>
                <c:pt idx="0">
                  <c:v>GII (2023)</c:v>
                </c:pt>
              </c:strCache>
            </c:strRef>
          </c:tx>
          <c:spPr>
            <a:solidFill>
              <a:srgbClr val="F8C1A2"/>
            </a:solidFill>
            <a:ln w="19050">
              <a:noFill/>
            </a:ln>
            <a:effectLst/>
          </c:spPr>
          <c:invertIfNegative val="0"/>
          <c:dPt>
            <c:idx val="0"/>
            <c:invertIfNegative val="0"/>
            <c:bubble3D val="0"/>
            <c:spPr>
              <a:solidFill>
                <a:srgbClr val="C00000"/>
              </a:solidFill>
              <a:ln w="19050">
                <a:noFill/>
              </a:ln>
              <a:effectLst/>
            </c:spPr>
            <c:extLst>
              <c:ext xmlns:c16="http://schemas.microsoft.com/office/drawing/2014/chart" uri="{C3380CC4-5D6E-409C-BE32-E72D297353CC}">
                <c16:uniqueId val="{00000001-B97F-456F-A1A4-32F487D56EC9}"/>
              </c:ext>
            </c:extLst>
          </c:dPt>
          <c:dPt>
            <c:idx val="1"/>
            <c:invertIfNegative val="0"/>
            <c:bubble3D val="0"/>
            <c:spPr>
              <a:solidFill>
                <a:srgbClr val="C00000"/>
              </a:solidFill>
              <a:ln w="19050">
                <a:noFill/>
              </a:ln>
              <a:effectLst/>
            </c:spPr>
            <c:extLst>
              <c:ext xmlns:c16="http://schemas.microsoft.com/office/drawing/2014/chart" uri="{C3380CC4-5D6E-409C-BE32-E72D297353CC}">
                <c16:uniqueId val="{00000003-B97F-456F-A1A4-32F487D56EC9}"/>
              </c:ext>
            </c:extLst>
          </c:dPt>
          <c:dPt>
            <c:idx val="2"/>
            <c:invertIfNegative val="0"/>
            <c:bubble3D val="0"/>
            <c:spPr>
              <a:solidFill>
                <a:srgbClr val="C00000"/>
              </a:solidFill>
              <a:ln w="19050">
                <a:noFill/>
              </a:ln>
              <a:effectLst/>
            </c:spPr>
            <c:extLst>
              <c:ext xmlns:c16="http://schemas.microsoft.com/office/drawing/2014/chart" uri="{C3380CC4-5D6E-409C-BE32-E72D297353CC}">
                <c16:uniqueId val="{00000005-B97F-456F-A1A4-32F487D56EC9}"/>
              </c:ext>
            </c:extLst>
          </c:dPt>
          <c:dPt>
            <c:idx val="3"/>
            <c:invertIfNegative val="0"/>
            <c:bubble3D val="0"/>
            <c:spPr>
              <a:solidFill>
                <a:srgbClr val="C00000"/>
              </a:solidFill>
              <a:ln w="19050">
                <a:noFill/>
              </a:ln>
              <a:effectLst/>
            </c:spPr>
            <c:extLst>
              <c:ext xmlns:c16="http://schemas.microsoft.com/office/drawing/2014/chart" uri="{C3380CC4-5D6E-409C-BE32-E72D297353CC}">
                <c16:uniqueId val="{00000007-B97F-456F-A1A4-32F487D56EC9}"/>
              </c:ext>
            </c:extLst>
          </c:dPt>
          <c:dPt>
            <c:idx val="4"/>
            <c:invertIfNegative val="0"/>
            <c:bubble3D val="0"/>
            <c:spPr>
              <a:solidFill>
                <a:srgbClr val="C00000"/>
              </a:solidFill>
              <a:ln w="19050">
                <a:noFill/>
              </a:ln>
              <a:effectLst/>
            </c:spPr>
            <c:extLst>
              <c:ext xmlns:c16="http://schemas.microsoft.com/office/drawing/2014/chart" uri="{C3380CC4-5D6E-409C-BE32-E72D297353CC}">
                <c16:uniqueId val="{00000009-B97F-456F-A1A4-32F487D56EC9}"/>
              </c:ext>
            </c:extLst>
          </c:dPt>
          <c:dPt>
            <c:idx val="5"/>
            <c:invertIfNegative val="0"/>
            <c:bubble3D val="0"/>
            <c:spPr>
              <a:solidFill>
                <a:srgbClr val="C00000"/>
              </a:solidFill>
              <a:ln w="19050">
                <a:noFill/>
              </a:ln>
              <a:effectLst/>
            </c:spPr>
            <c:extLst>
              <c:ext xmlns:c16="http://schemas.microsoft.com/office/drawing/2014/chart" uri="{C3380CC4-5D6E-409C-BE32-E72D297353CC}">
                <c16:uniqueId val="{0000000B-B97F-456F-A1A4-32F487D56EC9}"/>
              </c:ext>
            </c:extLst>
          </c:dPt>
          <c:dPt>
            <c:idx val="6"/>
            <c:invertIfNegative val="0"/>
            <c:bubble3D val="0"/>
            <c:spPr>
              <a:solidFill>
                <a:srgbClr val="C00000"/>
              </a:solidFill>
              <a:ln w="19050">
                <a:noFill/>
              </a:ln>
              <a:effectLst/>
            </c:spPr>
            <c:extLst>
              <c:ext xmlns:c16="http://schemas.microsoft.com/office/drawing/2014/chart" uri="{C3380CC4-5D6E-409C-BE32-E72D297353CC}">
                <c16:uniqueId val="{0000000D-B97F-456F-A1A4-32F487D56EC9}"/>
              </c:ext>
            </c:extLst>
          </c:dPt>
          <c:dPt>
            <c:idx val="8"/>
            <c:invertIfNegative val="0"/>
            <c:bubble3D val="0"/>
            <c:spPr>
              <a:solidFill>
                <a:srgbClr val="C00000"/>
              </a:solidFill>
              <a:ln w="19050">
                <a:noFill/>
              </a:ln>
              <a:effectLst/>
            </c:spPr>
            <c:extLst>
              <c:ext xmlns:c16="http://schemas.microsoft.com/office/drawing/2014/chart" uri="{C3380CC4-5D6E-409C-BE32-E72D297353CC}">
                <c16:uniqueId val="{0000000F-B97F-456F-A1A4-32F487D56EC9}"/>
              </c:ext>
            </c:extLst>
          </c:dPt>
          <c:dPt>
            <c:idx val="9"/>
            <c:invertIfNegative val="0"/>
            <c:bubble3D val="0"/>
            <c:spPr>
              <a:solidFill>
                <a:srgbClr val="C00000"/>
              </a:solidFill>
              <a:ln w="19050">
                <a:noFill/>
              </a:ln>
              <a:effectLst/>
            </c:spPr>
            <c:extLst>
              <c:ext xmlns:c16="http://schemas.microsoft.com/office/drawing/2014/chart" uri="{C3380CC4-5D6E-409C-BE32-E72D297353CC}">
                <c16:uniqueId val="{00000011-B97F-456F-A1A4-32F487D56EC9}"/>
              </c:ext>
            </c:extLst>
          </c:dPt>
          <c:dPt>
            <c:idx val="10"/>
            <c:invertIfNegative val="0"/>
            <c:bubble3D val="0"/>
            <c:spPr>
              <a:solidFill>
                <a:srgbClr val="C00000"/>
              </a:solidFill>
              <a:ln w="19050">
                <a:noFill/>
              </a:ln>
              <a:effectLst/>
            </c:spPr>
            <c:extLst>
              <c:ext xmlns:c16="http://schemas.microsoft.com/office/drawing/2014/chart" uri="{C3380CC4-5D6E-409C-BE32-E72D297353CC}">
                <c16:uniqueId val="{00000013-B97F-456F-A1A4-32F487D56EC9}"/>
              </c:ext>
            </c:extLst>
          </c:dPt>
          <c:dPt>
            <c:idx val="11"/>
            <c:invertIfNegative val="0"/>
            <c:bubble3D val="0"/>
            <c:spPr>
              <a:solidFill>
                <a:srgbClr val="C00000"/>
              </a:solidFill>
              <a:ln w="19050">
                <a:noFill/>
              </a:ln>
              <a:effectLst/>
            </c:spPr>
            <c:extLst>
              <c:ext xmlns:c16="http://schemas.microsoft.com/office/drawing/2014/chart" uri="{C3380CC4-5D6E-409C-BE32-E72D297353CC}">
                <c16:uniqueId val="{00000015-B97F-456F-A1A4-32F487D56EC9}"/>
              </c:ext>
            </c:extLst>
          </c:dPt>
          <c:dPt>
            <c:idx val="12"/>
            <c:invertIfNegative val="0"/>
            <c:bubble3D val="0"/>
            <c:spPr>
              <a:solidFill>
                <a:srgbClr val="C00000"/>
              </a:solidFill>
              <a:ln w="19050">
                <a:noFill/>
              </a:ln>
              <a:effectLst/>
            </c:spPr>
            <c:extLst>
              <c:ext xmlns:c16="http://schemas.microsoft.com/office/drawing/2014/chart" uri="{C3380CC4-5D6E-409C-BE32-E72D297353CC}">
                <c16:uniqueId val="{00000017-B97F-456F-A1A4-32F487D56EC9}"/>
              </c:ext>
            </c:extLst>
          </c:dPt>
          <c:dPt>
            <c:idx val="17"/>
            <c:invertIfNegative val="0"/>
            <c:bubble3D val="0"/>
            <c:spPr>
              <a:solidFill>
                <a:srgbClr val="C00000"/>
              </a:solidFill>
              <a:ln w="19050">
                <a:noFill/>
              </a:ln>
              <a:effectLst/>
            </c:spPr>
            <c:extLst>
              <c:ext xmlns:c16="http://schemas.microsoft.com/office/drawing/2014/chart" uri="{C3380CC4-5D6E-409C-BE32-E72D297353CC}">
                <c16:uniqueId val="{00000019-B97F-456F-A1A4-32F487D56EC9}"/>
              </c:ext>
            </c:extLst>
          </c:dPt>
          <c:dLbls>
            <c:dLbl>
              <c:idx val="0"/>
              <c:tx>
                <c:rich>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mn-cs"/>
                      </a:defRPr>
                    </a:pPr>
                    <a:r>
                      <a:rPr lang="en-US">
                        <a:solidFill>
                          <a:schemeClr val="bg1"/>
                        </a:solidFill>
                      </a:rPr>
                      <a:t>Lao PDR</a:t>
                    </a:r>
                  </a:p>
                </c:rich>
              </c:tx>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mn-cs"/>
                    </a:defRPr>
                  </a:pPr>
                  <a:endParaRPr lang="en-US"/>
                </a:p>
              </c:txPr>
              <c:dLblPos val="inBase"/>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B97F-456F-A1A4-32F487D56EC9}"/>
                </c:ext>
              </c:extLst>
            </c:dLbl>
            <c:dLbl>
              <c:idx val="1"/>
              <c:tx>
                <c:rich>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mn-cs"/>
                      </a:defRPr>
                    </a:pPr>
                    <a:fld id="{1C654FD5-6616-41C5-82EC-53874F6BEAA9}" type="CELLRANGE">
                      <a:rPr lang="en-SG"/>
                      <a:pPr>
                        <a:defRPr sz="900">
                          <a:solidFill>
                            <a:schemeClr val="bg1"/>
                          </a:solidFill>
                        </a:defRPr>
                      </a:pPr>
                      <a:t>[CELLRANGE]</a:t>
                    </a:fld>
                    <a:endParaRPr lang="en-SG"/>
                  </a:p>
                </c:rich>
              </c:tx>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mn-cs"/>
                    </a:defRPr>
                  </a:pPr>
                  <a:endParaRPr lang="en-US"/>
                </a:p>
              </c:txPr>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97F-456F-A1A4-32F487D56EC9}"/>
                </c:ext>
              </c:extLst>
            </c:dLbl>
            <c:dLbl>
              <c:idx val="2"/>
              <c:tx>
                <c:rich>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mn-cs"/>
                      </a:defRPr>
                    </a:pPr>
                    <a:fld id="{CC7C0A55-967E-4F95-B94B-DF3D0B0C1EFD}" type="CELLRANGE">
                      <a:rPr lang="en-SG"/>
                      <a:pPr>
                        <a:defRPr sz="900">
                          <a:solidFill>
                            <a:schemeClr val="bg1"/>
                          </a:solidFill>
                        </a:defRPr>
                      </a:pPr>
                      <a:t>[CELLRANGE]</a:t>
                    </a:fld>
                    <a:endParaRPr lang="en-SG"/>
                  </a:p>
                </c:rich>
              </c:tx>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mn-cs"/>
                    </a:defRPr>
                  </a:pPr>
                  <a:endParaRPr lang="en-US"/>
                </a:p>
              </c:txPr>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97F-456F-A1A4-32F487D56EC9}"/>
                </c:ext>
              </c:extLst>
            </c:dLbl>
            <c:dLbl>
              <c:idx val="3"/>
              <c:tx>
                <c:rich>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mn-cs"/>
                      </a:defRPr>
                    </a:pPr>
                    <a:fld id="{0564818D-76AE-4975-92BD-CDC69995CC7D}" type="CELLRANGE">
                      <a:rPr lang="en-SG"/>
                      <a:pPr>
                        <a:defRPr sz="900">
                          <a:solidFill>
                            <a:schemeClr val="bg1"/>
                          </a:solidFill>
                        </a:defRPr>
                      </a:pPr>
                      <a:t>[CELLRANGE]</a:t>
                    </a:fld>
                    <a:endParaRPr lang="en-SG"/>
                  </a:p>
                </c:rich>
              </c:tx>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mn-cs"/>
                    </a:defRPr>
                  </a:pPr>
                  <a:endParaRPr lang="en-US"/>
                </a:p>
              </c:txPr>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B97F-456F-A1A4-32F487D56EC9}"/>
                </c:ext>
              </c:extLst>
            </c:dLbl>
            <c:dLbl>
              <c:idx val="4"/>
              <c:tx>
                <c:rich>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mn-cs"/>
                      </a:defRPr>
                    </a:pPr>
                    <a:fld id="{FAC9A433-9A2A-4438-AE65-816A2D495367}" type="CELLRANGE">
                      <a:rPr lang="en-SG"/>
                      <a:pPr>
                        <a:defRPr sz="900">
                          <a:solidFill>
                            <a:schemeClr val="bg1"/>
                          </a:solidFill>
                        </a:defRPr>
                      </a:pPr>
                      <a:t>[CELLRANGE]</a:t>
                    </a:fld>
                    <a:endParaRPr lang="en-SG"/>
                  </a:p>
                </c:rich>
              </c:tx>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mn-cs"/>
                    </a:defRPr>
                  </a:pPr>
                  <a:endParaRPr lang="en-US"/>
                </a:p>
              </c:txPr>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B97F-456F-A1A4-32F487D56EC9}"/>
                </c:ext>
              </c:extLst>
            </c:dLbl>
            <c:dLbl>
              <c:idx val="5"/>
              <c:tx>
                <c:rich>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mn-cs"/>
                      </a:defRPr>
                    </a:pPr>
                    <a:fld id="{39FDAA1D-A551-426B-B59B-B0D83F58843C}" type="CELLRANGE">
                      <a:rPr lang="en-SG"/>
                      <a:pPr>
                        <a:defRPr sz="900">
                          <a:solidFill>
                            <a:schemeClr val="bg1"/>
                          </a:solidFill>
                        </a:defRPr>
                      </a:pPr>
                      <a:t>[CELLRANGE]</a:t>
                    </a:fld>
                    <a:endParaRPr lang="en-SG"/>
                  </a:p>
                </c:rich>
              </c:tx>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mn-cs"/>
                    </a:defRPr>
                  </a:pPr>
                  <a:endParaRPr lang="en-US"/>
                </a:p>
              </c:txPr>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B97F-456F-A1A4-32F487D56EC9}"/>
                </c:ext>
              </c:extLst>
            </c:dLbl>
            <c:dLbl>
              <c:idx val="6"/>
              <c:tx>
                <c:rich>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mn-cs"/>
                      </a:defRPr>
                    </a:pPr>
                    <a:fld id="{D9A3B43D-4E98-4778-BB60-34288F5D9781}" type="CELLRANGE">
                      <a:rPr lang="en-SG"/>
                      <a:pPr>
                        <a:defRPr sz="900">
                          <a:solidFill>
                            <a:schemeClr val="bg1"/>
                          </a:solidFill>
                        </a:defRPr>
                      </a:pPr>
                      <a:t>[CELLRANGE]</a:t>
                    </a:fld>
                    <a:endParaRPr lang="en-SG"/>
                  </a:p>
                </c:rich>
              </c:tx>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mn-cs"/>
                    </a:defRPr>
                  </a:pPr>
                  <a:endParaRPr lang="en-US"/>
                </a:p>
              </c:txPr>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B97F-456F-A1A4-32F487D56EC9}"/>
                </c:ext>
              </c:extLst>
            </c:dLbl>
            <c:dLbl>
              <c:idx val="7"/>
              <c:tx>
                <c:rich>
                  <a:bodyPr/>
                  <a:lstStyle/>
                  <a:p>
                    <a:fld id="{0C7CA312-A04A-4DB1-B47A-2AC196DF9DE2}" type="CELLRANGE">
                      <a:rPr lang="en-SG"/>
                      <a:pPr/>
                      <a:t>[CELLRANGE]</a:t>
                    </a:fld>
                    <a:endParaRPr lang="en-SG"/>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B97F-456F-A1A4-32F487D56EC9}"/>
                </c:ext>
              </c:extLst>
            </c:dLbl>
            <c:dLbl>
              <c:idx val="8"/>
              <c:tx>
                <c:rich>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mn-cs"/>
                      </a:defRPr>
                    </a:pPr>
                    <a:fld id="{864C155B-6DFC-47CD-829A-9DCA6F643A02}" type="CELLRANGE">
                      <a:rPr lang="en-SG"/>
                      <a:pPr>
                        <a:defRPr sz="900">
                          <a:solidFill>
                            <a:schemeClr val="bg1"/>
                          </a:solidFill>
                        </a:defRPr>
                      </a:pPr>
                      <a:t>[CELLRANGE]</a:t>
                    </a:fld>
                    <a:endParaRPr lang="en-SG"/>
                  </a:p>
                </c:rich>
              </c:tx>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mn-cs"/>
                    </a:defRPr>
                  </a:pPr>
                  <a:endParaRPr lang="en-US"/>
                </a:p>
              </c:txPr>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B97F-456F-A1A4-32F487D56EC9}"/>
                </c:ext>
              </c:extLst>
            </c:dLbl>
            <c:dLbl>
              <c:idx val="9"/>
              <c:tx>
                <c:rich>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mn-cs"/>
                      </a:defRPr>
                    </a:pPr>
                    <a:fld id="{68CA29D6-6D2A-405E-85EF-3D75AFE684A9}" type="CELLRANGE">
                      <a:rPr lang="en-SG"/>
                      <a:pPr>
                        <a:defRPr sz="900">
                          <a:solidFill>
                            <a:schemeClr val="bg1"/>
                          </a:solidFill>
                        </a:defRPr>
                      </a:pPr>
                      <a:t>[CELLRANGE]</a:t>
                    </a:fld>
                    <a:endParaRPr lang="en-SG"/>
                  </a:p>
                </c:rich>
              </c:tx>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mn-cs"/>
                    </a:defRPr>
                  </a:pPr>
                  <a:endParaRPr lang="en-US"/>
                </a:p>
              </c:txPr>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B97F-456F-A1A4-32F487D56EC9}"/>
                </c:ext>
              </c:extLst>
            </c:dLbl>
            <c:dLbl>
              <c:idx val="10"/>
              <c:tx>
                <c:rich>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mn-cs"/>
                      </a:defRPr>
                    </a:pPr>
                    <a:fld id="{6282A3FB-A0AC-4345-80B0-2EB789E3734C}" type="CELLRANGE">
                      <a:rPr lang="en-SG"/>
                      <a:pPr>
                        <a:defRPr sz="900">
                          <a:solidFill>
                            <a:schemeClr val="bg1"/>
                          </a:solidFill>
                        </a:defRPr>
                      </a:pPr>
                      <a:t>[CELLRANGE]</a:t>
                    </a:fld>
                    <a:endParaRPr lang="en-SG"/>
                  </a:p>
                </c:rich>
              </c:tx>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mn-cs"/>
                    </a:defRPr>
                  </a:pPr>
                  <a:endParaRPr lang="en-US"/>
                </a:p>
              </c:txPr>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B97F-456F-A1A4-32F487D56EC9}"/>
                </c:ext>
              </c:extLst>
            </c:dLbl>
            <c:dLbl>
              <c:idx val="11"/>
              <c:tx>
                <c:rich>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mn-cs"/>
                      </a:defRPr>
                    </a:pPr>
                    <a:fld id="{27EFE199-39C4-434B-A380-FBF36685D391}" type="CELLRANGE">
                      <a:rPr lang="en-SG"/>
                      <a:pPr>
                        <a:defRPr sz="900">
                          <a:solidFill>
                            <a:schemeClr val="bg1"/>
                          </a:solidFill>
                        </a:defRPr>
                      </a:pPr>
                      <a:t>[CELLRANGE]</a:t>
                    </a:fld>
                    <a:endParaRPr lang="en-SG"/>
                  </a:p>
                </c:rich>
              </c:tx>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mn-cs"/>
                    </a:defRPr>
                  </a:pPr>
                  <a:endParaRPr lang="en-US"/>
                </a:p>
              </c:txPr>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B97F-456F-A1A4-32F487D56EC9}"/>
                </c:ext>
              </c:extLst>
            </c:dLbl>
            <c:dLbl>
              <c:idx val="12"/>
              <c:tx>
                <c:rich>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mn-cs"/>
                      </a:defRPr>
                    </a:pPr>
                    <a:fld id="{BFD8E9BE-A2A1-4A74-90C5-3A1CBE554243}" type="CELLRANGE">
                      <a:rPr lang="en-SG"/>
                      <a:pPr>
                        <a:defRPr sz="900">
                          <a:solidFill>
                            <a:schemeClr val="bg1"/>
                          </a:solidFill>
                        </a:defRPr>
                      </a:pPr>
                      <a:t>[CELLRANGE]</a:t>
                    </a:fld>
                    <a:endParaRPr lang="en-SG"/>
                  </a:p>
                </c:rich>
              </c:tx>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mn-cs"/>
                    </a:defRPr>
                  </a:pPr>
                  <a:endParaRPr lang="en-US"/>
                </a:p>
              </c:txPr>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B97F-456F-A1A4-32F487D56EC9}"/>
                </c:ext>
              </c:extLst>
            </c:dLbl>
            <c:dLbl>
              <c:idx val="13"/>
              <c:tx>
                <c:rich>
                  <a:bodyPr/>
                  <a:lstStyle/>
                  <a:p>
                    <a:fld id="{762A1FA6-D776-44AC-B079-5EAA9D141F2A}" type="CELLRANGE">
                      <a:rPr lang="en-SG"/>
                      <a:pPr/>
                      <a:t>[CELLRANGE]</a:t>
                    </a:fld>
                    <a:endParaRPr lang="en-SG"/>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B97F-456F-A1A4-32F487D56EC9}"/>
                </c:ext>
              </c:extLst>
            </c:dLbl>
            <c:dLbl>
              <c:idx val="14"/>
              <c:tx>
                <c:rich>
                  <a:bodyPr/>
                  <a:lstStyle/>
                  <a:p>
                    <a:fld id="{0F01195C-3009-42E6-ACB8-AA187F8353BA}" type="CELLRANGE">
                      <a:rPr lang="en-SG"/>
                      <a:pPr/>
                      <a:t>[CELLRANGE]</a:t>
                    </a:fld>
                    <a:endParaRPr lang="en-SG"/>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B97F-456F-A1A4-32F487D56EC9}"/>
                </c:ext>
              </c:extLst>
            </c:dLbl>
            <c:dLbl>
              <c:idx val="15"/>
              <c:tx>
                <c:rich>
                  <a:bodyPr/>
                  <a:lstStyle/>
                  <a:p>
                    <a:fld id="{087EE4D7-1444-4E01-8D7A-99B8F7C70580}" type="CELLRANGE">
                      <a:rPr lang="en-SG"/>
                      <a:pPr/>
                      <a:t>[CELLRANGE]</a:t>
                    </a:fld>
                    <a:endParaRPr lang="en-SG"/>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B97F-456F-A1A4-32F487D56EC9}"/>
                </c:ext>
              </c:extLst>
            </c:dLbl>
            <c:dLbl>
              <c:idx val="16"/>
              <c:tx>
                <c:rich>
                  <a:bodyPr/>
                  <a:lstStyle/>
                  <a:p>
                    <a:fld id="{D3616E3F-DA1B-4735-A450-0E86E0D87F8A}" type="CELLRANGE">
                      <a:rPr lang="en-SG"/>
                      <a:pPr/>
                      <a:t>[CELLRANGE]</a:t>
                    </a:fld>
                    <a:endParaRPr lang="en-SG"/>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B97F-456F-A1A4-32F487D56EC9}"/>
                </c:ext>
              </c:extLst>
            </c:dLbl>
            <c:dLbl>
              <c:idx val="17"/>
              <c:tx>
                <c:rich>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mn-cs"/>
                      </a:defRPr>
                    </a:pPr>
                    <a:fld id="{F8799733-C28F-4A5E-B7C5-30F622C0E866}" type="CELLRANGE">
                      <a:rPr lang="en-SG"/>
                      <a:pPr>
                        <a:defRPr sz="900">
                          <a:solidFill>
                            <a:schemeClr val="bg1"/>
                          </a:solidFill>
                        </a:defRPr>
                      </a:pPr>
                      <a:t>[CELLRANGE]</a:t>
                    </a:fld>
                    <a:endParaRPr lang="en-SG"/>
                  </a:p>
                </c:rich>
              </c:tx>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mn-cs"/>
                    </a:defRPr>
                  </a:pPr>
                  <a:endParaRPr lang="en-US"/>
                </a:p>
              </c:txPr>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B97F-456F-A1A4-32F487D56EC9}"/>
                </c:ext>
              </c:extLst>
            </c:dLbl>
            <c:dLbl>
              <c:idx val="18"/>
              <c:tx>
                <c:rich>
                  <a:bodyPr/>
                  <a:lstStyle/>
                  <a:p>
                    <a:fld id="{5A06C3A8-FD5A-4305-B17A-175866087D02}" type="CELLRANGE">
                      <a:rPr lang="en-SG"/>
                      <a:pPr/>
                      <a:t>[CELLRANGE]</a:t>
                    </a:fld>
                    <a:endParaRPr lang="en-SG"/>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B97F-456F-A1A4-32F487D56EC9}"/>
                </c:ext>
              </c:extLst>
            </c:dLbl>
            <c:dLbl>
              <c:idx val="19"/>
              <c:tx>
                <c:rich>
                  <a:bodyPr/>
                  <a:lstStyle/>
                  <a:p>
                    <a:fld id="{9678128C-0588-49CC-8D0C-5207999C202F}" type="CELLRANGE">
                      <a:rPr lang="en-SG"/>
                      <a:pPr/>
                      <a:t>[CELLRANGE]</a:t>
                    </a:fld>
                    <a:endParaRPr lang="en-SG"/>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B97F-456F-A1A4-32F487D56EC9}"/>
                </c:ext>
              </c:extLst>
            </c:dLbl>
            <c:dLbl>
              <c:idx val="20"/>
              <c:tx>
                <c:rich>
                  <a:bodyPr/>
                  <a:lstStyle/>
                  <a:p>
                    <a:fld id="{E9961E59-EE01-4BA2-A81F-FB90864FA436}" type="CELLRANGE">
                      <a:rPr lang="en-SG"/>
                      <a:pPr/>
                      <a:t>[CELLRANGE]</a:t>
                    </a:fld>
                    <a:endParaRPr lang="en-SG"/>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B97F-456F-A1A4-32F487D56EC9}"/>
                </c:ext>
              </c:extLst>
            </c:dLbl>
            <c:dLbl>
              <c:idx val="21"/>
              <c:tx>
                <c:rich>
                  <a:bodyPr/>
                  <a:lstStyle/>
                  <a:p>
                    <a:fld id="{87938012-4F18-4244-8A27-011EB2D9DA37}" type="CELLRANGE">
                      <a:rPr lang="en-SG"/>
                      <a:pPr/>
                      <a:t>[CELLRANGE]</a:t>
                    </a:fld>
                    <a:endParaRPr lang="en-SG"/>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B97F-456F-A1A4-32F487D56EC9}"/>
                </c:ext>
              </c:extLst>
            </c:dLbl>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mn-cs"/>
                  </a:defRPr>
                </a:pPr>
                <a:endParaRPr lang="en-US"/>
              </a:p>
            </c:txPr>
            <c:dLblPos val="inBase"/>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plots!$C$5:$C$26</c:f>
              <c:numCache>
                <c:formatCode>General</c:formatCode>
                <c:ptCount val="22"/>
                <c:pt idx="0">
                  <c:v>110</c:v>
                </c:pt>
                <c:pt idx="1">
                  <c:v>101</c:v>
                </c:pt>
                <c:pt idx="2">
                  <c:v>87</c:v>
                </c:pt>
                <c:pt idx="3">
                  <c:v>61</c:v>
                </c:pt>
                <c:pt idx="4">
                  <c:v>56</c:v>
                </c:pt>
                <c:pt idx="5">
                  <c:v>46</c:v>
                </c:pt>
                <c:pt idx="6">
                  <c:v>43</c:v>
                </c:pt>
                <c:pt idx="7">
                  <c:v>40</c:v>
                </c:pt>
                <c:pt idx="8">
                  <c:v>36</c:v>
                </c:pt>
                <c:pt idx="9">
                  <c:v>17</c:v>
                </c:pt>
                <c:pt idx="10">
                  <c:v>13</c:v>
                </c:pt>
                <c:pt idx="11">
                  <c:v>12</c:v>
                </c:pt>
                <c:pt idx="12">
                  <c:v>10</c:v>
                </c:pt>
                <c:pt idx="13">
                  <c:v>9</c:v>
                </c:pt>
                <c:pt idx="14">
                  <c:v>8</c:v>
                </c:pt>
                <c:pt idx="15">
                  <c:v>7</c:v>
                </c:pt>
                <c:pt idx="16">
                  <c:v>6</c:v>
                </c:pt>
                <c:pt idx="17">
                  <c:v>5</c:v>
                </c:pt>
                <c:pt idx="18">
                  <c:v>4</c:v>
                </c:pt>
                <c:pt idx="19">
                  <c:v>3</c:v>
                </c:pt>
                <c:pt idx="20">
                  <c:v>2</c:v>
                </c:pt>
                <c:pt idx="21">
                  <c:v>1</c:v>
                </c:pt>
              </c:numCache>
            </c:numRef>
          </c:cat>
          <c:val>
            <c:numRef>
              <c:f>plots!$B$5:$B$26</c:f>
              <c:numCache>
                <c:formatCode>General</c:formatCode>
                <c:ptCount val="22"/>
                <c:pt idx="0">
                  <c:v>18.312584447506499</c:v>
                </c:pt>
                <c:pt idx="1">
                  <c:v>20.811692296577899</c:v>
                </c:pt>
                <c:pt idx="2">
                  <c:v>23.464138933356601</c:v>
                </c:pt>
                <c:pt idx="3">
                  <c:v>30.295394067768399</c:v>
                </c:pt>
                <c:pt idx="4">
                  <c:v>32.155912820970599</c:v>
                </c:pt>
                <c:pt idx="5">
                  <c:v>35.957977948501501</c:v>
                </c:pt>
                <c:pt idx="6">
                  <c:v>37.1035936772006</c:v>
                </c:pt>
                <c:pt idx="7">
                  <c:v>38.110130574353697</c:v>
                </c:pt>
                <c:pt idx="8">
                  <c:v>40.869672053456298</c:v>
                </c:pt>
                <c:pt idx="9">
                  <c:v>53.286141918921999</c:v>
                </c:pt>
                <c:pt idx="10">
                  <c:v>54.622520511641703</c:v>
                </c:pt>
                <c:pt idx="11">
                  <c:v>55.314124177771802</c:v>
                </c:pt>
                <c:pt idx="12">
                  <c:v>58.595003638315603</c:v>
                </c:pt>
                <c:pt idx="13">
                  <c:v>58.733405327108102</c:v>
                </c:pt>
                <c:pt idx="14">
                  <c:v>58.755365467807898</c:v>
                </c:pt>
                <c:pt idx="15">
                  <c:v>60.388799998591701</c:v>
                </c:pt>
                <c:pt idx="16">
                  <c:v>61.195190232695097</c:v>
                </c:pt>
                <c:pt idx="17">
                  <c:v>61.467348468668902</c:v>
                </c:pt>
                <c:pt idx="18">
                  <c:v>62.444463962675101</c:v>
                </c:pt>
                <c:pt idx="19">
                  <c:v>63.526053996262597</c:v>
                </c:pt>
                <c:pt idx="20">
                  <c:v>64.223005201560397</c:v>
                </c:pt>
                <c:pt idx="21">
                  <c:v>67.588813610680404</c:v>
                </c:pt>
              </c:numCache>
            </c:numRef>
          </c:val>
          <c:extLst>
            <c:ext xmlns:c15="http://schemas.microsoft.com/office/drawing/2012/chart" uri="{02D57815-91ED-43cb-92C2-25804820EDAC}">
              <c15:datalabelsRange>
                <c15:f>plots!$A$5:$A$26</c15:f>
                <c15:dlblRangeCache>
                  <c:ptCount val="22"/>
                  <c:pt idx="0">
                    <c:v>Lao PDR</c:v>
                  </c:pt>
                  <c:pt idx="1">
                    <c:v>Cambodia</c:v>
                  </c:pt>
                  <c:pt idx="2">
                    <c:v>Brunei</c:v>
                  </c:pt>
                  <c:pt idx="3">
                    <c:v>Indonesia</c:v>
                  </c:pt>
                  <c:pt idx="4">
                    <c:v>Philippines</c:v>
                  </c:pt>
                  <c:pt idx="5">
                    <c:v>Vietnam</c:v>
                  </c:pt>
                  <c:pt idx="6">
                    <c:v>Thailand</c:v>
                  </c:pt>
                  <c:pt idx="7">
                    <c:v>India</c:v>
                  </c:pt>
                  <c:pt idx="8">
                    <c:v>Malaysia</c:v>
                  </c:pt>
                  <c:pt idx="9">
                    <c:v>Hong Kong</c:v>
                  </c:pt>
                  <c:pt idx="10">
                    <c:v>Japan</c:v>
                  </c:pt>
                  <c:pt idx="11">
                    <c:v>China</c:v>
                  </c:pt>
                  <c:pt idx="12">
                    <c:v>Korea</c:v>
                  </c:pt>
                  <c:pt idx="13">
                    <c:v>Denmark</c:v>
                  </c:pt>
                  <c:pt idx="14">
                    <c:v>Germany</c:v>
                  </c:pt>
                  <c:pt idx="15">
                    <c:v>Netherlands</c:v>
                  </c:pt>
                  <c:pt idx="16">
                    <c:v>Finland</c:v>
                  </c:pt>
                  <c:pt idx="17">
                    <c:v>Singapore</c:v>
                  </c:pt>
                  <c:pt idx="18">
                    <c:v>United Kingdom</c:v>
                  </c:pt>
                  <c:pt idx="19">
                    <c:v>United States</c:v>
                  </c:pt>
                  <c:pt idx="20">
                    <c:v>Sweden</c:v>
                  </c:pt>
                  <c:pt idx="21">
                    <c:v>Switzerland</c:v>
                  </c:pt>
                </c15:dlblRangeCache>
              </c15:datalabelsRange>
            </c:ext>
            <c:ext xmlns:c16="http://schemas.microsoft.com/office/drawing/2014/chart" uri="{C3380CC4-5D6E-409C-BE32-E72D297353CC}">
              <c16:uniqueId val="{00000023-B97F-456F-A1A4-32F487D56EC9}"/>
            </c:ext>
          </c:extLst>
        </c:ser>
        <c:dLbls>
          <c:dLblPos val="outEnd"/>
          <c:showLegendKey val="0"/>
          <c:showVal val="1"/>
          <c:showCatName val="0"/>
          <c:showSerName val="0"/>
          <c:showPercent val="0"/>
          <c:showBubbleSize val="0"/>
        </c:dLbls>
        <c:gapWidth val="17"/>
        <c:axId val="690498864"/>
        <c:axId val="630523296"/>
      </c:barChart>
      <c:catAx>
        <c:axId val="690498864"/>
        <c:scaling>
          <c:orientation val="minMax"/>
        </c:scaling>
        <c:delete val="0"/>
        <c:axPos val="l"/>
        <c:numFmt formatCode="General" sourceLinked="1"/>
        <c:majorTickMark val="none"/>
        <c:minorTickMark val="none"/>
        <c:tickLblPos val="nextTo"/>
        <c:spPr>
          <a:noFill/>
          <a:ln w="3175" cap="flat" cmpd="sng" algn="ctr">
            <a:solidFill>
              <a:srgbClr val="000000"/>
            </a:solidFill>
            <a:prstDash val="solid"/>
            <a:round/>
          </a:ln>
          <a:effectLst/>
        </c:spPr>
        <c:txPr>
          <a:bodyPr rot="-6000000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mn-cs"/>
              </a:defRPr>
            </a:pPr>
            <a:endParaRPr lang="en-US"/>
          </a:p>
        </c:txPr>
        <c:crossAx val="630523296"/>
        <c:crosses val="autoZero"/>
        <c:auto val="1"/>
        <c:lblAlgn val="ctr"/>
        <c:lblOffset val="100"/>
        <c:noMultiLvlLbl val="0"/>
      </c:catAx>
      <c:valAx>
        <c:axId val="630523296"/>
        <c:scaling>
          <c:orientation val="minMax"/>
          <c:max val="70"/>
        </c:scaling>
        <c:delete val="0"/>
        <c:axPos val="b"/>
        <c:numFmt formatCode="General" sourceLinked="1"/>
        <c:majorTickMark val="none"/>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mn-cs"/>
              </a:defRPr>
            </a:pPr>
            <a:endParaRPr lang="en-US"/>
          </a:p>
        </c:txPr>
        <c:crossAx val="6904988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000">
          <a:solidFill>
            <a:srgbClr val="000000"/>
          </a:solidFill>
          <a:latin typeface="Arial" panose="020B0604020202020204" pitchFamily="34" charset="0"/>
        </a:defRPr>
      </a:pPr>
      <a:endParaRPr lang="en-US"/>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6332611967955"/>
          <c:y val="7.3134311286183043E-2"/>
          <c:w val="0.82957591951209464"/>
          <c:h val="0.59045755208219863"/>
        </c:manualLayout>
      </c:layout>
      <c:scatterChart>
        <c:scatterStyle val="lineMarker"/>
        <c:varyColors val="0"/>
        <c:ser>
          <c:idx val="1"/>
          <c:order val="0"/>
          <c:tx>
            <c:strRef>
              <c:f>plots!$Z$3</c:f>
              <c:strCache>
                <c:ptCount val="1"/>
                <c:pt idx="0">
                  <c:v>Rest of the World</c:v>
                </c:pt>
              </c:strCache>
            </c:strRef>
          </c:tx>
          <c:spPr>
            <a:ln w="25400" cap="rnd">
              <a:noFill/>
              <a:round/>
            </a:ln>
            <a:effectLst/>
          </c:spPr>
          <c:marker>
            <c:symbol val="circle"/>
            <c:size val="7"/>
            <c:spPr>
              <a:solidFill>
                <a:srgbClr val="BFBFBF"/>
              </a:solidFill>
              <a:ln w="9525">
                <a:noFill/>
              </a:ln>
              <a:effectLst/>
            </c:spPr>
          </c:marker>
          <c:xVal>
            <c:numRef>
              <c:f>plots!$Z$5:$Z$136</c:f>
              <c:numCache>
                <c:formatCode>General</c:formatCode>
                <c:ptCount val="132"/>
                <c:pt idx="0">
                  <c:v>35.185708875830898</c:v>
                </c:pt>
                <c:pt idx="1">
                  <c:v>22.538233989812401</c:v>
                </c:pt>
                <c:pt idx="2">
                  <c:v>16.795953734894901</c:v>
                </c:pt>
                <c:pt idx="3">
                  <c:v>31.249891828407499</c:v>
                </c:pt>
                <c:pt idx="4">
                  <c:v>31.722266678410499</c:v>
                </c:pt>
                <c:pt idx="5">
                  <c:v>59.658597610274903</c:v>
                </c:pt>
                <c:pt idx="6">
                  <c:v>59.386860198043898</c:v>
                </c:pt>
                <c:pt idx="7">
                  <c:v>34.6790369454827</c:v>
                </c:pt>
                <c:pt idx="8">
                  <c:v>41.127490300027098</c:v>
                </c:pt>
                <c:pt idx="9">
                  <c:v>23.4534470733551</c:v>
                </c:pt>
                <c:pt idx="10">
                  <c:v>30.600037961005999</c:v>
                </c:pt>
                <c:pt idx="11">
                  <c:v>56.801855569476999</c:v>
                </c:pt>
                <c:pt idx="12">
                  <c:v>25.243149263745799</c:v>
                </c:pt>
                <c:pt idx="13">
                  <c:v>34.969755119619698</c:v>
                </c:pt>
                <c:pt idx="14">
                  <c:v>38.149978075730203</c:v>
                </c:pt>
                <c:pt idx="15">
                  <c:v>38.251816049486301</c:v>
                </c:pt>
                <c:pt idx="16">
                  <c:v>#N/A</c:v>
                </c:pt>
                <c:pt idx="17">
                  <c:v>41.897735435346199</c:v>
                </c:pt>
                <c:pt idx="18">
                  <c:v>22.231947037151102</c:v>
                </c:pt>
                <c:pt idx="19">
                  <c:v>19.580819127550001</c:v>
                </c:pt>
                <c:pt idx="20">
                  <c:v>#N/A</c:v>
                </c:pt>
                <c:pt idx="21">
                  <c:v>20.9097347797289</c:v>
                </c:pt>
                <c:pt idx="22">
                  <c:v>63.243985112049899</c:v>
                </c:pt>
                <c:pt idx="23">
                  <c:v>40.9793548724017</c:v>
                </c:pt>
                <c:pt idx="24">
                  <c:v>#N/A</c:v>
                </c:pt>
                <c:pt idx="25">
                  <c:v>37.497102334646598</c:v>
                </c:pt>
                <c:pt idx="26">
                  <c:v>36.737205602429398</c:v>
                </c:pt>
                <c:pt idx="27">
                  <c:v>42.131603545414499</c:v>
                </c:pt>
                <c:pt idx="28">
                  <c:v>49.106880521123301</c:v>
                </c:pt>
                <c:pt idx="29">
                  <c:v>48.540292570980696</c:v>
                </c:pt>
                <c:pt idx="30">
                  <c:v>63.874921463204302</c:v>
                </c:pt>
                <c:pt idx="31">
                  <c:v>30.556055808221299</c:v>
                </c:pt>
                <c:pt idx="32">
                  <c:v>27.946481254765601</c:v>
                </c:pt>
                <c:pt idx="33">
                  <c:v>27.887978423562</c:v>
                </c:pt>
                <c:pt idx="34">
                  <c:v>26.6949315888744</c:v>
                </c:pt>
                <c:pt idx="35">
                  <c:v>60.526146984366797</c:v>
                </c:pt>
                <c:pt idx="36">
                  <c:v>17.452348476666199</c:v>
                </c:pt>
                <c:pt idx="37">
                  <c:v>67.806088065559706</c:v>
                </c:pt>
                <c:pt idx="38">
                  <c:v>59.585185460257698</c:v>
                </c:pt>
                <c:pt idx="39">
                  <c:v>39.745457358449897</c:v>
                </c:pt>
                <c:pt idx="40">
                  <c:v>60.707860342735998</c:v>
                </c:pt>
                <c:pt idx="41">
                  <c:v>25.515663315642801</c:v>
                </c:pt>
                <c:pt idx="42">
                  <c:v>42.601730087087802</c:v>
                </c:pt>
                <c:pt idx="43">
                  <c:v>21.628798256076301</c:v>
                </c:pt>
                <c:pt idx="44">
                  <c:v>17.200400161632601</c:v>
                </c:pt>
                <c:pt idx="45">
                  <c:v>23.2759177902043</c:v>
                </c:pt>
                <c:pt idx="46">
                  <c:v>#N/A</c:v>
                </c:pt>
                <c:pt idx="47">
                  <c:v>46.393170237779302</c:v>
                </c:pt>
                <c:pt idx="48">
                  <c:v>58.838407840494703</c:v>
                </c:pt>
                <c:pt idx="49">
                  <c:v>41.237742145648198</c:v>
                </c:pt>
                <c:pt idx="50">
                  <c:v>#N/A</c:v>
                </c:pt>
                <c:pt idx="51">
                  <c:v>30.636175398685399</c:v>
                </c:pt>
                <c:pt idx="52">
                  <c:v>55.359497503805898</c:v>
                </c:pt>
                <c:pt idx="53">
                  <c:v>58.658459411030002</c:v>
                </c:pt>
                <c:pt idx="54">
                  <c:v>48.411448151143098</c:v>
                </c:pt>
                <c:pt idx="55">
                  <c:v>31.872508296972399</c:v>
                </c:pt>
                <c:pt idx="56">
                  <c:v>#N/A</c:v>
                </c:pt>
                <c:pt idx="57">
                  <c:v>35.9990959858875</c:v>
                </c:pt>
                <c:pt idx="58">
                  <c:v>36.2748396674655</c:v>
                </c:pt>
                <c:pt idx="59">
                  <c:v>26.246080255986001</c:v>
                </c:pt>
                <c:pt idx="60">
                  <c:v>36.617160899889498</c:v>
                </c:pt>
                <c:pt idx="61">
                  <c:v>29.9026691478937</c:v>
                </c:pt>
                <c:pt idx="62">
                  <c:v>#N/A</c:v>
                </c:pt>
                <c:pt idx="63">
                  <c:v>45.758304277022098</c:v>
                </c:pt>
                <c:pt idx="64">
                  <c:v>49.506377828898302</c:v>
                </c:pt>
                <c:pt idx="65">
                  <c:v>58.121217424618401</c:v>
                </c:pt>
                <c:pt idx="66">
                  <c:v>19.9449461961451</c:v>
                </c:pt>
                <c:pt idx="67">
                  <c:v>#N/A</c:v>
                </c:pt>
                <c:pt idx="68">
                  <c:v>18.7880054125424</c:v>
                </c:pt>
                <c:pt idx="69">
                  <c:v>51.976279529977496</c:v>
                </c:pt>
                <c:pt idx="70">
                  <c:v>21.033435973495202</c:v>
                </c:pt>
                <c:pt idx="71">
                  <c:v>42.755667529912003</c:v>
                </c:pt>
                <c:pt idx="72">
                  <c:v>33.875314111187798</c:v>
                </c:pt>
                <c:pt idx="73">
                  <c:v>32.965464885352297</c:v>
                </c:pt>
                <c:pt idx="74">
                  <c:v>37.580685790032298</c:v>
                </c:pt>
                <c:pt idx="75">
                  <c:v>30.4200574485175</c:v>
                </c:pt>
                <c:pt idx="76">
                  <c:v>18.8003084239086</c:v>
                </c:pt>
                <c:pt idx="77">
                  <c:v>32.748674268439203</c:v>
                </c:pt>
                <c:pt idx="78">
                  <c:v>25.625114602917101</c:v>
                </c:pt>
                <c:pt idx="79">
                  <c:v>63.219412813618703</c:v>
                </c:pt>
                <c:pt idx="80">
                  <c:v>55.615045191548298</c:v>
                </c:pt>
                <c:pt idx="81">
                  <c:v>24.2334490810414</c:v>
                </c:pt>
                <c:pt idx="82">
                  <c:v>20.282949755094901</c:v>
                </c:pt>
                <c:pt idx="83">
                  <c:v>23.264070863776801</c:v>
                </c:pt>
                <c:pt idx="84">
                  <c:v>40.9713592116793</c:v>
                </c:pt>
                <c:pt idx="85">
                  <c:v>60.316607190387501</c:v>
                </c:pt>
                <c:pt idx="86">
                  <c:v>36.841208472100902</c:v>
                </c:pt>
                <c:pt idx="87">
                  <c:v>23.919084944237099</c:v>
                </c:pt>
                <c:pt idx="88">
                  <c:v>30.170146367033599</c:v>
                </c:pt>
                <c:pt idx="89">
                  <c:v>26.838077011743799</c:v>
                </c:pt>
                <c:pt idx="90">
                  <c:v>38.168202172638601</c:v>
                </c:pt>
                <c:pt idx="91">
                  <c:v>#N/A</c:v>
                </c:pt>
                <c:pt idx="92">
                  <c:v>40.886088399398403</c:v>
                </c:pt>
                <c:pt idx="93">
                  <c:v>49.546824021425302</c:v>
                </c:pt>
                <c:pt idx="94">
                  <c:v>45.226174438299701</c:v>
                </c:pt>
                <c:pt idx="95">
                  <c:v>#N/A</c:v>
                </c:pt>
                <c:pt idx="96">
                  <c:v>32.18633773853</c:v>
                </c:pt>
                <c:pt idx="97">
                  <c:v>39.1964410398393</c:v>
                </c:pt>
                <c:pt idx="98">
                  <c:v>38.497225945371802</c:v>
                </c:pt>
                <c:pt idx="99">
                  <c:v>30.902643010899801</c:v>
                </c:pt>
                <c:pt idx="100">
                  <c:v>46.014941308580397</c:v>
                </c:pt>
                <c:pt idx="101">
                  <c:v>29.2963990308428</c:v>
                </c:pt>
                <c:pt idx="102">
                  <c:v>42.732677410491704</c:v>
                </c:pt>
                <c:pt idx="103">
                  <c:v>#N/A</c:v>
                </c:pt>
                <c:pt idx="104">
                  <c:v>40.784058733432502</c:v>
                </c:pt>
                <c:pt idx="105">
                  <c:v>50.327099851331198</c:v>
                </c:pt>
                <c:pt idx="106">
                  <c:v>35.6515819156593</c:v>
                </c:pt>
                <c:pt idx="107">
                  <c:v>50.6539179850419</c:v>
                </c:pt>
                <c:pt idx="108">
                  <c:v>26.581946739024499</c:v>
                </c:pt>
                <c:pt idx="109">
                  <c:v>68.070026505426995</c:v>
                </c:pt>
                <c:pt idx="110">
                  <c:v>68.269884971240401</c:v>
                </c:pt>
                <c:pt idx="111">
                  <c:v>25.2036358535948</c:v>
                </c:pt>
                <c:pt idx="112">
                  <c:v>#N/A</c:v>
                </c:pt>
                <c:pt idx="113">
                  <c:v>22.1026669679738</c:v>
                </c:pt>
                <c:pt idx="114">
                  <c:v>30.1715843044379</c:v>
                </c:pt>
                <c:pt idx="115">
                  <c:v>29.132510029137599</c:v>
                </c:pt>
                <c:pt idx="116">
                  <c:v>22.649118063520401</c:v>
                </c:pt>
                <c:pt idx="117">
                  <c:v>33.323887220558497</c:v>
                </c:pt>
                <c:pt idx="118">
                  <c:v>59.353020193279498</c:v>
                </c:pt>
                <c:pt idx="119">
                  <c:v>64.228180460389893</c:v>
                </c:pt>
                <c:pt idx="120">
                  <c:v>26.189773731800901</c:v>
                </c:pt>
                <c:pt idx="121">
                  <c:v>68.674018081944098</c:v>
                </c:pt>
                <c:pt idx="122">
                  <c:v>39.088028981685198</c:v>
                </c:pt>
                <c:pt idx="123">
                  <c:v>35.477944987106802</c:v>
                </c:pt>
                <c:pt idx="124">
                  <c:v>#N/A</c:v>
                </c:pt>
                <c:pt idx="125">
                  <c:v>24.1880349894099</c:v>
                </c:pt>
                <c:pt idx="126">
                  <c:v>18.928325475109801</c:v>
                </c:pt>
                <c:pt idx="127">
                  <c:v>30.416500508357299</c:v>
                </c:pt>
                <c:pt idx="128">
                  <c:v>35.055108019885999</c:v>
                </c:pt>
                <c:pt idx="129">
                  <c:v>24.1059724594964</c:v>
                </c:pt>
                <c:pt idx="130">
                  <c:v>30.826214040380599</c:v>
                </c:pt>
                <c:pt idx="131">
                  <c:v>39.856162687007703</c:v>
                </c:pt>
              </c:numCache>
            </c:numRef>
          </c:xVal>
          <c:yVal>
            <c:numRef>
              <c:f>plots!$AA$5:$AA$136</c:f>
              <c:numCache>
                <c:formatCode>General</c:formatCode>
                <c:ptCount val="132"/>
                <c:pt idx="0">
                  <c:v>15.6678074553193</c:v>
                </c:pt>
                <c:pt idx="1">
                  <c:v>9.6927338358356891</c:v>
                </c:pt>
                <c:pt idx="2">
                  <c:v>3.84363142070882</c:v>
                </c:pt>
                <c:pt idx="3">
                  <c:v>24.752555443623098</c:v>
                </c:pt>
                <c:pt idx="4">
                  <c:v>24.365457625479898</c:v>
                </c:pt>
                <c:pt idx="5">
                  <c:v>39.7651225616776</c:v>
                </c:pt>
                <c:pt idx="6">
                  <c:v>47.107386572267998</c:v>
                </c:pt>
                <c:pt idx="7">
                  <c:v>11.939164101707799</c:v>
                </c:pt>
                <c:pt idx="8">
                  <c:v>17.131601912795901</c:v>
                </c:pt>
                <c:pt idx="9">
                  <c:v>16.909636229326601</c:v>
                </c:pt>
                <c:pt idx="10">
                  <c:v>23.0877775317961</c:v>
                </c:pt>
                <c:pt idx="11">
                  <c:v>43.085733378889998</c:v>
                </c:pt>
                <c:pt idx="12">
                  <c:v>6.7816124953092896</c:v>
                </c:pt>
                <c:pt idx="13">
                  <c:v>19.327689339077299</c:v>
                </c:pt>
                <c:pt idx="14">
                  <c:v>11.062433259481301</c:v>
                </c:pt>
                <c:pt idx="15">
                  <c:v>29.0387840839192</c:v>
                </c:pt>
                <c:pt idx="16">
                  <c:v>#N/A</c:v>
                </c:pt>
                <c:pt idx="17">
                  <c:v>36.070129596201099</c:v>
                </c:pt>
                <c:pt idx="18">
                  <c:v>6.7860720383421302</c:v>
                </c:pt>
                <c:pt idx="19">
                  <c:v>5.3278130426209502</c:v>
                </c:pt>
                <c:pt idx="20">
                  <c:v>#N/A</c:v>
                </c:pt>
                <c:pt idx="21">
                  <c:v>9.6490667904348992</c:v>
                </c:pt>
                <c:pt idx="22">
                  <c:v>44.326524445770303</c:v>
                </c:pt>
                <c:pt idx="23">
                  <c:v>25.577595370853601</c:v>
                </c:pt>
                <c:pt idx="24">
                  <c:v>#N/A</c:v>
                </c:pt>
                <c:pt idx="25">
                  <c:v>21.4004129271331</c:v>
                </c:pt>
                <c:pt idx="26">
                  <c:v>18.970370607633601</c:v>
                </c:pt>
                <c:pt idx="27">
                  <c:v>32.009562592785301</c:v>
                </c:pt>
                <c:pt idx="28">
                  <c:v>43.4763727376329</c:v>
                </c:pt>
                <c:pt idx="29">
                  <c:v>41.127202942811898</c:v>
                </c:pt>
                <c:pt idx="30">
                  <c:v>53.591889191012001</c:v>
                </c:pt>
                <c:pt idx="31">
                  <c:v>14.238909698933</c:v>
                </c:pt>
                <c:pt idx="32">
                  <c:v>13.142958144605</c:v>
                </c:pt>
                <c:pt idx="33">
                  <c:v>20.540182548567401</c:v>
                </c:pt>
                <c:pt idx="34">
                  <c:v>16.9018043786002</c:v>
                </c:pt>
                <c:pt idx="35">
                  <c:v>46.226972558138101</c:v>
                </c:pt>
                <c:pt idx="36">
                  <c:v>11.2012779547285</c:v>
                </c:pt>
                <c:pt idx="37">
                  <c:v>54.584292399830503</c:v>
                </c:pt>
                <c:pt idx="38">
                  <c:v>52.452041194290302</c:v>
                </c:pt>
                <c:pt idx="39">
                  <c:v>20.128815852517899</c:v>
                </c:pt>
                <c:pt idx="40">
                  <c:v>56.8028705928797</c:v>
                </c:pt>
                <c:pt idx="41">
                  <c:v>17.1810111696078</c:v>
                </c:pt>
                <c:pt idx="42">
                  <c:v>32.464714622907501</c:v>
                </c:pt>
                <c:pt idx="43">
                  <c:v>10.020002450626899</c:v>
                </c:pt>
                <c:pt idx="44">
                  <c:v>9.4684095499506302</c:v>
                </c:pt>
                <c:pt idx="45">
                  <c:v>10.059194686167499</c:v>
                </c:pt>
                <c:pt idx="46">
                  <c:v>#N/A</c:v>
                </c:pt>
                <c:pt idx="47">
                  <c:v>36.284349610038298</c:v>
                </c:pt>
                <c:pt idx="48">
                  <c:v>42.5358192972962</c:v>
                </c:pt>
                <c:pt idx="49">
                  <c:v>34.982519003059203</c:v>
                </c:pt>
                <c:pt idx="50">
                  <c:v>#N/A</c:v>
                </c:pt>
                <c:pt idx="51">
                  <c:v>29.501456200908699</c:v>
                </c:pt>
                <c:pt idx="52">
                  <c:v>45.471321832978802</c:v>
                </c:pt>
                <c:pt idx="53">
                  <c:v>49.9648065159409</c:v>
                </c:pt>
                <c:pt idx="54">
                  <c:v>44.804534743852003</c:v>
                </c:pt>
                <c:pt idx="55">
                  <c:v>22.2414249500859</c:v>
                </c:pt>
                <c:pt idx="56">
                  <c:v>#N/A</c:v>
                </c:pt>
                <c:pt idx="57">
                  <c:v>20.492208636788799</c:v>
                </c:pt>
                <c:pt idx="58">
                  <c:v>17.086806317339999</c:v>
                </c:pt>
                <c:pt idx="59">
                  <c:v>16.241347576208799</c:v>
                </c:pt>
                <c:pt idx="60">
                  <c:v>23.259429386240601</c:v>
                </c:pt>
                <c:pt idx="61">
                  <c:v>10.424000524376901</c:v>
                </c:pt>
                <c:pt idx="62">
                  <c:v>#N/A</c:v>
                </c:pt>
                <c:pt idx="63">
                  <c:v>33.7034089885884</c:v>
                </c:pt>
                <c:pt idx="64">
                  <c:v>34.401099145064599</c:v>
                </c:pt>
                <c:pt idx="65">
                  <c:v>43.075072975363298</c:v>
                </c:pt>
                <c:pt idx="66">
                  <c:v>18.183963393314698</c:v>
                </c:pt>
                <c:pt idx="67">
                  <c:v>#N/A</c:v>
                </c:pt>
                <c:pt idx="68">
                  <c:v>7.0571905448416503</c:v>
                </c:pt>
                <c:pt idx="69">
                  <c:v>46.192262929035699</c:v>
                </c:pt>
                <c:pt idx="70">
                  <c:v>6.0113564492732596</c:v>
                </c:pt>
                <c:pt idx="71">
                  <c:v>21.3977750127939</c:v>
                </c:pt>
                <c:pt idx="72">
                  <c:v>28.209260724013401</c:v>
                </c:pt>
                <c:pt idx="73">
                  <c:v>24.7117168042682</c:v>
                </c:pt>
                <c:pt idx="74">
                  <c:v>18.011440495571499</c:v>
                </c:pt>
                <c:pt idx="75">
                  <c:v>26.382183104449901</c:v>
                </c:pt>
                <c:pt idx="76">
                  <c:v>8.3862158892603205</c:v>
                </c:pt>
                <c:pt idx="77">
                  <c:v>10.800744046914399</c:v>
                </c:pt>
                <c:pt idx="78">
                  <c:v>12.057653348004999</c:v>
                </c:pt>
                <c:pt idx="79">
                  <c:v>57.558187183564598</c:v>
                </c:pt>
                <c:pt idx="80">
                  <c:v>37.527172390059299</c:v>
                </c:pt>
                <c:pt idx="81">
                  <c:v>9.4721378466956594</c:v>
                </c:pt>
                <c:pt idx="82">
                  <c:v>4.6043178161525704</c:v>
                </c:pt>
                <c:pt idx="83">
                  <c:v>13.6105335380417</c:v>
                </c:pt>
                <c:pt idx="84">
                  <c:v>25.0672326667753</c:v>
                </c:pt>
                <c:pt idx="85">
                  <c:v>41.070128224731498</c:v>
                </c:pt>
                <c:pt idx="86">
                  <c:v>20.034336658539999</c:v>
                </c:pt>
                <c:pt idx="87">
                  <c:v>22.7150489830445</c:v>
                </c:pt>
                <c:pt idx="88">
                  <c:v>20.505245592888802</c:v>
                </c:pt>
                <c:pt idx="89">
                  <c:v>15.991406010330399</c:v>
                </c:pt>
                <c:pt idx="90">
                  <c:v>17.2215712445565</c:v>
                </c:pt>
                <c:pt idx="91">
                  <c:v>#N/A</c:v>
                </c:pt>
                <c:pt idx="92">
                  <c:v>34.609967768751503</c:v>
                </c:pt>
                <c:pt idx="93">
                  <c:v>40.2045747095951</c:v>
                </c:pt>
                <c:pt idx="94">
                  <c:v>21.517991958618701</c:v>
                </c:pt>
                <c:pt idx="95">
                  <c:v>#N/A</c:v>
                </c:pt>
                <c:pt idx="96">
                  <c:v>28.481529436443399</c:v>
                </c:pt>
                <c:pt idx="97">
                  <c:v>30.128296876835801</c:v>
                </c:pt>
                <c:pt idx="98">
                  <c:v>28.1157502595015</c:v>
                </c:pt>
                <c:pt idx="99">
                  <c:v>10.2756807013137</c:v>
                </c:pt>
                <c:pt idx="100">
                  <c:v>23.011539352778399</c:v>
                </c:pt>
                <c:pt idx="101">
                  <c:v>15.788622624764299</c:v>
                </c:pt>
                <c:pt idx="102">
                  <c:v>23.489829507148901</c:v>
                </c:pt>
                <c:pt idx="103">
                  <c:v>#N/A</c:v>
                </c:pt>
                <c:pt idx="104">
                  <c:v>31.6312493348907</c:v>
                </c:pt>
                <c:pt idx="105">
                  <c:v>34.161438123050402</c:v>
                </c:pt>
                <c:pt idx="106">
                  <c:v>25.177120598058899</c:v>
                </c:pt>
                <c:pt idx="107">
                  <c:v>41.197800274330902</c:v>
                </c:pt>
                <c:pt idx="108">
                  <c:v>20.024238430619</c:v>
                </c:pt>
                <c:pt idx="109">
                  <c:v>60.3759838976937</c:v>
                </c:pt>
                <c:pt idx="110">
                  <c:v>66.907742250120407</c:v>
                </c:pt>
                <c:pt idx="111">
                  <c:v>11.396092172481699</c:v>
                </c:pt>
                <c:pt idx="112">
                  <c:v>#N/A</c:v>
                </c:pt>
                <c:pt idx="113">
                  <c:v>11.775490836367201</c:v>
                </c:pt>
                <c:pt idx="114">
                  <c:v>11.2762930978587</c:v>
                </c:pt>
                <c:pt idx="115">
                  <c:v>24.7006510367838</c:v>
                </c:pt>
                <c:pt idx="116">
                  <c:v>9.3273999267290595</c:v>
                </c:pt>
                <c:pt idx="117">
                  <c:v>32.318916521921501</c:v>
                </c:pt>
                <c:pt idx="118">
                  <c:v>27.087012630803901</c:v>
                </c:pt>
                <c:pt idx="119">
                  <c:v>60.660747464960302</c:v>
                </c:pt>
                <c:pt idx="120">
                  <c:v>8.6086414546907406</c:v>
                </c:pt>
                <c:pt idx="121">
                  <c:v>58.378089910581103</c:v>
                </c:pt>
                <c:pt idx="122">
                  <c:v>20.981854453941001</c:v>
                </c:pt>
                <c:pt idx="123">
                  <c:v>16.941441596173402</c:v>
                </c:pt>
                <c:pt idx="124">
                  <c:v>#N/A</c:v>
                </c:pt>
                <c:pt idx="125">
                  <c:v>8.6891590130558907</c:v>
                </c:pt>
                <c:pt idx="126">
                  <c:v>14.1231113237484</c:v>
                </c:pt>
                <c:pt idx="127">
                  <c:v>12.4771542870372</c:v>
                </c:pt>
                <c:pt idx="128">
                  <c:v>11.544595251739301</c:v>
                </c:pt>
                <c:pt idx="129">
                  <c:v>12.265729256517799</c:v>
                </c:pt>
                <c:pt idx="130">
                  <c:v>15.541558584644701</c:v>
                </c:pt>
                <c:pt idx="131">
                  <c:v>37.355094947711699</c:v>
                </c:pt>
              </c:numCache>
            </c:numRef>
          </c:yVal>
          <c:smooth val="0"/>
          <c:extLst>
            <c:ext xmlns:c16="http://schemas.microsoft.com/office/drawing/2014/chart" uri="{C3380CC4-5D6E-409C-BE32-E72D297353CC}">
              <c16:uniqueId val="{00000000-7591-4BB7-9F31-73FF4A4D43CB}"/>
            </c:ext>
          </c:extLst>
        </c:ser>
        <c:ser>
          <c:idx val="0"/>
          <c:order val="1"/>
          <c:tx>
            <c:strRef>
              <c:f>plots!$T$3</c:f>
              <c:strCache>
                <c:ptCount val="1"/>
                <c:pt idx="0">
                  <c:v>ASEAN+3: High income</c:v>
                </c:pt>
              </c:strCache>
            </c:strRef>
          </c:tx>
          <c:spPr>
            <a:ln w="25400" cap="rnd">
              <a:noFill/>
              <a:round/>
            </a:ln>
            <a:effectLst/>
          </c:spPr>
          <c:marker>
            <c:symbol val="circle"/>
            <c:size val="7"/>
            <c:spPr>
              <a:solidFill>
                <a:srgbClr val="C00000"/>
              </a:solidFill>
              <a:ln w="9525">
                <a:noFill/>
              </a:ln>
              <a:effectLst/>
            </c:spPr>
          </c:marker>
          <c:dLbls>
            <c:dLbl>
              <c:idx val="0"/>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1-7591-4BB7-9F31-73FF4A4D43CB}"/>
                </c:ext>
              </c:extLst>
            </c:dLbl>
            <c:dLbl>
              <c:idx val="1"/>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2-7591-4BB7-9F31-73FF4A4D43CB}"/>
                </c:ext>
              </c:extLst>
            </c:dLbl>
            <c:dLbl>
              <c:idx val="2"/>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3-7591-4BB7-9F31-73FF4A4D43CB}"/>
                </c:ext>
              </c:extLst>
            </c:dLbl>
            <c:dLbl>
              <c:idx val="3"/>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4-7591-4BB7-9F31-73FF4A4D43CB}"/>
                </c:ext>
              </c:extLst>
            </c:dLbl>
            <c:dLbl>
              <c:idx val="4"/>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7591-4BB7-9F31-73FF4A4D43CB}"/>
                </c:ext>
              </c:extLst>
            </c:dLbl>
            <c:dLbl>
              <c:idx val="5"/>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7591-4BB7-9F31-73FF4A4D43CB}"/>
                </c:ext>
              </c:extLst>
            </c:dLbl>
            <c:dLbl>
              <c:idx val="6"/>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7-7591-4BB7-9F31-73FF4A4D43CB}"/>
                </c:ext>
              </c:extLst>
            </c:dLbl>
            <c:dLbl>
              <c:idx val="7"/>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8-7591-4BB7-9F31-73FF4A4D43CB}"/>
                </c:ext>
              </c:extLst>
            </c:dLbl>
            <c:dLbl>
              <c:idx val="8"/>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9-7591-4BB7-9F31-73FF4A4D43CB}"/>
                </c:ext>
              </c:extLst>
            </c:dLbl>
            <c:dLbl>
              <c:idx val="9"/>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A-7591-4BB7-9F31-73FF4A4D43CB}"/>
                </c:ext>
              </c:extLst>
            </c:dLbl>
            <c:dLbl>
              <c:idx val="10"/>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B-7591-4BB7-9F31-73FF4A4D43CB}"/>
                </c:ext>
              </c:extLst>
            </c:dLbl>
            <c:dLbl>
              <c:idx val="11"/>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7591-4BB7-9F31-73FF4A4D43CB}"/>
                </c:ext>
              </c:extLst>
            </c:dLbl>
            <c:dLbl>
              <c:idx val="12"/>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7591-4BB7-9F31-73FF4A4D43CB}"/>
                </c:ext>
              </c:extLst>
            </c:dLbl>
            <c:dLbl>
              <c:idx val="13"/>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7591-4BB7-9F31-73FF4A4D43CB}"/>
                </c:ext>
              </c:extLst>
            </c:dLbl>
            <c:dLbl>
              <c:idx val="14"/>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7591-4BB7-9F31-73FF4A4D43CB}"/>
                </c:ext>
              </c:extLst>
            </c:dLbl>
            <c:dLbl>
              <c:idx val="15"/>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7591-4BB7-9F31-73FF4A4D43CB}"/>
                </c:ext>
              </c:extLst>
            </c:dLbl>
            <c:dLbl>
              <c:idx val="16"/>
              <c:layout>
                <c:manualLayout>
                  <c:x val="-1.2422356198185162E-2"/>
                  <c:y val="1.1799404548159347E-2"/>
                </c:manualLayout>
              </c:layout>
              <c:tx>
                <c:rich>
                  <a:bodyPr/>
                  <a:lstStyle/>
                  <a:p>
                    <a:fld id="{E4CB0AAF-9523-4E49-B3E8-B7FA66047A5F}"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7591-4BB7-9F31-73FF4A4D43CB}"/>
                </c:ext>
              </c:extLst>
            </c:dLbl>
            <c:dLbl>
              <c:idx val="17"/>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7591-4BB7-9F31-73FF4A4D43CB}"/>
                </c:ext>
              </c:extLst>
            </c:dLbl>
            <c:dLbl>
              <c:idx val="18"/>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7591-4BB7-9F31-73FF4A4D43CB}"/>
                </c:ext>
              </c:extLst>
            </c:dLbl>
            <c:dLbl>
              <c:idx val="19"/>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7591-4BB7-9F31-73FF4A4D43CB}"/>
                </c:ext>
              </c:extLst>
            </c:dLbl>
            <c:dLbl>
              <c:idx val="20"/>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7591-4BB7-9F31-73FF4A4D43CB}"/>
                </c:ext>
              </c:extLst>
            </c:dLbl>
            <c:dLbl>
              <c:idx val="21"/>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7591-4BB7-9F31-73FF4A4D43CB}"/>
                </c:ext>
              </c:extLst>
            </c:dLbl>
            <c:dLbl>
              <c:idx val="22"/>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7591-4BB7-9F31-73FF4A4D43CB}"/>
                </c:ext>
              </c:extLst>
            </c:dLbl>
            <c:dLbl>
              <c:idx val="23"/>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7591-4BB7-9F31-73FF4A4D43CB}"/>
                </c:ext>
              </c:extLst>
            </c:dLbl>
            <c:dLbl>
              <c:idx val="24"/>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7591-4BB7-9F31-73FF4A4D43CB}"/>
                </c:ext>
              </c:extLst>
            </c:dLbl>
            <c:dLbl>
              <c:idx val="25"/>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7591-4BB7-9F31-73FF4A4D43CB}"/>
                </c:ext>
              </c:extLst>
            </c:dLbl>
            <c:dLbl>
              <c:idx val="26"/>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7591-4BB7-9F31-73FF4A4D43CB}"/>
                </c:ext>
              </c:extLst>
            </c:dLbl>
            <c:dLbl>
              <c:idx val="27"/>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7591-4BB7-9F31-73FF4A4D43CB}"/>
                </c:ext>
              </c:extLst>
            </c:dLbl>
            <c:dLbl>
              <c:idx val="28"/>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7591-4BB7-9F31-73FF4A4D43CB}"/>
                </c:ext>
              </c:extLst>
            </c:dLbl>
            <c:dLbl>
              <c:idx val="29"/>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7591-4BB7-9F31-73FF4A4D43CB}"/>
                </c:ext>
              </c:extLst>
            </c:dLbl>
            <c:dLbl>
              <c:idx val="30"/>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7591-4BB7-9F31-73FF4A4D43CB}"/>
                </c:ext>
              </c:extLst>
            </c:dLbl>
            <c:dLbl>
              <c:idx val="31"/>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7591-4BB7-9F31-73FF4A4D43CB}"/>
                </c:ext>
              </c:extLst>
            </c:dLbl>
            <c:dLbl>
              <c:idx val="32"/>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7591-4BB7-9F31-73FF4A4D43CB}"/>
                </c:ext>
              </c:extLst>
            </c:dLbl>
            <c:dLbl>
              <c:idx val="33"/>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7591-4BB7-9F31-73FF4A4D43CB}"/>
                </c:ext>
              </c:extLst>
            </c:dLbl>
            <c:dLbl>
              <c:idx val="34"/>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7591-4BB7-9F31-73FF4A4D43CB}"/>
                </c:ext>
              </c:extLst>
            </c:dLbl>
            <c:dLbl>
              <c:idx val="35"/>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7591-4BB7-9F31-73FF4A4D43CB}"/>
                </c:ext>
              </c:extLst>
            </c:dLbl>
            <c:dLbl>
              <c:idx val="36"/>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7591-4BB7-9F31-73FF4A4D43CB}"/>
                </c:ext>
              </c:extLst>
            </c:dLbl>
            <c:dLbl>
              <c:idx val="37"/>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7591-4BB7-9F31-73FF4A4D43CB}"/>
                </c:ext>
              </c:extLst>
            </c:dLbl>
            <c:dLbl>
              <c:idx val="38"/>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7591-4BB7-9F31-73FF4A4D43CB}"/>
                </c:ext>
              </c:extLst>
            </c:dLbl>
            <c:dLbl>
              <c:idx val="39"/>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8-7591-4BB7-9F31-73FF4A4D43CB}"/>
                </c:ext>
              </c:extLst>
            </c:dLbl>
            <c:dLbl>
              <c:idx val="40"/>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9-7591-4BB7-9F31-73FF4A4D43CB}"/>
                </c:ext>
              </c:extLst>
            </c:dLbl>
            <c:dLbl>
              <c:idx val="41"/>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A-7591-4BB7-9F31-73FF4A4D43CB}"/>
                </c:ext>
              </c:extLst>
            </c:dLbl>
            <c:dLbl>
              <c:idx val="42"/>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B-7591-4BB7-9F31-73FF4A4D43CB}"/>
                </c:ext>
              </c:extLst>
            </c:dLbl>
            <c:dLbl>
              <c:idx val="43"/>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C-7591-4BB7-9F31-73FF4A4D43CB}"/>
                </c:ext>
              </c:extLst>
            </c:dLbl>
            <c:dLbl>
              <c:idx val="44"/>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D-7591-4BB7-9F31-73FF4A4D43CB}"/>
                </c:ext>
              </c:extLst>
            </c:dLbl>
            <c:dLbl>
              <c:idx val="45"/>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E-7591-4BB7-9F31-73FF4A4D43CB}"/>
                </c:ext>
              </c:extLst>
            </c:dLbl>
            <c:dLbl>
              <c:idx val="46"/>
              <c:layout>
                <c:manualLayout>
                  <c:x val="-2.0703926996975423E-2"/>
                  <c:y val="2.9498511370398692E-2"/>
                </c:manualLayout>
              </c:layout>
              <c:tx>
                <c:rich>
                  <a:bodyPr/>
                  <a:lstStyle/>
                  <a:p>
                    <a:fld id="{A9C4A69A-4964-485C-95A2-9E1164D317F3}"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F-7591-4BB7-9F31-73FF4A4D43CB}"/>
                </c:ext>
              </c:extLst>
            </c:dLbl>
            <c:dLbl>
              <c:idx val="47"/>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0-7591-4BB7-9F31-73FF4A4D43CB}"/>
                </c:ext>
              </c:extLst>
            </c:dLbl>
            <c:dLbl>
              <c:idx val="48"/>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1-7591-4BB7-9F31-73FF4A4D43CB}"/>
                </c:ext>
              </c:extLst>
            </c:dLbl>
            <c:dLbl>
              <c:idx val="49"/>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2-7591-4BB7-9F31-73FF4A4D43CB}"/>
                </c:ext>
              </c:extLst>
            </c:dLbl>
            <c:dLbl>
              <c:idx val="50"/>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3-7591-4BB7-9F31-73FF4A4D43CB}"/>
                </c:ext>
              </c:extLst>
            </c:dLbl>
            <c:dLbl>
              <c:idx val="51"/>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4-7591-4BB7-9F31-73FF4A4D43CB}"/>
                </c:ext>
              </c:extLst>
            </c:dLbl>
            <c:dLbl>
              <c:idx val="52"/>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5-7591-4BB7-9F31-73FF4A4D43CB}"/>
                </c:ext>
              </c:extLst>
            </c:dLbl>
            <c:dLbl>
              <c:idx val="53"/>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6-7591-4BB7-9F31-73FF4A4D43CB}"/>
                </c:ext>
              </c:extLst>
            </c:dLbl>
            <c:dLbl>
              <c:idx val="54"/>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7-7591-4BB7-9F31-73FF4A4D43CB}"/>
                </c:ext>
              </c:extLst>
            </c:dLbl>
            <c:dLbl>
              <c:idx val="55"/>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8-7591-4BB7-9F31-73FF4A4D43CB}"/>
                </c:ext>
              </c:extLst>
            </c:dLbl>
            <c:dLbl>
              <c:idx val="56"/>
              <c:layout>
                <c:manualLayout>
                  <c:x val="-1.2422356198185162E-2"/>
                  <c:y val="-1.1799404548159455E-2"/>
                </c:manualLayout>
              </c:layout>
              <c:tx>
                <c:rich>
                  <a:bodyPr/>
                  <a:lstStyle/>
                  <a:p>
                    <a:fld id="{5A5D8C62-4541-4ED4-A5B0-DBE4A679C284}"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9-7591-4BB7-9F31-73FF4A4D43CB}"/>
                </c:ext>
              </c:extLst>
            </c:dLbl>
            <c:dLbl>
              <c:idx val="57"/>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A-7591-4BB7-9F31-73FF4A4D43CB}"/>
                </c:ext>
              </c:extLst>
            </c:dLbl>
            <c:dLbl>
              <c:idx val="58"/>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B-7591-4BB7-9F31-73FF4A4D43CB}"/>
                </c:ext>
              </c:extLst>
            </c:dLbl>
            <c:dLbl>
              <c:idx val="59"/>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C-7591-4BB7-9F31-73FF4A4D43CB}"/>
                </c:ext>
              </c:extLst>
            </c:dLbl>
            <c:dLbl>
              <c:idx val="60"/>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D-7591-4BB7-9F31-73FF4A4D43CB}"/>
                </c:ext>
              </c:extLst>
            </c:dLbl>
            <c:dLbl>
              <c:idx val="61"/>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E-7591-4BB7-9F31-73FF4A4D43CB}"/>
                </c:ext>
              </c:extLst>
            </c:dLbl>
            <c:dLbl>
              <c:idx val="62"/>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F-7591-4BB7-9F31-73FF4A4D43CB}"/>
                </c:ext>
              </c:extLst>
            </c:dLbl>
            <c:dLbl>
              <c:idx val="63"/>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0-7591-4BB7-9F31-73FF4A4D43CB}"/>
                </c:ext>
              </c:extLst>
            </c:dLbl>
            <c:dLbl>
              <c:idx val="64"/>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1-7591-4BB7-9F31-73FF4A4D43CB}"/>
                </c:ext>
              </c:extLst>
            </c:dLbl>
            <c:dLbl>
              <c:idx val="65"/>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2-7591-4BB7-9F31-73FF4A4D43CB}"/>
                </c:ext>
              </c:extLst>
            </c:dLbl>
            <c:dLbl>
              <c:idx val="66"/>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3-7591-4BB7-9F31-73FF4A4D43CB}"/>
                </c:ext>
              </c:extLst>
            </c:dLbl>
            <c:dLbl>
              <c:idx val="67"/>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4-7591-4BB7-9F31-73FF4A4D43CB}"/>
                </c:ext>
              </c:extLst>
            </c:dLbl>
            <c:dLbl>
              <c:idx val="68"/>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5-7591-4BB7-9F31-73FF4A4D43CB}"/>
                </c:ext>
              </c:extLst>
            </c:dLbl>
            <c:dLbl>
              <c:idx val="69"/>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6-7591-4BB7-9F31-73FF4A4D43CB}"/>
                </c:ext>
              </c:extLst>
            </c:dLbl>
            <c:dLbl>
              <c:idx val="70"/>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7-7591-4BB7-9F31-73FF4A4D43CB}"/>
                </c:ext>
              </c:extLst>
            </c:dLbl>
            <c:dLbl>
              <c:idx val="71"/>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8-7591-4BB7-9F31-73FF4A4D43CB}"/>
                </c:ext>
              </c:extLst>
            </c:dLbl>
            <c:dLbl>
              <c:idx val="72"/>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9-7591-4BB7-9F31-73FF4A4D43CB}"/>
                </c:ext>
              </c:extLst>
            </c:dLbl>
            <c:dLbl>
              <c:idx val="73"/>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A-7591-4BB7-9F31-73FF4A4D43CB}"/>
                </c:ext>
              </c:extLst>
            </c:dLbl>
            <c:dLbl>
              <c:idx val="74"/>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B-7591-4BB7-9F31-73FF4A4D43CB}"/>
                </c:ext>
              </c:extLst>
            </c:dLbl>
            <c:dLbl>
              <c:idx val="75"/>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C-7591-4BB7-9F31-73FF4A4D43CB}"/>
                </c:ext>
              </c:extLst>
            </c:dLbl>
            <c:dLbl>
              <c:idx val="76"/>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D-7591-4BB7-9F31-73FF4A4D43CB}"/>
                </c:ext>
              </c:extLst>
            </c:dLbl>
            <c:dLbl>
              <c:idx val="77"/>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E-7591-4BB7-9F31-73FF4A4D43CB}"/>
                </c:ext>
              </c:extLst>
            </c:dLbl>
            <c:dLbl>
              <c:idx val="78"/>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F-7591-4BB7-9F31-73FF4A4D43CB}"/>
                </c:ext>
              </c:extLst>
            </c:dLbl>
            <c:dLbl>
              <c:idx val="79"/>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0-7591-4BB7-9F31-73FF4A4D43CB}"/>
                </c:ext>
              </c:extLst>
            </c:dLbl>
            <c:dLbl>
              <c:idx val="80"/>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1-7591-4BB7-9F31-73FF4A4D43CB}"/>
                </c:ext>
              </c:extLst>
            </c:dLbl>
            <c:dLbl>
              <c:idx val="81"/>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2-7591-4BB7-9F31-73FF4A4D43CB}"/>
                </c:ext>
              </c:extLst>
            </c:dLbl>
            <c:dLbl>
              <c:idx val="82"/>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3-7591-4BB7-9F31-73FF4A4D43CB}"/>
                </c:ext>
              </c:extLst>
            </c:dLbl>
            <c:dLbl>
              <c:idx val="83"/>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4-7591-4BB7-9F31-73FF4A4D43CB}"/>
                </c:ext>
              </c:extLst>
            </c:dLbl>
            <c:dLbl>
              <c:idx val="84"/>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5-7591-4BB7-9F31-73FF4A4D43CB}"/>
                </c:ext>
              </c:extLst>
            </c:dLbl>
            <c:dLbl>
              <c:idx val="85"/>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6-7591-4BB7-9F31-73FF4A4D43CB}"/>
                </c:ext>
              </c:extLst>
            </c:dLbl>
            <c:dLbl>
              <c:idx val="86"/>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7-7591-4BB7-9F31-73FF4A4D43CB}"/>
                </c:ext>
              </c:extLst>
            </c:dLbl>
            <c:dLbl>
              <c:idx val="87"/>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8-7591-4BB7-9F31-73FF4A4D43CB}"/>
                </c:ext>
              </c:extLst>
            </c:dLbl>
            <c:dLbl>
              <c:idx val="88"/>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9-7591-4BB7-9F31-73FF4A4D43CB}"/>
                </c:ext>
              </c:extLst>
            </c:dLbl>
            <c:dLbl>
              <c:idx val="89"/>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A-7591-4BB7-9F31-73FF4A4D43CB}"/>
                </c:ext>
              </c:extLst>
            </c:dLbl>
            <c:dLbl>
              <c:idx val="90"/>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B-7591-4BB7-9F31-73FF4A4D43CB}"/>
                </c:ext>
              </c:extLst>
            </c:dLbl>
            <c:dLbl>
              <c:idx val="91"/>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C-7591-4BB7-9F31-73FF4A4D43CB}"/>
                </c:ext>
              </c:extLst>
            </c:dLbl>
            <c:dLbl>
              <c:idx val="92"/>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D-7591-4BB7-9F31-73FF4A4D43CB}"/>
                </c:ext>
              </c:extLst>
            </c:dLbl>
            <c:dLbl>
              <c:idx val="93"/>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E-7591-4BB7-9F31-73FF4A4D43CB}"/>
                </c:ext>
              </c:extLst>
            </c:dLbl>
            <c:dLbl>
              <c:idx val="94"/>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F-7591-4BB7-9F31-73FF4A4D43CB}"/>
                </c:ext>
              </c:extLst>
            </c:dLbl>
            <c:dLbl>
              <c:idx val="95"/>
              <c:layout>
                <c:manualLayout>
                  <c:x val="-7.4534137189110894E-2"/>
                  <c:y val="-8.259583183711619E-2"/>
                </c:manualLayout>
              </c:layout>
              <c:tx>
                <c:rich>
                  <a:bodyPr/>
                  <a:lstStyle/>
                  <a:p>
                    <a:fld id="{63C0DE06-08F6-4ADE-AA6F-517740DFC812}"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0-7591-4BB7-9F31-73FF4A4D43CB}"/>
                </c:ext>
              </c:extLst>
            </c:dLbl>
            <c:dLbl>
              <c:idx val="96"/>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1-7591-4BB7-9F31-73FF4A4D43CB}"/>
                </c:ext>
              </c:extLst>
            </c:dLbl>
            <c:dLbl>
              <c:idx val="97"/>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2-7591-4BB7-9F31-73FF4A4D43CB}"/>
                </c:ext>
              </c:extLst>
            </c:dLbl>
            <c:dLbl>
              <c:idx val="98"/>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3-7591-4BB7-9F31-73FF4A4D43CB}"/>
                </c:ext>
              </c:extLst>
            </c:dLbl>
            <c:dLbl>
              <c:idx val="99"/>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4-7591-4BB7-9F31-73FF4A4D43CB}"/>
                </c:ext>
              </c:extLst>
            </c:dLbl>
            <c:dLbl>
              <c:idx val="100"/>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5-7591-4BB7-9F31-73FF4A4D43CB}"/>
                </c:ext>
              </c:extLst>
            </c:dLbl>
            <c:dLbl>
              <c:idx val="101"/>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6-7591-4BB7-9F31-73FF4A4D43CB}"/>
                </c:ext>
              </c:extLst>
            </c:dLbl>
            <c:dLbl>
              <c:idx val="102"/>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7-7591-4BB7-9F31-73FF4A4D43CB}"/>
                </c:ext>
              </c:extLst>
            </c:dLbl>
            <c:dLbl>
              <c:idx val="103"/>
              <c:layout>
                <c:manualLayout>
                  <c:x val="-1.2422356198185162E-2"/>
                  <c:y val="0"/>
                </c:manualLayout>
              </c:layout>
              <c:tx>
                <c:rich>
                  <a:bodyPr/>
                  <a:lstStyle/>
                  <a:p>
                    <a:fld id="{0EEA36AD-8EC3-4107-8351-83872F23AC5D}"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8-7591-4BB7-9F31-73FF4A4D43CB}"/>
                </c:ext>
              </c:extLst>
            </c:dLbl>
            <c:dLbl>
              <c:idx val="104"/>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9-7591-4BB7-9F31-73FF4A4D43CB}"/>
                </c:ext>
              </c:extLst>
            </c:dLbl>
            <c:dLbl>
              <c:idx val="105"/>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A-7591-4BB7-9F31-73FF4A4D43CB}"/>
                </c:ext>
              </c:extLst>
            </c:dLbl>
            <c:dLbl>
              <c:idx val="106"/>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B-7591-4BB7-9F31-73FF4A4D43CB}"/>
                </c:ext>
              </c:extLst>
            </c:dLbl>
            <c:dLbl>
              <c:idx val="107"/>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C-7591-4BB7-9F31-73FF4A4D43CB}"/>
                </c:ext>
              </c:extLst>
            </c:dLbl>
            <c:dLbl>
              <c:idx val="108"/>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D-7591-4BB7-9F31-73FF4A4D43CB}"/>
                </c:ext>
              </c:extLst>
            </c:dLbl>
            <c:dLbl>
              <c:idx val="109"/>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E-7591-4BB7-9F31-73FF4A4D43CB}"/>
                </c:ext>
              </c:extLst>
            </c:dLbl>
            <c:dLbl>
              <c:idx val="110"/>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F-7591-4BB7-9F31-73FF4A4D43CB}"/>
                </c:ext>
              </c:extLst>
            </c:dLbl>
            <c:dLbl>
              <c:idx val="111"/>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0-7591-4BB7-9F31-73FF4A4D43CB}"/>
                </c:ext>
              </c:extLst>
            </c:dLbl>
            <c:dLbl>
              <c:idx val="112"/>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1-7591-4BB7-9F31-73FF4A4D43CB}"/>
                </c:ext>
              </c:extLst>
            </c:dLbl>
            <c:dLbl>
              <c:idx val="113"/>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2-7591-4BB7-9F31-73FF4A4D43CB}"/>
                </c:ext>
              </c:extLst>
            </c:dLbl>
            <c:dLbl>
              <c:idx val="114"/>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3-7591-4BB7-9F31-73FF4A4D43CB}"/>
                </c:ext>
              </c:extLst>
            </c:dLbl>
            <c:dLbl>
              <c:idx val="115"/>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4-7591-4BB7-9F31-73FF4A4D43CB}"/>
                </c:ext>
              </c:extLst>
            </c:dLbl>
            <c:dLbl>
              <c:idx val="116"/>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5-7591-4BB7-9F31-73FF4A4D43CB}"/>
                </c:ext>
              </c:extLst>
            </c:dLbl>
            <c:dLbl>
              <c:idx val="117"/>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6-7591-4BB7-9F31-73FF4A4D43CB}"/>
                </c:ext>
              </c:extLst>
            </c:dLbl>
            <c:dLbl>
              <c:idx val="118"/>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7-7591-4BB7-9F31-73FF4A4D43CB}"/>
                </c:ext>
              </c:extLst>
            </c:dLbl>
            <c:dLbl>
              <c:idx val="119"/>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8-7591-4BB7-9F31-73FF4A4D43CB}"/>
                </c:ext>
              </c:extLst>
            </c:dLbl>
            <c:dLbl>
              <c:idx val="120"/>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9-7591-4BB7-9F31-73FF4A4D43CB}"/>
                </c:ext>
              </c:extLst>
            </c:dLbl>
            <c:dLbl>
              <c:idx val="121"/>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A-7591-4BB7-9F31-73FF4A4D43CB}"/>
                </c:ext>
              </c:extLst>
            </c:dLbl>
            <c:dLbl>
              <c:idx val="122"/>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B-7591-4BB7-9F31-73FF4A4D43CB}"/>
                </c:ext>
              </c:extLst>
            </c:dLbl>
            <c:dLbl>
              <c:idx val="123"/>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C-7591-4BB7-9F31-73FF4A4D43CB}"/>
                </c:ext>
              </c:extLst>
            </c:dLbl>
            <c:dLbl>
              <c:idx val="124"/>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D-7591-4BB7-9F31-73FF4A4D43CB}"/>
                </c:ext>
              </c:extLst>
            </c:dLbl>
            <c:dLbl>
              <c:idx val="125"/>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E-7591-4BB7-9F31-73FF4A4D43CB}"/>
                </c:ext>
              </c:extLst>
            </c:dLbl>
            <c:dLbl>
              <c:idx val="126"/>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F-7591-4BB7-9F31-73FF4A4D43CB}"/>
                </c:ext>
              </c:extLst>
            </c:dLbl>
            <c:dLbl>
              <c:idx val="127"/>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0-7591-4BB7-9F31-73FF4A4D43CB}"/>
                </c:ext>
              </c:extLst>
            </c:dLbl>
            <c:dLbl>
              <c:idx val="128"/>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1-7591-4BB7-9F31-73FF4A4D43CB}"/>
                </c:ext>
              </c:extLst>
            </c:dLbl>
            <c:dLbl>
              <c:idx val="129"/>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2-7591-4BB7-9F31-73FF4A4D43CB}"/>
                </c:ext>
              </c:extLst>
            </c:dLbl>
            <c:dLbl>
              <c:idx val="130"/>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3-7591-4BB7-9F31-73FF4A4D43CB}"/>
                </c:ext>
              </c:extLst>
            </c:dLbl>
            <c:dLbl>
              <c:idx val="131"/>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4-7591-4BB7-9F31-73FF4A4D43CB}"/>
                </c:ext>
              </c:extLst>
            </c:dLbl>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bg1">
                          <a:lumMod val="50000"/>
                        </a:schemeClr>
                      </a:solidFill>
                      <a:round/>
                    </a:ln>
                    <a:effectLst/>
                  </c:spPr>
                </c15:leaderLines>
              </c:ext>
            </c:extLst>
          </c:dLbls>
          <c:xVal>
            <c:numRef>
              <c:f>plots!$T$5:$T$136</c:f>
              <c:numCache>
                <c:formatCode>General</c:formatCode>
                <c:ptCount val="13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39.839134270882802</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63.498907226073598</c:v>
                </c:pt>
                <c:pt idx="47">
                  <c:v>#N/A</c:v>
                </c:pt>
                <c:pt idx="48">
                  <c:v>#N/A</c:v>
                </c:pt>
                <c:pt idx="49">
                  <c:v>#N/A</c:v>
                </c:pt>
                <c:pt idx="50">
                  <c:v>#N/A</c:v>
                </c:pt>
                <c:pt idx="51">
                  <c:v>#N/A</c:v>
                </c:pt>
                <c:pt idx="52">
                  <c:v>#N/A</c:v>
                </c:pt>
                <c:pt idx="53">
                  <c:v>#N/A</c:v>
                </c:pt>
                <c:pt idx="54">
                  <c:v>#N/A</c:v>
                </c:pt>
                <c:pt idx="55">
                  <c:v>#N/A</c:v>
                </c:pt>
                <c:pt idx="56">
                  <c:v>61.610495665042201</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61.4168015753757</c:v>
                </c:pt>
                <c:pt idx="96">
                  <c:v>#N/A</c:v>
                </c:pt>
                <c:pt idx="97">
                  <c:v>#N/A</c:v>
                </c:pt>
                <c:pt idx="98">
                  <c:v>#N/A</c:v>
                </c:pt>
                <c:pt idx="99">
                  <c:v>#N/A</c:v>
                </c:pt>
                <c:pt idx="100">
                  <c:v>#N/A</c:v>
                </c:pt>
                <c:pt idx="101">
                  <c:v>#N/A</c:v>
                </c:pt>
                <c:pt idx="102">
                  <c:v>#N/A</c:v>
                </c:pt>
                <c:pt idx="103">
                  <c:v>72.304731854187906</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numCache>
            </c:numRef>
          </c:xVal>
          <c:yVal>
            <c:numRef>
              <c:f>plots!$U$5:$U$136</c:f>
              <c:numCache>
                <c:formatCode>General</c:formatCode>
                <c:ptCount val="13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7.0891435958303797</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43.073376611770399</c:v>
                </c:pt>
                <c:pt idx="47">
                  <c:v>#N/A</c:v>
                </c:pt>
                <c:pt idx="48">
                  <c:v>#N/A</c:v>
                </c:pt>
                <c:pt idx="49">
                  <c:v>#N/A</c:v>
                </c:pt>
                <c:pt idx="50">
                  <c:v>#N/A</c:v>
                </c:pt>
                <c:pt idx="51">
                  <c:v>#N/A</c:v>
                </c:pt>
                <c:pt idx="52">
                  <c:v>#N/A</c:v>
                </c:pt>
                <c:pt idx="53">
                  <c:v>#N/A</c:v>
                </c:pt>
                <c:pt idx="54">
                  <c:v>#N/A</c:v>
                </c:pt>
                <c:pt idx="55">
                  <c:v>#N/A</c:v>
                </c:pt>
                <c:pt idx="56">
                  <c:v>47.634545358241098</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55.773205701255499</c:v>
                </c:pt>
                <c:pt idx="96">
                  <c:v>#N/A</c:v>
                </c:pt>
                <c:pt idx="97">
                  <c:v>#N/A</c:v>
                </c:pt>
                <c:pt idx="98">
                  <c:v>#N/A</c:v>
                </c:pt>
                <c:pt idx="99">
                  <c:v>#N/A</c:v>
                </c:pt>
                <c:pt idx="100">
                  <c:v>#N/A</c:v>
                </c:pt>
                <c:pt idx="101">
                  <c:v>#N/A</c:v>
                </c:pt>
                <c:pt idx="102">
                  <c:v>#N/A</c:v>
                </c:pt>
                <c:pt idx="103">
                  <c:v>50.629965083149798</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numCache>
            </c:numRef>
          </c:yVal>
          <c:smooth val="0"/>
          <c:extLst>
            <c:ext xmlns:c15="http://schemas.microsoft.com/office/drawing/2012/chart" uri="{02D57815-91ED-43cb-92C2-25804820EDAC}">
              <c15:datalabelsRange>
                <c15:f>plots!$AB$5:$AB$136</c15:f>
                <c15:dlblRangeCache>
                  <c:ptCount val="132"/>
                  <c:pt idx="16">
                    <c:v>Brunei</c:v>
                  </c:pt>
                  <c:pt idx="20">
                    <c:v>Cambodia</c:v>
                  </c:pt>
                  <c:pt idx="24">
                    <c:v>China</c:v>
                  </c:pt>
                  <c:pt idx="46">
                    <c:v>Hong Kong</c:v>
                  </c:pt>
                  <c:pt idx="50">
                    <c:v>Indonesia</c:v>
                  </c:pt>
                  <c:pt idx="56">
                    <c:v>Japan</c:v>
                  </c:pt>
                  <c:pt idx="62">
                    <c:v>Lao PDR</c:v>
                  </c:pt>
                  <c:pt idx="67">
                    <c:v>Malaysia</c:v>
                  </c:pt>
                  <c:pt idx="91">
                    <c:v>Philippines</c:v>
                  </c:pt>
                  <c:pt idx="95">
                    <c:v>Korea</c:v>
                  </c:pt>
                  <c:pt idx="103">
                    <c:v>Singapore</c:v>
                  </c:pt>
                  <c:pt idx="112">
                    <c:v>Thailand</c:v>
                  </c:pt>
                  <c:pt idx="124">
                    <c:v>Vietnam</c:v>
                  </c:pt>
                </c15:dlblRangeCache>
              </c15:datalabelsRange>
            </c:ext>
            <c:ext xmlns:c16="http://schemas.microsoft.com/office/drawing/2014/chart" uri="{C3380CC4-5D6E-409C-BE32-E72D297353CC}">
              <c16:uniqueId val="{00000085-7591-4BB7-9F31-73FF4A4D43CB}"/>
            </c:ext>
          </c:extLst>
        </c:ser>
        <c:ser>
          <c:idx val="2"/>
          <c:order val="2"/>
          <c:tx>
            <c:strRef>
              <c:f>plots!$V$3</c:f>
              <c:strCache>
                <c:ptCount val="1"/>
                <c:pt idx="0">
                  <c:v>ASEAN+3: Upper-middle income</c:v>
                </c:pt>
              </c:strCache>
            </c:strRef>
          </c:tx>
          <c:spPr>
            <a:ln w="25400" cap="rnd">
              <a:noFill/>
              <a:round/>
            </a:ln>
            <a:effectLst/>
          </c:spPr>
          <c:marker>
            <c:symbol val="circle"/>
            <c:size val="7"/>
            <c:spPr>
              <a:solidFill>
                <a:srgbClr val="009999"/>
              </a:solidFill>
              <a:ln w="9525">
                <a:noFill/>
              </a:ln>
              <a:effectLst/>
            </c:spPr>
          </c:marker>
          <c:dLbls>
            <c:dLbl>
              <c:idx val="0"/>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6-7591-4BB7-9F31-73FF4A4D43CB}"/>
                </c:ext>
              </c:extLst>
            </c:dLbl>
            <c:dLbl>
              <c:idx val="1"/>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7-7591-4BB7-9F31-73FF4A4D43CB}"/>
                </c:ext>
              </c:extLst>
            </c:dLbl>
            <c:dLbl>
              <c:idx val="2"/>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8-7591-4BB7-9F31-73FF4A4D43CB}"/>
                </c:ext>
              </c:extLst>
            </c:dLbl>
            <c:dLbl>
              <c:idx val="3"/>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9-7591-4BB7-9F31-73FF4A4D43CB}"/>
                </c:ext>
              </c:extLst>
            </c:dLbl>
            <c:dLbl>
              <c:idx val="4"/>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A-7591-4BB7-9F31-73FF4A4D43CB}"/>
                </c:ext>
              </c:extLst>
            </c:dLbl>
            <c:dLbl>
              <c:idx val="5"/>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B-7591-4BB7-9F31-73FF4A4D43CB}"/>
                </c:ext>
              </c:extLst>
            </c:dLbl>
            <c:dLbl>
              <c:idx val="6"/>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C-7591-4BB7-9F31-73FF4A4D43CB}"/>
                </c:ext>
              </c:extLst>
            </c:dLbl>
            <c:dLbl>
              <c:idx val="7"/>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D-7591-4BB7-9F31-73FF4A4D43CB}"/>
                </c:ext>
              </c:extLst>
            </c:dLbl>
            <c:dLbl>
              <c:idx val="8"/>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E-7591-4BB7-9F31-73FF4A4D43CB}"/>
                </c:ext>
              </c:extLst>
            </c:dLbl>
            <c:dLbl>
              <c:idx val="9"/>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F-7591-4BB7-9F31-73FF4A4D43CB}"/>
                </c:ext>
              </c:extLst>
            </c:dLbl>
            <c:dLbl>
              <c:idx val="10"/>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0-7591-4BB7-9F31-73FF4A4D43CB}"/>
                </c:ext>
              </c:extLst>
            </c:dLbl>
            <c:dLbl>
              <c:idx val="11"/>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1-7591-4BB7-9F31-73FF4A4D43CB}"/>
                </c:ext>
              </c:extLst>
            </c:dLbl>
            <c:dLbl>
              <c:idx val="12"/>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2-7591-4BB7-9F31-73FF4A4D43CB}"/>
                </c:ext>
              </c:extLst>
            </c:dLbl>
            <c:dLbl>
              <c:idx val="13"/>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3-7591-4BB7-9F31-73FF4A4D43CB}"/>
                </c:ext>
              </c:extLst>
            </c:dLbl>
            <c:dLbl>
              <c:idx val="14"/>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4-7591-4BB7-9F31-73FF4A4D43CB}"/>
                </c:ext>
              </c:extLst>
            </c:dLbl>
            <c:dLbl>
              <c:idx val="15"/>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5-7591-4BB7-9F31-73FF4A4D43CB}"/>
                </c:ext>
              </c:extLst>
            </c:dLbl>
            <c:dLbl>
              <c:idx val="16"/>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6-7591-4BB7-9F31-73FF4A4D43CB}"/>
                </c:ext>
              </c:extLst>
            </c:dLbl>
            <c:dLbl>
              <c:idx val="17"/>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7-7591-4BB7-9F31-73FF4A4D43CB}"/>
                </c:ext>
              </c:extLst>
            </c:dLbl>
            <c:dLbl>
              <c:idx val="18"/>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8-7591-4BB7-9F31-73FF4A4D43CB}"/>
                </c:ext>
              </c:extLst>
            </c:dLbl>
            <c:dLbl>
              <c:idx val="19"/>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9-7591-4BB7-9F31-73FF4A4D43CB}"/>
                </c:ext>
              </c:extLst>
            </c:dLbl>
            <c:dLbl>
              <c:idx val="20"/>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A-7591-4BB7-9F31-73FF4A4D43CB}"/>
                </c:ext>
              </c:extLst>
            </c:dLbl>
            <c:dLbl>
              <c:idx val="21"/>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B-7591-4BB7-9F31-73FF4A4D43CB}"/>
                </c:ext>
              </c:extLst>
            </c:dLbl>
            <c:dLbl>
              <c:idx val="22"/>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C-7591-4BB7-9F31-73FF4A4D43CB}"/>
                </c:ext>
              </c:extLst>
            </c:dLbl>
            <c:dLbl>
              <c:idx val="23"/>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D-7591-4BB7-9F31-73FF4A4D43CB}"/>
                </c:ext>
              </c:extLst>
            </c:dLbl>
            <c:dLbl>
              <c:idx val="24"/>
              <c:layout>
                <c:manualLayout>
                  <c:x val="-0.12626298030257738"/>
                  <c:y val="-7.3007654283021263E-3"/>
                </c:manualLayout>
              </c:layout>
              <c:tx>
                <c:rich>
                  <a:bodyPr/>
                  <a:lstStyle/>
                  <a:p>
                    <a:fld id="{A959E9DF-7700-42CB-A6BF-DC703C0C5630}" type="CELLRANGE">
                      <a:rPr lang="en-US"/>
                      <a:pPr/>
                      <a:t>[CELLRANGE]</a:t>
                    </a:fld>
                    <a:endParaRPr lang="en-SG"/>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E-7591-4BB7-9F31-73FF4A4D43CB}"/>
                </c:ext>
              </c:extLst>
            </c:dLbl>
            <c:dLbl>
              <c:idx val="25"/>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F-7591-4BB7-9F31-73FF4A4D43CB}"/>
                </c:ext>
              </c:extLst>
            </c:dLbl>
            <c:dLbl>
              <c:idx val="26"/>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0-7591-4BB7-9F31-73FF4A4D43CB}"/>
                </c:ext>
              </c:extLst>
            </c:dLbl>
            <c:dLbl>
              <c:idx val="27"/>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1-7591-4BB7-9F31-73FF4A4D43CB}"/>
                </c:ext>
              </c:extLst>
            </c:dLbl>
            <c:dLbl>
              <c:idx val="28"/>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2-7591-4BB7-9F31-73FF4A4D43CB}"/>
                </c:ext>
              </c:extLst>
            </c:dLbl>
            <c:dLbl>
              <c:idx val="29"/>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3-7591-4BB7-9F31-73FF4A4D43CB}"/>
                </c:ext>
              </c:extLst>
            </c:dLbl>
            <c:dLbl>
              <c:idx val="30"/>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4-7591-4BB7-9F31-73FF4A4D43CB}"/>
                </c:ext>
              </c:extLst>
            </c:dLbl>
            <c:dLbl>
              <c:idx val="31"/>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5-7591-4BB7-9F31-73FF4A4D43CB}"/>
                </c:ext>
              </c:extLst>
            </c:dLbl>
            <c:dLbl>
              <c:idx val="32"/>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6-7591-4BB7-9F31-73FF4A4D43CB}"/>
                </c:ext>
              </c:extLst>
            </c:dLbl>
            <c:dLbl>
              <c:idx val="33"/>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7-7591-4BB7-9F31-73FF4A4D43CB}"/>
                </c:ext>
              </c:extLst>
            </c:dLbl>
            <c:dLbl>
              <c:idx val="34"/>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8-7591-4BB7-9F31-73FF4A4D43CB}"/>
                </c:ext>
              </c:extLst>
            </c:dLbl>
            <c:dLbl>
              <c:idx val="35"/>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9-7591-4BB7-9F31-73FF4A4D43CB}"/>
                </c:ext>
              </c:extLst>
            </c:dLbl>
            <c:dLbl>
              <c:idx val="36"/>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A-7591-4BB7-9F31-73FF4A4D43CB}"/>
                </c:ext>
              </c:extLst>
            </c:dLbl>
            <c:dLbl>
              <c:idx val="37"/>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B-7591-4BB7-9F31-73FF4A4D43CB}"/>
                </c:ext>
              </c:extLst>
            </c:dLbl>
            <c:dLbl>
              <c:idx val="38"/>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C-7591-4BB7-9F31-73FF4A4D43CB}"/>
                </c:ext>
              </c:extLst>
            </c:dLbl>
            <c:dLbl>
              <c:idx val="39"/>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D-7591-4BB7-9F31-73FF4A4D43CB}"/>
                </c:ext>
              </c:extLst>
            </c:dLbl>
            <c:dLbl>
              <c:idx val="40"/>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E-7591-4BB7-9F31-73FF4A4D43CB}"/>
                </c:ext>
              </c:extLst>
            </c:dLbl>
            <c:dLbl>
              <c:idx val="41"/>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F-7591-4BB7-9F31-73FF4A4D43CB}"/>
                </c:ext>
              </c:extLst>
            </c:dLbl>
            <c:dLbl>
              <c:idx val="42"/>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0-7591-4BB7-9F31-73FF4A4D43CB}"/>
                </c:ext>
              </c:extLst>
            </c:dLbl>
            <c:dLbl>
              <c:idx val="43"/>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1-7591-4BB7-9F31-73FF4A4D43CB}"/>
                </c:ext>
              </c:extLst>
            </c:dLbl>
            <c:dLbl>
              <c:idx val="44"/>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2-7591-4BB7-9F31-73FF4A4D43CB}"/>
                </c:ext>
              </c:extLst>
            </c:dLbl>
            <c:dLbl>
              <c:idx val="45"/>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3-7591-4BB7-9F31-73FF4A4D43CB}"/>
                </c:ext>
              </c:extLst>
            </c:dLbl>
            <c:dLbl>
              <c:idx val="46"/>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4-7591-4BB7-9F31-73FF4A4D43CB}"/>
                </c:ext>
              </c:extLst>
            </c:dLbl>
            <c:dLbl>
              <c:idx val="47"/>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5-7591-4BB7-9F31-73FF4A4D43CB}"/>
                </c:ext>
              </c:extLst>
            </c:dLbl>
            <c:dLbl>
              <c:idx val="48"/>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6-7591-4BB7-9F31-73FF4A4D43CB}"/>
                </c:ext>
              </c:extLst>
            </c:dLbl>
            <c:dLbl>
              <c:idx val="49"/>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7-7591-4BB7-9F31-73FF4A4D43CB}"/>
                </c:ext>
              </c:extLst>
            </c:dLbl>
            <c:dLbl>
              <c:idx val="50"/>
              <c:layout>
                <c:manualLayout>
                  <c:x val="2.511760695804939E-2"/>
                  <c:y val="0.10113598236111777"/>
                </c:manualLayout>
              </c:layout>
              <c:tx>
                <c:rich>
                  <a:bodyPr/>
                  <a:lstStyle/>
                  <a:p>
                    <a:fld id="{F3A104EB-FD86-4D2E-BFF8-5B3235A7008E}" type="CELLRANGE">
                      <a:rPr lang="en-US"/>
                      <a:pPr/>
                      <a:t>[CELLRANGE]</a:t>
                    </a:fld>
                    <a:endParaRPr lang="en-SG"/>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8-7591-4BB7-9F31-73FF4A4D43CB}"/>
                </c:ext>
              </c:extLst>
            </c:dLbl>
            <c:dLbl>
              <c:idx val="51"/>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9-7591-4BB7-9F31-73FF4A4D43CB}"/>
                </c:ext>
              </c:extLst>
            </c:dLbl>
            <c:dLbl>
              <c:idx val="52"/>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A-7591-4BB7-9F31-73FF4A4D43CB}"/>
                </c:ext>
              </c:extLst>
            </c:dLbl>
            <c:dLbl>
              <c:idx val="53"/>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B-7591-4BB7-9F31-73FF4A4D43CB}"/>
                </c:ext>
              </c:extLst>
            </c:dLbl>
            <c:dLbl>
              <c:idx val="54"/>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C-7591-4BB7-9F31-73FF4A4D43CB}"/>
                </c:ext>
              </c:extLst>
            </c:dLbl>
            <c:dLbl>
              <c:idx val="55"/>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D-7591-4BB7-9F31-73FF4A4D43CB}"/>
                </c:ext>
              </c:extLst>
            </c:dLbl>
            <c:dLbl>
              <c:idx val="56"/>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E-7591-4BB7-9F31-73FF4A4D43CB}"/>
                </c:ext>
              </c:extLst>
            </c:dLbl>
            <c:dLbl>
              <c:idx val="57"/>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F-7591-4BB7-9F31-73FF4A4D43CB}"/>
                </c:ext>
              </c:extLst>
            </c:dLbl>
            <c:dLbl>
              <c:idx val="58"/>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0-7591-4BB7-9F31-73FF4A4D43CB}"/>
                </c:ext>
              </c:extLst>
            </c:dLbl>
            <c:dLbl>
              <c:idx val="59"/>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1-7591-4BB7-9F31-73FF4A4D43CB}"/>
                </c:ext>
              </c:extLst>
            </c:dLbl>
            <c:dLbl>
              <c:idx val="60"/>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2-7591-4BB7-9F31-73FF4A4D43CB}"/>
                </c:ext>
              </c:extLst>
            </c:dLbl>
            <c:dLbl>
              <c:idx val="61"/>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3-7591-4BB7-9F31-73FF4A4D43CB}"/>
                </c:ext>
              </c:extLst>
            </c:dLbl>
            <c:dLbl>
              <c:idx val="62"/>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4-7591-4BB7-9F31-73FF4A4D43CB}"/>
                </c:ext>
              </c:extLst>
            </c:dLbl>
            <c:dLbl>
              <c:idx val="63"/>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5-7591-4BB7-9F31-73FF4A4D43CB}"/>
                </c:ext>
              </c:extLst>
            </c:dLbl>
            <c:dLbl>
              <c:idx val="64"/>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6-7591-4BB7-9F31-73FF4A4D43CB}"/>
                </c:ext>
              </c:extLst>
            </c:dLbl>
            <c:dLbl>
              <c:idx val="65"/>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7-7591-4BB7-9F31-73FF4A4D43CB}"/>
                </c:ext>
              </c:extLst>
            </c:dLbl>
            <c:dLbl>
              <c:idx val="66"/>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8-7591-4BB7-9F31-73FF4A4D43CB}"/>
                </c:ext>
              </c:extLst>
            </c:dLbl>
            <c:dLbl>
              <c:idx val="67"/>
              <c:layout>
                <c:manualLayout>
                  <c:x val="1.3146830620032E-2"/>
                  <c:y val="-1.3200467702381962E-2"/>
                </c:manualLayout>
              </c:layout>
              <c:tx>
                <c:rich>
                  <a:bodyPr/>
                  <a:lstStyle/>
                  <a:p>
                    <a:fld id="{F98AD337-F255-4686-BA30-CA83E75871EC}" type="CELLRANGE">
                      <a:rPr lang="en-US"/>
                      <a:pPr/>
                      <a:t>[CELLRANGE]</a:t>
                    </a:fld>
                    <a:endParaRPr lang="en-SG"/>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C9-7591-4BB7-9F31-73FF4A4D43CB}"/>
                </c:ext>
              </c:extLst>
            </c:dLbl>
            <c:dLbl>
              <c:idx val="68"/>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A-7591-4BB7-9F31-73FF4A4D43CB}"/>
                </c:ext>
              </c:extLst>
            </c:dLbl>
            <c:dLbl>
              <c:idx val="69"/>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B-7591-4BB7-9F31-73FF4A4D43CB}"/>
                </c:ext>
              </c:extLst>
            </c:dLbl>
            <c:dLbl>
              <c:idx val="70"/>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C-7591-4BB7-9F31-73FF4A4D43CB}"/>
                </c:ext>
              </c:extLst>
            </c:dLbl>
            <c:dLbl>
              <c:idx val="71"/>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D-7591-4BB7-9F31-73FF4A4D43CB}"/>
                </c:ext>
              </c:extLst>
            </c:dLbl>
            <c:dLbl>
              <c:idx val="72"/>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E-7591-4BB7-9F31-73FF4A4D43CB}"/>
                </c:ext>
              </c:extLst>
            </c:dLbl>
            <c:dLbl>
              <c:idx val="73"/>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F-7591-4BB7-9F31-73FF4A4D43CB}"/>
                </c:ext>
              </c:extLst>
            </c:dLbl>
            <c:dLbl>
              <c:idx val="74"/>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0-7591-4BB7-9F31-73FF4A4D43CB}"/>
                </c:ext>
              </c:extLst>
            </c:dLbl>
            <c:dLbl>
              <c:idx val="75"/>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1-7591-4BB7-9F31-73FF4A4D43CB}"/>
                </c:ext>
              </c:extLst>
            </c:dLbl>
            <c:dLbl>
              <c:idx val="76"/>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2-7591-4BB7-9F31-73FF4A4D43CB}"/>
                </c:ext>
              </c:extLst>
            </c:dLbl>
            <c:dLbl>
              <c:idx val="77"/>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3-7591-4BB7-9F31-73FF4A4D43CB}"/>
                </c:ext>
              </c:extLst>
            </c:dLbl>
            <c:dLbl>
              <c:idx val="78"/>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4-7591-4BB7-9F31-73FF4A4D43CB}"/>
                </c:ext>
              </c:extLst>
            </c:dLbl>
            <c:dLbl>
              <c:idx val="79"/>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5-7591-4BB7-9F31-73FF4A4D43CB}"/>
                </c:ext>
              </c:extLst>
            </c:dLbl>
            <c:dLbl>
              <c:idx val="80"/>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6-7591-4BB7-9F31-73FF4A4D43CB}"/>
                </c:ext>
              </c:extLst>
            </c:dLbl>
            <c:dLbl>
              <c:idx val="81"/>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7-7591-4BB7-9F31-73FF4A4D43CB}"/>
                </c:ext>
              </c:extLst>
            </c:dLbl>
            <c:dLbl>
              <c:idx val="82"/>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8-7591-4BB7-9F31-73FF4A4D43CB}"/>
                </c:ext>
              </c:extLst>
            </c:dLbl>
            <c:dLbl>
              <c:idx val="83"/>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9-7591-4BB7-9F31-73FF4A4D43CB}"/>
                </c:ext>
              </c:extLst>
            </c:dLbl>
            <c:dLbl>
              <c:idx val="84"/>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A-7591-4BB7-9F31-73FF4A4D43CB}"/>
                </c:ext>
              </c:extLst>
            </c:dLbl>
            <c:dLbl>
              <c:idx val="85"/>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B-7591-4BB7-9F31-73FF4A4D43CB}"/>
                </c:ext>
              </c:extLst>
            </c:dLbl>
            <c:dLbl>
              <c:idx val="86"/>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C-7591-4BB7-9F31-73FF4A4D43CB}"/>
                </c:ext>
              </c:extLst>
            </c:dLbl>
            <c:dLbl>
              <c:idx val="87"/>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D-7591-4BB7-9F31-73FF4A4D43CB}"/>
                </c:ext>
              </c:extLst>
            </c:dLbl>
            <c:dLbl>
              <c:idx val="88"/>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E-7591-4BB7-9F31-73FF4A4D43CB}"/>
                </c:ext>
              </c:extLst>
            </c:dLbl>
            <c:dLbl>
              <c:idx val="89"/>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F-7591-4BB7-9F31-73FF4A4D43CB}"/>
                </c:ext>
              </c:extLst>
            </c:dLbl>
            <c:dLbl>
              <c:idx val="90"/>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0-7591-4BB7-9F31-73FF4A4D43CB}"/>
                </c:ext>
              </c:extLst>
            </c:dLbl>
            <c:dLbl>
              <c:idx val="91"/>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1-7591-4BB7-9F31-73FF4A4D43CB}"/>
                </c:ext>
              </c:extLst>
            </c:dLbl>
            <c:dLbl>
              <c:idx val="92"/>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2-7591-4BB7-9F31-73FF4A4D43CB}"/>
                </c:ext>
              </c:extLst>
            </c:dLbl>
            <c:dLbl>
              <c:idx val="93"/>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3-7591-4BB7-9F31-73FF4A4D43CB}"/>
                </c:ext>
              </c:extLst>
            </c:dLbl>
            <c:dLbl>
              <c:idx val="94"/>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4-7591-4BB7-9F31-73FF4A4D43CB}"/>
                </c:ext>
              </c:extLst>
            </c:dLbl>
            <c:dLbl>
              <c:idx val="95"/>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5-7591-4BB7-9F31-73FF4A4D43CB}"/>
                </c:ext>
              </c:extLst>
            </c:dLbl>
            <c:dLbl>
              <c:idx val="96"/>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6-7591-4BB7-9F31-73FF4A4D43CB}"/>
                </c:ext>
              </c:extLst>
            </c:dLbl>
            <c:dLbl>
              <c:idx val="97"/>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7-7591-4BB7-9F31-73FF4A4D43CB}"/>
                </c:ext>
              </c:extLst>
            </c:dLbl>
            <c:dLbl>
              <c:idx val="98"/>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8-7591-4BB7-9F31-73FF4A4D43CB}"/>
                </c:ext>
              </c:extLst>
            </c:dLbl>
            <c:dLbl>
              <c:idx val="99"/>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9-7591-4BB7-9F31-73FF4A4D43CB}"/>
                </c:ext>
              </c:extLst>
            </c:dLbl>
            <c:dLbl>
              <c:idx val="100"/>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A-7591-4BB7-9F31-73FF4A4D43CB}"/>
                </c:ext>
              </c:extLst>
            </c:dLbl>
            <c:dLbl>
              <c:idx val="101"/>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B-7591-4BB7-9F31-73FF4A4D43CB}"/>
                </c:ext>
              </c:extLst>
            </c:dLbl>
            <c:dLbl>
              <c:idx val="102"/>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C-7591-4BB7-9F31-73FF4A4D43CB}"/>
                </c:ext>
              </c:extLst>
            </c:dLbl>
            <c:dLbl>
              <c:idx val="103"/>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D-7591-4BB7-9F31-73FF4A4D43CB}"/>
                </c:ext>
              </c:extLst>
            </c:dLbl>
            <c:dLbl>
              <c:idx val="104"/>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E-7591-4BB7-9F31-73FF4A4D43CB}"/>
                </c:ext>
              </c:extLst>
            </c:dLbl>
            <c:dLbl>
              <c:idx val="105"/>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F-7591-4BB7-9F31-73FF4A4D43CB}"/>
                </c:ext>
              </c:extLst>
            </c:dLbl>
            <c:dLbl>
              <c:idx val="106"/>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0-7591-4BB7-9F31-73FF4A4D43CB}"/>
                </c:ext>
              </c:extLst>
            </c:dLbl>
            <c:dLbl>
              <c:idx val="107"/>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1-7591-4BB7-9F31-73FF4A4D43CB}"/>
                </c:ext>
              </c:extLst>
            </c:dLbl>
            <c:dLbl>
              <c:idx val="108"/>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2-7591-4BB7-9F31-73FF4A4D43CB}"/>
                </c:ext>
              </c:extLst>
            </c:dLbl>
            <c:dLbl>
              <c:idx val="109"/>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3-7591-4BB7-9F31-73FF4A4D43CB}"/>
                </c:ext>
              </c:extLst>
            </c:dLbl>
            <c:dLbl>
              <c:idx val="110"/>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4-7591-4BB7-9F31-73FF4A4D43CB}"/>
                </c:ext>
              </c:extLst>
            </c:dLbl>
            <c:dLbl>
              <c:idx val="111"/>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5-7591-4BB7-9F31-73FF4A4D43CB}"/>
                </c:ext>
              </c:extLst>
            </c:dLbl>
            <c:dLbl>
              <c:idx val="112"/>
              <c:layout>
                <c:manualLayout>
                  <c:x val="-5.92645733344924E-2"/>
                  <c:y val="-0.13505885800438358"/>
                </c:manualLayout>
              </c:layout>
              <c:tx>
                <c:rich>
                  <a:bodyPr/>
                  <a:lstStyle/>
                  <a:p>
                    <a:fld id="{D8835D6A-83C8-4162-9C79-0B478BA049AE}" type="CELLRANGE">
                      <a:rPr lang="en-US"/>
                      <a:pPr/>
                      <a:t>[CELLRANGE]</a:t>
                    </a:fld>
                    <a:endParaRPr lang="en-SG"/>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6-7591-4BB7-9F31-73FF4A4D43CB}"/>
                </c:ext>
              </c:extLst>
            </c:dLbl>
            <c:dLbl>
              <c:idx val="113"/>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7-7591-4BB7-9F31-73FF4A4D43CB}"/>
                </c:ext>
              </c:extLst>
            </c:dLbl>
            <c:dLbl>
              <c:idx val="114"/>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8-7591-4BB7-9F31-73FF4A4D43CB}"/>
                </c:ext>
              </c:extLst>
            </c:dLbl>
            <c:dLbl>
              <c:idx val="115"/>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9-7591-4BB7-9F31-73FF4A4D43CB}"/>
                </c:ext>
              </c:extLst>
            </c:dLbl>
            <c:dLbl>
              <c:idx val="116"/>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A-7591-4BB7-9F31-73FF4A4D43CB}"/>
                </c:ext>
              </c:extLst>
            </c:dLbl>
            <c:dLbl>
              <c:idx val="117"/>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B-7591-4BB7-9F31-73FF4A4D43CB}"/>
                </c:ext>
              </c:extLst>
            </c:dLbl>
            <c:dLbl>
              <c:idx val="118"/>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C-7591-4BB7-9F31-73FF4A4D43CB}"/>
                </c:ext>
              </c:extLst>
            </c:dLbl>
            <c:dLbl>
              <c:idx val="119"/>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D-7591-4BB7-9F31-73FF4A4D43CB}"/>
                </c:ext>
              </c:extLst>
            </c:dLbl>
            <c:dLbl>
              <c:idx val="120"/>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E-7591-4BB7-9F31-73FF4A4D43CB}"/>
                </c:ext>
              </c:extLst>
            </c:dLbl>
            <c:dLbl>
              <c:idx val="121"/>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F-7591-4BB7-9F31-73FF4A4D43CB}"/>
                </c:ext>
              </c:extLst>
            </c:dLbl>
            <c:dLbl>
              <c:idx val="122"/>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0-7591-4BB7-9F31-73FF4A4D43CB}"/>
                </c:ext>
              </c:extLst>
            </c:dLbl>
            <c:dLbl>
              <c:idx val="123"/>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1-7591-4BB7-9F31-73FF4A4D43CB}"/>
                </c:ext>
              </c:extLst>
            </c:dLbl>
            <c:dLbl>
              <c:idx val="124"/>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2-7591-4BB7-9F31-73FF4A4D43CB}"/>
                </c:ext>
              </c:extLst>
            </c:dLbl>
            <c:dLbl>
              <c:idx val="125"/>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3-7591-4BB7-9F31-73FF4A4D43CB}"/>
                </c:ext>
              </c:extLst>
            </c:dLbl>
            <c:dLbl>
              <c:idx val="126"/>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4-7591-4BB7-9F31-73FF4A4D43CB}"/>
                </c:ext>
              </c:extLst>
            </c:dLbl>
            <c:dLbl>
              <c:idx val="127"/>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5-7591-4BB7-9F31-73FF4A4D43CB}"/>
                </c:ext>
              </c:extLst>
            </c:dLbl>
            <c:dLbl>
              <c:idx val="128"/>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6-7591-4BB7-9F31-73FF4A4D43CB}"/>
                </c:ext>
              </c:extLst>
            </c:dLbl>
            <c:dLbl>
              <c:idx val="129"/>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7-7591-4BB7-9F31-73FF4A4D43CB}"/>
                </c:ext>
              </c:extLst>
            </c:dLbl>
            <c:dLbl>
              <c:idx val="130"/>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8-7591-4BB7-9F31-73FF4A4D43CB}"/>
                </c:ext>
              </c:extLst>
            </c:dLbl>
            <c:dLbl>
              <c:idx val="131"/>
              <c:tx>
                <c:rich>
                  <a:bodyPr/>
                  <a:lstStyle/>
                  <a:p>
                    <a:endParaRPr lang="en-SG"/>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9-7591-4BB7-9F31-73FF4A4D43CB}"/>
                </c:ext>
              </c:extLst>
            </c:dLbl>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bg1">
                          <a:lumMod val="50000"/>
                        </a:schemeClr>
                      </a:solidFill>
                      <a:round/>
                    </a:ln>
                    <a:effectLst/>
                  </c:spPr>
                </c15:leaderLines>
              </c:ext>
            </c:extLst>
          </c:dLbls>
          <c:xVal>
            <c:numRef>
              <c:f>plots!$V$5:$V$136</c:f>
              <c:numCache>
                <c:formatCode>General</c:formatCode>
                <c:ptCount val="13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55.440319940673099</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36.870612479294302</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50.306104022926597</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41.981142200894702</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numCache>
            </c:numRef>
          </c:xVal>
          <c:yVal>
            <c:numRef>
              <c:f>plots!$W$5:$W$136</c:f>
              <c:numCache>
                <c:formatCode>General</c:formatCode>
                <c:ptCount val="13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55.187928414870399</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23.7201756562425</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31.433240083986</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32.226045153506398</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numCache>
            </c:numRef>
          </c:yVal>
          <c:smooth val="0"/>
          <c:extLst>
            <c:ext xmlns:c15="http://schemas.microsoft.com/office/drawing/2012/chart" uri="{02D57815-91ED-43cb-92C2-25804820EDAC}">
              <c15:datalabelsRange>
                <c15:f>plots!$AB$5:$AB$136</c15:f>
                <c15:dlblRangeCache>
                  <c:ptCount val="132"/>
                  <c:pt idx="16">
                    <c:v>Brunei</c:v>
                  </c:pt>
                  <c:pt idx="20">
                    <c:v>Cambodia</c:v>
                  </c:pt>
                  <c:pt idx="24">
                    <c:v>China</c:v>
                  </c:pt>
                  <c:pt idx="46">
                    <c:v>Hong Kong</c:v>
                  </c:pt>
                  <c:pt idx="50">
                    <c:v>Indonesia</c:v>
                  </c:pt>
                  <c:pt idx="56">
                    <c:v>Japan</c:v>
                  </c:pt>
                  <c:pt idx="62">
                    <c:v>Lao PDR</c:v>
                  </c:pt>
                  <c:pt idx="67">
                    <c:v>Malaysia</c:v>
                  </c:pt>
                  <c:pt idx="91">
                    <c:v>Philippines</c:v>
                  </c:pt>
                  <c:pt idx="95">
                    <c:v>Korea</c:v>
                  </c:pt>
                  <c:pt idx="103">
                    <c:v>Singapore</c:v>
                  </c:pt>
                  <c:pt idx="112">
                    <c:v>Thailand</c:v>
                  </c:pt>
                  <c:pt idx="124">
                    <c:v>Vietnam</c:v>
                  </c:pt>
                </c15:dlblRangeCache>
              </c15:datalabelsRange>
            </c:ext>
            <c:ext xmlns:c16="http://schemas.microsoft.com/office/drawing/2014/chart" uri="{C3380CC4-5D6E-409C-BE32-E72D297353CC}">
              <c16:uniqueId val="{0000010A-7591-4BB7-9F31-73FF4A4D43CB}"/>
            </c:ext>
          </c:extLst>
        </c:ser>
        <c:ser>
          <c:idx val="3"/>
          <c:order val="3"/>
          <c:tx>
            <c:strRef>
              <c:f>plots!$X$3</c:f>
              <c:strCache>
                <c:ptCount val="1"/>
                <c:pt idx="0">
                  <c:v>ASEAN+3: Lower-middle income</c:v>
                </c:pt>
              </c:strCache>
            </c:strRef>
          </c:tx>
          <c:spPr>
            <a:ln w="25400" cap="rnd">
              <a:noFill/>
              <a:round/>
            </a:ln>
            <a:effectLst/>
          </c:spPr>
          <c:marker>
            <c:symbol val="circle"/>
            <c:size val="7"/>
            <c:spPr>
              <a:solidFill>
                <a:srgbClr val="7FD8E1"/>
              </a:solidFill>
              <a:ln w="9525">
                <a:noFill/>
              </a:ln>
              <a:effectLst/>
            </c:spPr>
          </c:marker>
          <c:dLbls>
            <c:dLbl>
              <c:idx val="0"/>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B-7591-4BB7-9F31-73FF4A4D43CB}"/>
                </c:ext>
              </c:extLst>
            </c:dLbl>
            <c:dLbl>
              <c:idx val="1"/>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C-7591-4BB7-9F31-73FF4A4D43CB}"/>
                </c:ext>
              </c:extLst>
            </c:dLbl>
            <c:dLbl>
              <c:idx val="2"/>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D-7591-4BB7-9F31-73FF4A4D43CB}"/>
                </c:ext>
              </c:extLst>
            </c:dLbl>
            <c:dLbl>
              <c:idx val="3"/>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E-7591-4BB7-9F31-73FF4A4D43CB}"/>
                </c:ext>
              </c:extLst>
            </c:dLbl>
            <c:dLbl>
              <c:idx val="4"/>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F-7591-4BB7-9F31-73FF4A4D43CB}"/>
                </c:ext>
              </c:extLst>
            </c:dLbl>
            <c:dLbl>
              <c:idx val="5"/>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0-7591-4BB7-9F31-73FF4A4D43CB}"/>
                </c:ext>
              </c:extLst>
            </c:dLbl>
            <c:dLbl>
              <c:idx val="6"/>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1-7591-4BB7-9F31-73FF4A4D43CB}"/>
                </c:ext>
              </c:extLst>
            </c:dLbl>
            <c:dLbl>
              <c:idx val="7"/>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2-7591-4BB7-9F31-73FF4A4D43CB}"/>
                </c:ext>
              </c:extLst>
            </c:dLbl>
            <c:dLbl>
              <c:idx val="8"/>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3-7591-4BB7-9F31-73FF4A4D43CB}"/>
                </c:ext>
              </c:extLst>
            </c:dLbl>
            <c:dLbl>
              <c:idx val="9"/>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4-7591-4BB7-9F31-73FF4A4D43CB}"/>
                </c:ext>
              </c:extLst>
            </c:dLbl>
            <c:dLbl>
              <c:idx val="10"/>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5-7591-4BB7-9F31-73FF4A4D43CB}"/>
                </c:ext>
              </c:extLst>
            </c:dLbl>
            <c:dLbl>
              <c:idx val="11"/>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6-7591-4BB7-9F31-73FF4A4D43CB}"/>
                </c:ext>
              </c:extLst>
            </c:dLbl>
            <c:dLbl>
              <c:idx val="12"/>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7-7591-4BB7-9F31-73FF4A4D43CB}"/>
                </c:ext>
              </c:extLst>
            </c:dLbl>
            <c:dLbl>
              <c:idx val="13"/>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8-7591-4BB7-9F31-73FF4A4D43CB}"/>
                </c:ext>
              </c:extLst>
            </c:dLbl>
            <c:dLbl>
              <c:idx val="14"/>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9-7591-4BB7-9F31-73FF4A4D43CB}"/>
                </c:ext>
              </c:extLst>
            </c:dLbl>
            <c:dLbl>
              <c:idx val="15"/>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A-7591-4BB7-9F31-73FF4A4D43CB}"/>
                </c:ext>
              </c:extLst>
            </c:dLbl>
            <c:dLbl>
              <c:idx val="16"/>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B-7591-4BB7-9F31-73FF4A4D43CB}"/>
                </c:ext>
              </c:extLst>
            </c:dLbl>
            <c:dLbl>
              <c:idx val="17"/>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C-7591-4BB7-9F31-73FF4A4D43CB}"/>
                </c:ext>
              </c:extLst>
            </c:dLbl>
            <c:dLbl>
              <c:idx val="18"/>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D-7591-4BB7-9F31-73FF4A4D43CB}"/>
                </c:ext>
              </c:extLst>
            </c:dLbl>
            <c:dLbl>
              <c:idx val="19"/>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E-7591-4BB7-9F31-73FF4A4D43CB}"/>
                </c:ext>
              </c:extLst>
            </c:dLbl>
            <c:dLbl>
              <c:idx val="20"/>
              <c:layout>
                <c:manualLayout>
                  <c:x val="-0.13427370097041183"/>
                  <c:y val="-0.14770684726767272"/>
                </c:manualLayout>
              </c:layout>
              <c:tx>
                <c:rich>
                  <a:bodyPr/>
                  <a:lstStyle/>
                  <a:p>
                    <a:fld id="{9383DD72-95FE-4A55-BC98-B1AFDCDB47BC}"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1F-7591-4BB7-9F31-73FF4A4D43CB}"/>
                </c:ext>
              </c:extLst>
            </c:dLbl>
            <c:dLbl>
              <c:idx val="21"/>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0-7591-4BB7-9F31-73FF4A4D43CB}"/>
                </c:ext>
              </c:extLst>
            </c:dLbl>
            <c:dLbl>
              <c:idx val="22"/>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1-7591-4BB7-9F31-73FF4A4D43CB}"/>
                </c:ext>
              </c:extLst>
            </c:dLbl>
            <c:dLbl>
              <c:idx val="23"/>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2-7591-4BB7-9F31-73FF4A4D43CB}"/>
                </c:ext>
              </c:extLst>
            </c:dLbl>
            <c:dLbl>
              <c:idx val="24"/>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3-7591-4BB7-9F31-73FF4A4D43CB}"/>
                </c:ext>
              </c:extLst>
            </c:dLbl>
            <c:dLbl>
              <c:idx val="25"/>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4-7591-4BB7-9F31-73FF4A4D43CB}"/>
                </c:ext>
              </c:extLst>
            </c:dLbl>
            <c:dLbl>
              <c:idx val="26"/>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5-7591-4BB7-9F31-73FF4A4D43CB}"/>
                </c:ext>
              </c:extLst>
            </c:dLbl>
            <c:dLbl>
              <c:idx val="27"/>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6-7591-4BB7-9F31-73FF4A4D43CB}"/>
                </c:ext>
              </c:extLst>
            </c:dLbl>
            <c:dLbl>
              <c:idx val="28"/>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7-7591-4BB7-9F31-73FF4A4D43CB}"/>
                </c:ext>
              </c:extLst>
            </c:dLbl>
            <c:dLbl>
              <c:idx val="29"/>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8-7591-4BB7-9F31-73FF4A4D43CB}"/>
                </c:ext>
              </c:extLst>
            </c:dLbl>
            <c:dLbl>
              <c:idx val="30"/>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9-7591-4BB7-9F31-73FF4A4D43CB}"/>
                </c:ext>
              </c:extLst>
            </c:dLbl>
            <c:dLbl>
              <c:idx val="31"/>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A-7591-4BB7-9F31-73FF4A4D43CB}"/>
                </c:ext>
              </c:extLst>
            </c:dLbl>
            <c:dLbl>
              <c:idx val="32"/>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B-7591-4BB7-9F31-73FF4A4D43CB}"/>
                </c:ext>
              </c:extLst>
            </c:dLbl>
            <c:dLbl>
              <c:idx val="33"/>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C-7591-4BB7-9F31-73FF4A4D43CB}"/>
                </c:ext>
              </c:extLst>
            </c:dLbl>
            <c:dLbl>
              <c:idx val="34"/>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D-7591-4BB7-9F31-73FF4A4D43CB}"/>
                </c:ext>
              </c:extLst>
            </c:dLbl>
            <c:dLbl>
              <c:idx val="35"/>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E-7591-4BB7-9F31-73FF4A4D43CB}"/>
                </c:ext>
              </c:extLst>
            </c:dLbl>
            <c:dLbl>
              <c:idx val="36"/>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F-7591-4BB7-9F31-73FF4A4D43CB}"/>
                </c:ext>
              </c:extLst>
            </c:dLbl>
            <c:dLbl>
              <c:idx val="37"/>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0-7591-4BB7-9F31-73FF4A4D43CB}"/>
                </c:ext>
              </c:extLst>
            </c:dLbl>
            <c:dLbl>
              <c:idx val="38"/>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1-7591-4BB7-9F31-73FF4A4D43CB}"/>
                </c:ext>
              </c:extLst>
            </c:dLbl>
            <c:dLbl>
              <c:idx val="39"/>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2-7591-4BB7-9F31-73FF4A4D43CB}"/>
                </c:ext>
              </c:extLst>
            </c:dLbl>
            <c:dLbl>
              <c:idx val="40"/>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3-7591-4BB7-9F31-73FF4A4D43CB}"/>
                </c:ext>
              </c:extLst>
            </c:dLbl>
            <c:dLbl>
              <c:idx val="41"/>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4-7591-4BB7-9F31-73FF4A4D43CB}"/>
                </c:ext>
              </c:extLst>
            </c:dLbl>
            <c:dLbl>
              <c:idx val="42"/>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5-7591-4BB7-9F31-73FF4A4D43CB}"/>
                </c:ext>
              </c:extLst>
            </c:dLbl>
            <c:dLbl>
              <c:idx val="43"/>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6-7591-4BB7-9F31-73FF4A4D43CB}"/>
                </c:ext>
              </c:extLst>
            </c:dLbl>
            <c:dLbl>
              <c:idx val="44"/>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7-7591-4BB7-9F31-73FF4A4D43CB}"/>
                </c:ext>
              </c:extLst>
            </c:dLbl>
            <c:dLbl>
              <c:idx val="45"/>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8-7591-4BB7-9F31-73FF4A4D43CB}"/>
                </c:ext>
              </c:extLst>
            </c:dLbl>
            <c:dLbl>
              <c:idx val="46"/>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9-7591-4BB7-9F31-73FF4A4D43CB}"/>
                </c:ext>
              </c:extLst>
            </c:dLbl>
            <c:dLbl>
              <c:idx val="47"/>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A-7591-4BB7-9F31-73FF4A4D43CB}"/>
                </c:ext>
              </c:extLst>
            </c:dLbl>
            <c:dLbl>
              <c:idx val="48"/>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B-7591-4BB7-9F31-73FF4A4D43CB}"/>
                </c:ext>
              </c:extLst>
            </c:dLbl>
            <c:dLbl>
              <c:idx val="49"/>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C-7591-4BB7-9F31-73FF4A4D43CB}"/>
                </c:ext>
              </c:extLst>
            </c:dLbl>
            <c:dLbl>
              <c:idx val="50"/>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D-7591-4BB7-9F31-73FF4A4D43CB}"/>
                </c:ext>
              </c:extLst>
            </c:dLbl>
            <c:dLbl>
              <c:idx val="51"/>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E-7591-4BB7-9F31-73FF4A4D43CB}"/>
                </c:ext>
              </c:extLst>
            </c:dLbl>
            <c:dLbl>
              <c:idx val="52"/>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F-7591-4BB7-9F31-73FF4A4D43CB}"/>
                </c:ext>
              </c:extLst>
            </c:dLbl>
            <c:dLbl>
              <c:idx val="53"/>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0-7591-4BB7-9F31-73FF4A4D43CB}"/>
                </c:ext>
              </c:extLst>
            </c:dLbl>
            <c:dLbl>
              <c:idx val="54"/>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1-7591-4BB7-9F31-73FF4A4D43CB}"/>
                </c:ext>
              </c:extLst>
            </c:dLbl>
            <c:dLbl>
              <c:idx val="55"/>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2-7591-4BB7-9F31-73FF4A4D43CB}"/>
                </c:ext>
              </c:extLst>
            </c:dLbl>
            <c:dLbl>
              <c:idx val="56"/>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3-7591-4BB7-9F31-73FF4A4D43CB}"/>
                </c:ext>
              </c:extLst>
            </c:dLbl>
            <c:dLbl>
              <c:idx val="57"/>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4-7591-4BB7-9F31-73FF4A4D43CB}"/>
                </c:ext>
              </c:extLst>
            </c:dLbl>
            <c:dLbl>
              <c:idx val="58"/>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5-7591-4BB7-9F31-73FF4A4D43CB}"/>
                </c:ext>
              </c:extLst>
            </c:dLbl>
            <c:dLbl>
              <c:idx val="59"/>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6-7591-4BB7-9F31-73FF4A4D43CB}"/>
                </c:ext>
              </c:extLst>
            </c:dLbl>
            <c:dLbl>
              <c:idx val="60"/>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7-7591-4BB7-9F31-73FF4A4D43CB}"/>
                </c:ext>
              </c:extLst>
            </c:dLbl>
            <c:dLbl>
              <c:idx val="61"/>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8-7591-4BB7-9F31-73FF4A4D43CB}"/>
                </c:ext>
              </c:extLst>
            </c:dLbl>
            <c:dLbl>
              <c:idx val="62"/>
              <c:layout>
                <c:manualLayout>
                  <c:x val="-3.312628319516045E-2"/>
                  <c:y val="3.5398213644478364E-2"/>
                </c:manualLayout>
              </c:layout>
              <c:tx>
                <c:rich>
                  <a:bodyPr/>
                  <a:lstStyle/>
                  <a:p>
                    <a:fld id="{1BEBAE76-FE50-4C24-B1E6-BCBBB7333141}"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9-7591-4BB7-9F31-73FF4A4D43CB}"/>
                </c:ext>
              </c:extLst>
            </c:dLbl>
            <c:dLbl>
              <c:idx val="63"/>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A-7591-4BB7-9F31-73FF4A4D43CB}"/>
                </c:ext>
              </c:extLst>
            </c:dLbl>
            <c:dLbl>
              <c:idx val="64"/>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B-7591-4BB7-9F31-73FF4A4D43CB}"/>
                </c:ext>
              </c:extLst>
            </c:dLbl>
            <c:dLbl>
              <c:idx val="65"/>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C-7591-4BB7-9F31-73FF4A4D43CB}"/>
                </c:ext>
              </c:extLst>
            </c:dLbl>
            <c:dLbl>
              <c:idx val="66"/>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D-7591-4BB7-9F31-73FF4A4D43CB}"/>
                </c:ext>
              </c:extLst>
            </c:dLbl>
            <c:dLbl>
              <c:idx val="67"/>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E-7591-4BB7-9F31-73FF4A4D43CB}"/>
                </c:ext>
              </c:extLst>
            </c:dLbl>
            <c:dLbl>
              <c:idx val="68"/>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F-7591-4BB7-9F31-73FF4A4D43CB}"/>
                </c:ext>
              </c:extLst>
            </c:dLbl>
            <c:dLbl>
              <c:idx val="69"/>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0-7591-4BB7-9F31-73FF4A4D43CB}"/>
                </c:ext>
              </c:extLst>
            </c:dLbl>
            <c:dLbl>
              <c:idx val="70"/>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1-7591-4BB7-9F31-73FF4A4D43CB}"/>
                </c:ext>
              </c:extLst>
            </c:dLbl>
            <c:dLbl>
              <c:idx val="71"/>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2-7591-4BB7-9F31-73FF4A4D43CB}"/>
                </c:ext>
              </c:extLst>
            </c:dLbl>
            <c:dLbl>
              <c:idx val="72"/>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3-7591-4BB7-9F31-73FF4A4D43CB}"/>
                </c:ext>
              </c:extLst>
            </c:dLbl>
            <c:dLbl>
              <c:idx val="73"/>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4-7591-4BB7-9F31-73FF4A4D43CB}"/>
                </c:ext>
              </c:extLst>
            </c:dLbl>
            <c:dLbl>
              <c:idx val="74"/>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5-7591-4BB7-9F31-73FF4A4D43CB}"/>
                </c:ext>
              </c:extLst>
            </c:dLbl>
            <c:dLbl>
              <c:idx val="75"/>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6-7591-4BB7-9F31-73FF4A4D43CB}"/>
                </c:ext>
              </c:extLst>
            </c:dLbl>
            <c:dLbl>
              <c:idx val="76"/>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7-7591-4BB7-9F31-73FF4A4D43CB}"/>
                </c:ext>
              </c:extLst>
            </c:dLbl>
            <c:dLbl>
              <c:idx val="77"/>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8-7591-4BB7-9F31-73FF4A4D43CB}"/>
                </c:ext>
              </c:extLst>
            </c:dLbl>
            <c:dLbl>
              <c:idx val="78"/>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9-7591-4BB7-9F31-73FF4A4D43CB}"/>
                </c:ext>
              </c:extLst>
            </c:dLbl>
            <c:dLbl>
              <c:idx val="79"/>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A-7591-4BB7-9F31-73FF4A4D43CB}"/>
                </c:ext>
              </c:extLst>
            </c:dLbl>
            <c:dLbl>
              <c:idx val="80"/>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B-7591-4BB7-9F31-73FF4A4D43CB}"/>
                </c:ext>
              </c:extLst>
            </c:dLbl>
            <c:dLbl>
              <c:idx val="81"/>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C-7591-4BB7-9F31-73FF4A4D43CB}"/>
                </c:ext>
              </c:extLst>
            </c:dLbl>
            <c:dLbl>
              <c:idx val="82"/>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D-7591-4BB7-9F31-73FF4A4D43CB}"/>
                </c:ext>
              </c:extLst>
            </c:dLbl>
            <c:dLbl>
              <c:idx val="83"/>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E-7591-4BB7-9F31-73FF4A4D43CB}"/>
                </c:ext>
              </c:extLst>
            </c:dLbl>
            <c:dLbl>
              <c:idx val="84"/>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F-7591-4BB7-9F31-73FF4A4D43CB}"/>
                </c:ext>
              </c:extLst>
            </c:dLbl>
            <c:dLbl>
              <c:idx val="85"/>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0-7591-4BB7-9F31-73FF4A4D43CB}"/>
                </c:ext>
              </c:extLst>
            </c:dLbl>
            <c:dLbl>
              <c:idx val="86"/>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1-7591-4BB7-9F31-73FF4A4D43CB}"/>
                </c:ext>
              </c:extLst>
            </c:dLbl>
            <c:dLbl>
              <c:idx val="87"/>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2-7591-4BB7-9F31-73FF4A4D43CB}"/>
                </c:ext>
              </c:extLst>
            </c:dLbl>
            <c:dLbl>
              <c:idx val="88"/>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3-7591-4BB7-9F31-73FF4A4D43CB}"/>
                </c:ext>
              </c:extLst>
            </c:dLbl>
            <c:dLbl>
              <c:idx val="89"/>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4-7591-4BB7-9F31-73FF4A4D43CB}"/>
                </c:ext>
              </c:extLst>
            </c:dLbl>
            <c:dLbl>
              <c:idx val="90"/>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5-7591-4BB7-9F31-73FF4A4D43CB}"/>
                </c:ext>
              </c:extLst>
            </c:dLbl>
            <c:dLbl>
              <c:idx val="91"/>
              <c:layout>
                <c:manualLayout>
                  <c:x val="-0.18219455757338238"/>
                  <c:y val="-7.6696129563036466E-2"/>
                </c:manualLayout>
              </c:layout>
              <c:tx>
                <c:rich>
                  <a:bodyPr/>
                  <a:lstStyle/>
                  <a:p>
                    <a:fld id="{744125A0-8AD0-4818-8F41-BC0E0723C55A}"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6-7591-4BB7-9F31-73FF4A4D43CB}"/>
                </c:ext>
              </c:extLst>
            </c:dLbl>
            <c:dLbl>
              <c:idx val="92"/>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7-7591-4BB7-9F31-73FF4A4D43CB}"/>
                </c:ext>
              </c:extLst>
            </c:dLbl>
            <c:dLbl>
              <c:idx val="93"/>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8-7591-4BB7-9F31-73FF4A4D43CB}"/>
                </c:ext>
              </c:extLst>
            </c:dLbl>
            <c:dLbl>
              <c:idx val="94"/>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9-7591-4BB7-9F31-73FF4A4D43CB}"/>
                </c:ext>
              </c:extLst>
            </c:dLbl>
            <c:dLbl>
              <c:idx val="95"/>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A-7591-4BB7-9F31-73FF4A4D43CB}"/>
                </c:ext>
              </c:extLst>
            </c:dLbl>
            <c:dLbl>
              <c:idx val="96"/>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B-7591-4BB7-9F31-73FF4A4D43CB}"/>
                </c:ext>
              </c:extLst>
            </c:dLbl>
            <c:dLbl>
              <c:idx val="97"/>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C-7591-4BB7-9F31-73FF4A4D43CB}"/>
                </c:ext>
              </c:extLst>
            </c:dLbl>
            <c:dLbl>
              <c:idx val="98"/>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D-7591-4BB7-9F31-73FF4A4D43CB}"/>
                </c:ext>
              </c:extLst>
            </c:dLbl>
            <c:dLbl>
              <c:idx val="99"/>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E-7591-4BB7-9F31-73FF4A4D43CB}"/>
                </c:ext>
              </c:extLst>
            </c:dLbl>
            <c:dLbl>
              <c:idx val="100"/>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F-7591-4BB7-9F31-73FF4A4D43CB}"/>
                </c:ext>
              </c:extLst>
            </c:dLbl>
            <c:dLbl>
              <c:idx val="101"/>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0-7591-4BB7-9F31-73FF4A4D43CB}"/>
                </c:ext>
              </c:extLst>
            </c:dLbl>
            <c:dLbl>
              <c:idx val="102"/>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1-7591-4BB7-9F31-73FF4A4D43CB}"/>
                </c:ext>
              </c:extLst>
            </c:dLbl>
            <c:dLbl>
              <c:idx val="103"/>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2-7591-4BB7-9F31-73FF4A4D43CB}"/>
                </c:ext>
              </c:extLst>
            </c:dLbl>
            <c:dLbl>
              <c:idx val="104"/>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3-7591-4BB7-9F31-73FF4A4D43CB}"/>
                </c:ext>
              </c:extLst>
            </c:dLbl>
            <c:dLbl>
              <c:idx val="105"/>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4-7591-4BB7-9F31-73FF4A4D43CB}"/>
                </c:ext>
              </c:extLst>
            </c:dLbl>
            <c:dLbl>
              <c:idx val="106"/>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5-7591-4BB7-9F31-73FF4A4D43CB}"/>
                </c:ext>
              </c:extLst>
            </c:dLbl>
            <c:dLbl>
              <c:idx val="107"/>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6-7591-4BB7-9F31-73FF4A4D43CB}"/>
                </c:ext>
              </c:extLst>
            </c:dLbl>
            <c:dLbl>
              <c:idx val="108"/>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7-7591-4BB7-9F31-73FF4A4D43CB}"/>
                </c:ext>
              </c:extLst>
            </c:dLbl>
            <c:dLbl>
              <c:idx val="109"/>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8-7591-4BB7-9F31-73FF4A4D43CB}"/>
                </c:ext>
              </c:extLst>
            </c:dLbl>
            <c:dLbl>
              <c:idx val="110"/>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9-7591-4BB7-9F31-73FF4A4D43CB}"/>
                </c:ext>
              </c:extLst>
            </c:dLbl>
            <c:dLbl>
              <c:idx val="111"/>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A-7591-4BB7-9F31-73FF4A4D43CB}"/>
                </c:ext>
              </c:extLst>
            </c:dLbl>
            <c:dLbl>
              <c:idx val="112"/>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B-7591-4BB7-9F31-73FF4A4D43CB}"/>
                </c:ext>
              </c:extLst>
            </c:dLbl>
            <c:dLbl>
              <c:idx val="113"/>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C-7591-4BB7-9F31-73FF4A4D43CB}"/>
                </c:ext>
              </c:extLst>
            </c:dLbl>
            <c:dLbl>
              <c:idx val="114"/>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D-7591-4BB7-9F31-73FF4A4D43CB}"/>
                </c:ext>
              </c:extLst>
            </c:dLbl>
            <c:dLbl>
              <c:idx val="115"/>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E-7591-4BB7-9F31-73FF4A4D43CB}"/>
                </c:ext>
              </c:extLst>
            </c:dLbl>
            <c:dLbl>
              <c:idx val="116"/>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F-7591-4BB7-9F31-73FF4A4D43CB}"/>
                </c:ext>
              </c:extLst>
            </c:dLbl>
            <c:dLbl>
              <c:idx val="117"/>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0-7591-4BB7-9F31-73FF4A4D43CB}"/>
                </c:ext>
              </c:extLst>
            </c:dLbl>
            <c:dLbl>
              <c:idx val="118"/>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1-7591-4BB7-9F31-73FF4A4D43CB}"/>
                </c:ext>
              </c:extLst>
            </c:dLbl>
            <c:dLbl>
              <c:idx val="119"/>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2-7591-4BB7-9F31-73FF4A4D43CB}"/>
                </c:ext>
              </c:extLst>
            </c:dLbl>
            <c:dLbl>
              <c:idx val="120"/>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3-7591-4BB7-9F31-73FF4A4D43CB}"/>
                </c:ext>
              </c:extLst>
            </c:dLbl>
            <c:dLbl>
              <c:idx val="121"/>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4-7591-4BB7-9F31-73FF4A4D43CB}"/>
                </c:ext>
              </c:extLst>
            </c:dLbl>
            <c:dLbl>
              <c:idx val="122"/>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5-7591-4BB7-9F31-73FF4A4D43CB}"/>
                </c:ext>
              </c:extLst>
            </c:dLbl>
            <c:dLbl>
              <c:idx val="123"/>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6-7591-4BB7-9F31-73FF4A4D43CB}"/>
                </c:ext>
              </c:extLst>
            </c:dLbl>
            <c:dLbl>
              <c:idx val="124"/>
              <c:layout>
                <c:manualLayout>
                  <c:x val="-0.14906827437822195"/>
                  <c:y val="-8.849553411119597E-2"/>
                </c:manualLayout>
              </c:layout>
              <c:tx>
                <c:rich>
                  <a:bodyPr/>
                  <a:lstStyle/>
                  <a:p>
                    <a:fld id="{4C8B3C75-4D1B-44C3-BE8E-57341C62B7C4}" type="CELLRANGE">
                      <a:rPr lang="en-US"/>
                      <a:pPr/>
                      <a:t>[CELLRANGE]</a:t>
                    </a:fld>
                    <a:endParaRPr lang="en-S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7-7591-4BB7-9F31-73FF4A4D43CB}"/>
                </c:ext>
              </c:extLst>
            </c:dLbl>
            <c:dLbl>
              <c:idx val="125"/>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8-7591-4BB7-9F31-73FF4A4D43CB}"/>
                </c:ext>
              </c:extLst>
            </c:dLbl>
            <c:dLbl>
              <c:idx val="126"/>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9-7591-4BB7-9F31-73FF4A4D43CB}"/>
                </c:ext>
              </c:extLst>
            </c:dLbl>
            <c:dLbl>
              <c:idx val="127"/>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A-7591-4BB7-9F31-73FF4A4D43CB}"/>
                </c:ext>
              </c:extLst>
            </c:dLbl>
            <c:dLbl>
              <c:idx val="128"/>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B-7591-4BB7-9F31-73FF4A4D43CB}"/>
                </c:ext>
              </c:extLst>
            </c:dLbl>
            <c:dLbl>
              <c:idx val="129"/>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C-7591-4BB7-9F31-73FF4A4D43CB}"/>
                </c:ext>
              </c:extLst>
            </c:dLbl>
            <c:dLbl>
              <c:idx val="130"/>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D-7591-4BB7-9F31-73FF4A4D43CB}"/>
                </c:ext>
              </c:extLst>
            </c:dLbl>
            <c:dLbl>
              <c:idx val="131"/>
              <c:tx>
                <c:rich>
                  <a:bodyPr/>
                  <a:lstStyle/>
                  <a:p>
                    <a:endParaRPr lang="en-SG"/>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E-7591-4BB7-9F31-73FF4A4D43CB}"/>
                </c:ext>
              </c:extLst>
            </c:dLbl>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bg1">
                          <a:lumMod val="50000"/>
                        </a:schemeClr>
                      </a:solidFill>
                      <a:round/>
                    </a:ln>
                    <a:effectLst/>
                  </c:spPr>
                </c15:leaderLines>
              </c:ext>
            </c:extLst>
          </c:dLbls>
          <c:xVal>
            <c:numRef>
              <c:f>plots!$X$5:$X$136</c:f>
              <c:numCache>
                <c:formatCode>General</c:formatCode>
                <c:ptCount val="13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28.536422628501398</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27.166027383365599</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36.158087242629698</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38.8830963302347</c:v>
                </c:pt>
                <c:pt idx="125">
                  <c:v>#N/A</c:v>
                </c:pt>
                <c:pt idx="126">
                  <c:v>#N/A</c:v>
                </c:pt>
                <c:pt idx="127">
                  <c:v>#N/A</c:v>
                </c:pt>
                <c:pt idx="128">
                  <c:v>#N/A</c:v>
                </c:pt>
                <c:pt idx="129">
                  <c:v>#N/A</c:v>
                </c:pt>
                <c:pt idx="130">
                  <c:v>#N/A</c:v>
                </c:pt>
                <c:pt idx="131">
                  <c:v>#N/A</c:v>
                </c:pt>
              </c:numCache>
            </c:numRef>
          </c:xVal>
          <c:yVal>
            <c:numRef>
              <c:f>plots!$Y$5:$Y$136</c:f>
              <c:numCache>
                <c:formatCode>General</c:formatCode>
                <c:ptCount val="13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13.086961964654501</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9.4591415116474007</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28.1537383993115</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33.032859566768401</c:v>
                </c:pt>
                <c:pt idx="125">
                  <c:v>#N/A</c:v>
                </c:pt>
                <c:pt idx="126">
                  <c:v>#N/A</c:v>
                </c:pt>
                <c:pt idx="127">
                  <c:v>#N/A</c:v>
                </c:pt>
                <c:pt idx="128">
                  <c:v>#N/A</c:v>
                </c:pt>
                <c:pt idx="129">
                  <c:v>#N/A</c:v>
                </c:pt>
                <c:pt idx="130">
                  <c:v>#N/A</c:v>
                </c:pt>
                <c:pt idx="131">
                  <c:v>#N/A</c:v>
                </c:pt>
              </c:numCache>
            </c:numRef>
          </c:yVal>
          <c:smooth val="0"/>
          <c:extLst>
            <c:ext xmlns:c15="http://schemas.microsoft.com/office/drawing/2012/chart" uri="{02D57815-91ED-43cb-92C2-25804820EDAC}">
              <c15:datalabelsRange>
                <c15:f>plots!$AB$5:$AB$136</c15:f>
                <c15:dlblRangeCache>
                  <c:ptCount val="132"/>
                  <c:pt idx="16">
                    <c:v>Brunei</c:v>
                  </c:pt>
                  <c:pt idx="20">
                    <c:v>Cambodia</c:v>
                  </c:pt>
                  <c:pt idx="24">
                    <c:v>China</c:v>
                  </c:pt>
                  <c:pt idx="46">
                    <c:v>Hong Kong</c:v>
                  </c:pt>
                  <c:pt idx="50">
                    <c:v>Indonesia</c:v>
                  </c:pt>
                  <c:pt idx="56">
                    <c:v>Japan</c:v>
                  </c:pt>
                  <c:pt idx="62">
                    <c:v>Lao PDR</c:v>
                  </c:pt>
                  <c:pt idx="67">
                    <c:v>Malaysia</c:v>
                  </c:pt>
                  <c:pt idx="91">
                    <c:v>Philippines</c:v>
                  </c:pt>
                  <c:pt idx="95">
                    <c:v>Korea</c:v>
                  </c:pt>
                  <c:pt idx="103">
                    <c:v>Singapore</c:v>
                  </c:pt>
                  <c:pt idx="112">
                    <c:v>Thailand</c:v>
                  </c:pt>
                  <c:pt idx="124">
                    <c:v>Vietnam</c:v>
                  </c:pt>
                </c15:dlblRangeCache>
              </c15:datalabelsRange>
            </c:ext>
            <c:ext xmlns:c16="http://schemas.microsoft.com/office/drawing/2014/chart" uri="{C3380CC4-5D6E-409C-BE32-E72D297353CC}">
              <c16:uniqueId val="{0000018F-7591-4BB7-9F31-73FF4A4D43CB}"/>
            </c:ext>
          </c:extLst>
        </c:ser>
        <c:dLbls>
          <c:showLegendKey val="0"/>
          <c:showVal val="0"/>
          <c:showCatName val="0"/>
          <c:showSerName val="0"/>
          <c:showPercent val="0"/>
          <c:showBubbleSize val="0"/>
        </c:dLbls>
        <c:axId val="1089467663"/>
        <c:axId val="184222767"/>
      </c:scatterChart>
      <c:valAx>
        <c:axId val="1089467663"/>
        <c:scaling>
          <c:orientation val="minMax"/>
          <c:min val="20"/>
        </c:scaling>
        <c:delete val="0"/>
        <c:axPos val="b"/>
        <c:title>
          <c:tx>
            <c:rich>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r>
                  <a:rPr lang="en-SG"/>
                  <a:t>Innovation input</a:t>
                </a:r>
                <a:r>
                  <a:rPr lang="en-SG" baseline="0"/>
                  <a:t> score</a:t>
                </a:r>
                <a:endParaRPr lang="en-SG"/>
              </a:p>
            </c:rich>
          </c:tx>
          <c:layout>
            <c:manualLayout>
              <c:xMode val="edge"/>
              <c:yMode val="edge"/>
              <c:x val="0.37615907250408348"/>
              <c:y val="0.76884044393510909"/>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title>
        <c:numFmt formatCode="General" sourceLinked="1"/>
        <c:majorTickMark val="none"/>
        <c:minorTickMark val="none"/>
        <c:tickLblPos val="nextTo"/>
        <c:spPr>
          <a:noFill/>
          <a:ln w="3175" cap="flat" cmpd="sng" algn="ctr">
            <a:solidFill>
              <a:srgbClr val="000000"/>
            </a:solidFill>
            <a:prstDash val="solid"/>
            <a:roun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184222767"/>
        <c:crosses val="autoZero"/>
        <c:crossBetween val="midCat"/>
        <c:majorUnit val="20"/>
      </c:valAx>
      <c:valAx>
        <c:axId val="184222767"/>
        <c:scaling>
          <c:orientation val="minMax"/>
          <c:max val="80"/>
        </c:scaling>
        <c:delete val="0"/>
        <c:axPos val="l"/>
        <c:title>
          <c:tx>
            <c:rich>
              <a:bodyPr rot="-54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r>
                  <a:rPr lang="en-SG"/>
                  <a:t>Innovation output score</a:t>
                </a:r>
              </a:p>
            </c:rich>
          </c:tx>
          <c:layout>
            <c:manualLayout>
              <c:xMode val="edge"/>
              <c:yMode val="edge"/>
              <c:x val="1.47588611272516E-2"/>
              <c:y val="0.2172519967929305"/>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title>
        <c:numFmt formatCode="General" sourceLinked="1"/>
        <c:majorTickMark val="none"/>
        <c:minorTickMark val="none"/>
        <c:tickLblPos val="nextTo"/>
        <c:spPr>
          <a:noFill/>
          <a:ln w="3175" cap="flat" cmpd="sng" algn="ctr">
            <a:solidFill>
              <a:srgbClr val="000000"/>
            </a:solidFill>
            <a:prstDash val="solid"/>
            <a:roun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1089467663"/>
        <c:crosses val="autoZero"/>
        <c:crossBetween val="midCat"/>
        <c:majorUnit val="20"/>
      </c:valAx>
      <c:spPr>
        <a:noFill/>
        <a:ln w="25400">
          <a:noFill/>
        </a:ln>
        <a:effectLst/>
      </c:spPr>
    </c:plotArea>
    <c:legend>
      <c:legendPos val="b"/>
      <c:layout>
        <c:manualLayout>
          <c:xMode val="edge"/>
          <c:yMode val="edge"/>
          <c:x val="6.6352926105038734E-2"/>
          <c:y val="0.85876693406770577"/>
          <c:w val="0.90215741626137524"/>
          <c:h val="0.12048079897861809"/>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100">
          <a:solidFill>
            <a:srgbClr val="000000"/>
          </a:solidFill>
          <a:latin typeface="Arial" panose="020B060402020202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'[Gen AI and Jobs data_redo.xlsx]plots'!$C$4</c:f>
              <c:strCache>
                <c:ptCount val="1"/>
                <c:pt idx="0">
                  <c:v>Automation potential</c:v>
                </c:pt>
              </c:strCache>
            </c:strRef>
          </c:tx>
          <c:spPr>
            <a:solidFill>
              <a:srgbClr val="C00000"/>
            </a:solidFill>
            <a:ln w="25400">
              <a:noFill/>
            </a:ln>
            <a:effectLst/>
          </c:spPr>
          <c:invertIfNegative val="0"/>
          <c:cat>
            <c:strRef>
              <c:f>'[Gen AI and Jobs data_redo.xlsx]plots'!$A$6:$A$19</c:f>
              <c:strCache>
                <c:ptCount val="14"/>
                <c:pt idx="0">
                  <c:v>China</c:v>
                </c:pt>
                <c:pt idx="1">
                  <c:v>Lao PDR</c:v>
                </c:pt>
                <c:pt idx="2">
                  <c:v>Vietnam</c:v>
                </c:pt>
                <c:pt idx="3">
                  <c:v>Cambodia</c:v>
                </c:pt>
                <c:pt idx="4">
                  <c:v>Myanmar</c:v>
                </c:pt>
                <c:pt idx="5">
                  <c:v>Indonesia</c:v>
                </c:pt>
                <c:pt idx="6">
                  <c:v>Thailand</c:v>
                </c:pt>
                <c:pt idx="7">
                  <c:v>Philippines</c:v>
                </c:pt>
                <c:pt idx="8">
                  <c:v>Malaysia</c:v>
                </c:pt>
                <c:pt idx="9">
                  <c:v>Korea</c:v>
                </c:pt>
                <c:pt idx="10">
                  <c:v>Brunei</c:v>
                </c:pt>
                <c:pt idx="11">
                  <c:v>Japan</c:v>
                </c:pt>
                <c:pt idx="12">
                  <c:v>Hong Kong</c:v>
                </c:pt>
                <c:pt idx="13">
                  <c:v>Singapore</c:v>
                </c:pt>
              </c:strCache>
            </c:strRef>
          </c:cat>
          <c:val>
            <c:numRef>
              <c:f>'[Gen AI and Jobs data_redo.xlsx]plots'!$C$6:$C$19</c:f>
              <c:numCache>
                <c:formatCode>General</c:formatCode>
                <c:ptCount val="14"/>
                <c:pt idx="0">
                  <c:v>2.6498643041574388</c:v>
                </c:pt>
                <c:pt idx="1">
                  <c:v>1.1888575227045128</c:v>
                </c:pt>
                <c:pt idx="2">
                  <c:v>1.8101342715565689</c:v>
                </c:pt>
                <c:pt idx="3">
                  <c:v>3.6387910364229539</c:v>
                </c:pt>
                <c:pt idx="4">
                  <c:v>3.6039799574905094</c:v>
                </c:pt>
                <c:pt idx="5">
                  <c:v>4.2969953380560248</c:v>
                </c:pt>
                <c:pt idx="6">
                  <c:v>4.1002917760489126</c:v>
                </c:pt>
                <c:pt idx="7">
                  <c:v>4.9259704563290878</c:v>
                </c:pt>
                <c:pt idx="8">
                  <c:v>7.2974878940182561</c:v>
                </c:pt>
                <c:pt idx="9">
                  <c:v>9.0984110124458226</c:v>
                </c:pt>
                <c:pt idx="10">
                  <c:v>7.4511960015489471</c:v>
                </c:pt>
                <c:pt idx="11">
                  <c:v>14.39046728534602</c:v>
                </c:pt>
                <c:pt idx="12">
                  <c:v>9.5477009975750295</c:v>
                </c:pt>
                <c:pt idx="13">
                  <c:v>7.2484435805205916</c:v>
                </c:pt>
              </c:numCache>
            </c:numRef>
          </c:val>
          <c:extLst>
            <c:ext xmlns:c16="http://schemas.microsoft.com/office/drawing/2014/chart" uri="{C3380CC4-5D6E-409C-BE32-E72D297353CC}">
              <c16:uniqueId val="{00000000-9201-44F5-A4F1-884873BC8730}"/>
            </c:ext>
          </c:extLst>
        </c:ser>
        <c:ser>
          <c:idx val="2"/>
          <c:order val="1"/>
          <c:tx>
            <c:strRef>
              <c:f>'[Gen AI and Jobs data_redo.xlsx]plots'!$D$4</c:f>
              <c:strCache>
                <c:ptCount val="1"/>
                <c:pt idx="0">
                  <c:v>Other occupations</c:v>
                </c:pt>
              </c:strCache>
            </c:strRef>
          </c:tx>
          <c:spPr>
            <a:solidFill>
              <a:srgbClr val="BFBFBF"/>
            </a:solidFill>
            <a:ln>
              <a:noFill/>
            </a:ln>
            <a:effectLst/>
          </c:spPr>
          <c:invertIfNegative val="0"/>
          <c:cat>
            <c:strRef>
              <c:f>'[Gen AI and Jobs data_redo.xlsx]plots'!$A$6:$A$19</c:f>
              <c:strCache>
                <c:ptCount val="14"/>
                <c:pt idx="0">
                  <c:v>China</c:v>
                </c:pt>
                <c:pt idx="1">
                  <c:v>Lao PDR</c:v>
                </c:pt>
                <c:pt idx="2">
                  <c:v>Vietnam</c:v>
                </c:pt>
                <c:pt idx="3">
                  <c:v>Cambodia</c:v>
                </c:pt>
                <c:pt idx="4">
                  <c:v>Myanmar</c:v>
                </c:pt>
                <c:pt idx="5">
                  <c:v>Indonesia</c:v>
                </c:pt>
                <c:pt idx="6">
                  <c:v>Thailand</c:v>
                </c:pt>
                <c:pt idx="7">
                  <c:v>Philippines</c:v>
                </c:pt>
                <c:pt idx="8">
                  <c:v>Malaysia</c:v>
                </c:pt>
                <c:pt idx="9">
                  <c:v>Korea</c:v>
                </c:pt>
                <c:pt idx="10">
                  <c:v>Brunei</c:v>
                </c:pt>
                <c:pt idx="11">
                  <c:v>Japan</c:v>
                </c:pt>
                <c:pt idx="12">
                  <c:v>Hong Kong</c:v>
                </c:pt>
                <c:pt idx="13">
                  <c:v>Singapore</c:v>
                </c:pt>
              </c:strCache>
            </c:strRef>
          </c:cat>
          <c:val>
            <c:numRef>
              <c:f>'[Gen AI and Jobs data_redo.xlsx]plots'!$D$6:$D$19</c:f>
              <c:numCache>
                <c:formatCode>General</c:formatCode>
                <c:ptCount val="14"/>
                <c:pt idx="0">
                  <c:v>92.144910414955021</c:v>
                </c:pt>
                <c:pt idx="1">
                  <c:v>91.613635545106249</c:v>
                </c:pt>
                <c:pt idx="2">
                  <c:v>90.169111132458625</c:v>
                </c:pt>
                <c:pt idx="3">
                  <c:v>88.434462655647707</c:v>
                </c:pt>
                <c:pt idx="4">
                  <c:v>88.021438640283833</c:v>
                </c:pt>
                <c:pt idx="5">
                  <c:v>87.91839871900406</c:v>
                </c:pt>
                <c:pt idx="6">
                  <c:v>84.887744983537885</c:v>
                </c:pt>
                <c:pt idx="7">
                  <c:v>83.034417069317442</c:v>
                </c:pt>
                <c:pt idx="8">
                  <c:v>77.178480663233941</c:v>
                </c:pt>
                <c:pt idx="9">
                  <c:v>76.544883910292228</c:v>
                </c:pt>
                <c:pt idx="10">
                  <c:v>76.526823350764573</c:v>
                </c:pt>
                <c:pt idx="11">
                  <c:v>76.425966713865179</c:v>
                </c:pt>
                <c:pt idx="12">
                  <c:v>76.198870381572107</c:v>
                </c:pt>
                <c:pt idx="13">
                  <c:v>66.717473812831699</c:v>
                </c:pt>
              </c:numCache>
            </c:numRef>
          </c:val>
          <c:extLst>
            <c:ext xmlns:c16="http://schemas.microsoft.com/office/drawing/2014/chart" uri="{C3380CC4-5D6E-409C-BE32-E72D297353CC}">
              <c16:uniqueId val="{00000001-9201-44F5-A4F1-884873BC8730}"/>
            </c:ext>
          </c:extLst>
        </c:ser>
        <c:ser>
          <c:idx val="1"/>
          <c:order val="2"/>
          <c:tx>
            <c:strRef>
              <c:f>'[Gen AI and Jobs data_redo.xlsx]plots'!$E$4</c:f>
              <c:strCache>
                <c:ptCount val="1"/>
                <c:pt idx="0">
                  <c:v>Augmentation potential</c:v>
                </c:pt>
              </c:strCache>
            </c:strRef>
          </c:tx>
          <c:spPr>
            <a:solidFill>
              <a:srgbClr val="009999"/>
            </a:solidFill>
            <a:ln w="25400">
              <a:noFill/>
            </a:ln>
            <a:effectLst/>
          </c:spPr>
          <c:invertIfNegative val="0"/>
          <c:cat>
            <c:strRef>
              <c:f>'[Gen AI and Jobs data_redo.xlsx]plots'!$A$6:$A$19</c:f>
              <c:strCache>
                <c:ptCount val="14"/>
                <c:pt idx="0">
                  <c:v>China</c:v>
                </c:pt>
                <c:pt idx="1">
                  <c:v>Lao PDR</c:v>
                </c:pt>
                <c:pt idx="2">
                  <c:v>Vietnam</c:v>
                </c:pt>
                <c:pt idx="3">
                  <c:v>Cambodia</c:v>
                </c:pt>
                <c:pt idx="4">
                  <c:v>Myanmar</c:v>
                </c:pt>
                <c:pt idx="5">
                  <c:v>Indonesia</c:v>
                </c:pt>
                <c:pt idx="6">
                  <c:v>Thailand</c:v>
                </c:pt>
                <c:pt idx="7">
                  <c:v>Philippines</c:v>
                </c:pt>
                <c:pt idx="8">
                  <c:v>Malaysia</c:v>
                </c:pt>
                <c:pt idx="9">
                  <c:v>Korea</c:v>
                </c:pt>
                <c:pt idx="10">
                  <c:v>Brunei</c:v>
                </c:pt>
                <c:pt idx="11">
                  <c:v>Japan</c:v>
                </c:pt>
                <c:pt idx="12">
                  <c:v>Hong Kong</c:v>
                </c:pt>
                <c:pt idx="13">
                  <c:v>Singapore</c:v>
                </c:pt>
              </c:strCache>
            </c:strRef>
          </c:cat>
          <c:val>
            <c:numRef>
              <c:f>'[Gen AI and Jobs data_redo.xlsx]plots'!$E$6:$E$19</c:f>
              <c:numCache>
                <c:formatCode>General</c:formatCode>
                <c:ptCount val="14"/>
                <c:pt idx="0">
                  <c:v>5.205225280887551</c:v>
                </c:pt>
                <c:pt idx="1">
                  <c:v>7.1975069321892429</c:v>
                </c:pt>
                <c:pt idx="2">
                  <c:v>8.0207545959848048</c:v>
                </c:pt>
                <c:pt idx="3">
                  <c:v>7.9267463079293279</c:v>
                </c:pt>
                <c:pt idx="4">
                  <c:v>8.3745814022256582</c:v>
                </c:pt>
                <c:pt idx="5">
                  <c:v>7.7846059429399217</c:v>
                </c:pt>
                <c:pt idx="6">
                  <c:v>11.01196324041319</c:v>
                </c:pt>
                <c:pt idx="7">
                  <c:v>12.039612474353479</c:v>
                </c:pt>
                <c:pt idx="8">
                  <c:v>15.524031442747798</c:v>
                </c:pt>
                <c:pt idx="9">
                  <c:v>14.35670507726195</c:v>
                </c:pt>
                <c:pt idx="10">
                  <c:v>16.02198064768648</c:v>
                </c:pt>
                <c:pt idx="11">
                  <c:v>9.1835660007887956</c:v>
                </c:pt>
                <c:pt idx="12">
                  <c:v>14.253428620852858</c:v>
                </c:pt>
                <c:pt idx="13">
                  <c:v>26.034082606647711</c:v>
                </c:pt>
              </c:numCache>
            </c:numRef>
          </c:val>
          <c:extLst>
            <c:ext xmlns:c16="http://schemas.microsoft.com/office/drawing/2014/chart" uri="{C3380CC4-5D6E-409C-BE32-E72D297353CC}">
              <c16:uniqueId val="{00000002-9201-44F5-A4F1-884873BC8730}"/>
            </c:ext>
          </c:extLst>
        </c:ser>
        <c:dLbls>
          <c:showLegendKey val="0"/>
          <c:showVal val="0"/>
          <c:showCatName val="0"/>
          <c:showSerName val="0"/>
          <c:showPercent val="0"/>
          <c:showBubbleSize val="0"/>
        </c:dLbls>
        <c:gapWidth val="44"/>
        <c:overlap val="100"/>
        <c:axId val="874907295"/>
        <c:axId val="791866767"/>
      </c:barChart>
      <c:catAx>
        <c:axId val="874907295"/>
        <c:scaling>
          <c:orientation val="minMax"/>
        </c:scaling>
        <c:delete val="0"/>
        <c:axPos val="l"/>
        <c:numFmt formatCode="General" sourceLinked="1"/>
        <c:majorTickMark val="none"/>
        <c:minorTickMark val="none"/>
        <c:tickLblPos val="nextTo"/>
        <c:spPr>
          <a:noFill/>
          <a:ln w="3175" cap="flat" cmpd="sng" algn="ctr">
            <a:solidFill>
              <a:srgbClr val="000000"/>
            </a:solidFill>
            <a:prstDash val="solid"/>
            <a:roun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791866767"/>
        <c:crosses val="autoZero"/>
        <c:auto val="1"/>
        <c:lblAlgn val="ctr"/>
        <c:lblOffset val="100"/>
        <c:noMultiLvlLbl val="0"/>
      </c:catAx>
      <c:valAx>
        <c:axId val="791866767"/>
        <c:scaling>
          <c:orientation val="minMax"/>
          <c:max val="100"/>
        </c:scaling>
        <c:delete val="0"/>
        <c:axPos val="b"/>
        <c:numFmt formatCode="General" sourceLinked="1"/>
        <c:majorTickMark val="none"/>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874907295"/>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100">
          <a:solidFill>
            <a:srgbClr val="000000"/>
          </a:solidFill>
          <a:latin typeface="Arial" panose="020B060402020202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17884218569136"/>
          <c:y val="3.8045822748406267E-2"/>
          <c:w val="0.63991819442093267"/>
          <c:h val="0.79041245266740157"/>
        </c:manualLayout>
      </c:layout>
      <c:barChart>
        <c:barDir val="bar"/>
        <c:grouping val="stacked"/>
        <c:varyColors val="0"/>
        <c:ser>
          <c:idx val="0"/>
          <c:order val="0"/>
          <c:tx>
            <c:strRef>
              <c:f>'[Gen AI and Jobs data_redo.xlsx]plots'!$AX$4</c:f>
              <c:strCache>
                <c:ptCount val="1"/>
                <c:pt idx="0">
                  <c:v>Automation potential</c:v>
                </c:pt>
              </c:strCache>
            </c:strRef>
          </c:tx>
          <c:spPr>
            <a:solidFill>
              <a:srgbClr val="C00000"/>
            </a:solidFill>
            <a:ln w="19050">
              <a:noFill/>
            </a:ln>
            <a:effectLst/>
          </c:spPr>
          <c:invertIfNegative val="0"/>
          <c:cat>
            <c:multiLvlStrRef>
              <c:f>'[Gen AI and Jobs data_redo.xlsx]plots'!$AV$5:$AW$10</c:f>
              <c:multiLvlStrCache>
                <c:ptCount val="6"/>
                <c:lvl>
                  <c:pt idx="0">
                    <c:v>High-skilled</c:v>
                  </c:pt>
                  <c:pt idx="1">
                    <c:v>Medium-skilled</c:v>
                  </c:pt>
                  <c:pt idx="2">
                    <c:v>High-skilled</c:v>
                  </c:pt>
                  <c:pt idx="3">
                    <c:v>Medium-skilled</c:v>
                  </c:pt>
                  <c:pt idx="4">
                    <c:v>High-skilled</c:v>
                  </c:pt>
                  <c:pt idx="5">
                    <c:v>Medium-skilled</c:v>
                  </c:pt>
                </c:lvl>
                <c:lvl>
                  <c:pt idx="0">
                    <c:v>Lower middle income</c:v>
                  </c:pt>
                  <c:pt idx="2">
                    <c:v>Upper middle income</c:v>
                  </c:pt>
                  <c:pt idx="4">
                    <c:v>High income</c:v>
                  </c:pt>
                </c:lvl>
              </c:multiLvlStrCache>
            </c:multiLvlStrRef>
          </c:cat>
          <c:val>
            <c:numRef>
              <c:f>'[Gen AI and Jobs data_redo.xlsx]plots'!$AX$5:$AX$10</c:f>
              <c:numCache>
                <c:formatCode>General</c:formatCode>
                <c:ptCount val="6"/>
                <c:pt idx="0">
                  <c:v>1.4528752326786303</c:v>
                </c:pt>
                <c:pt idx="1">
                  <c:v>4.456299135619493</c:v>
                </c:pt>
                <c:pt idx="2">
                  <c:v>0.91026633402817536</c:v>
                </c:pt>
                <c:pt idx="3">
                  <c:v>6.2988287355115347</c:v>
                </c:pt>
                <c:pt idx="4">
                  <c:v>2.5017328170205921</c:v>
                </c:pt>
                <c:pt idx="5">
                  <c:v>18.500059227480108</c:v>
                </c:pt>
              </c:numCache>
            </c:numRef>
          </c:val>
          <c:extLst>
            <c:ext xmlns:c16="http://schemas.microsoft.com/office/drawing/2014/chart" uri="{C3380CC4-5D6E-409C-BE32-E72D297353CC}">
              <c16:uniqueId val="{00000000-1BA4-4A24-8637-44D1708960CA}"/>
            </c:ext>
          </c:extLst>
        </c:ser>
        <c:ser>
          <c:idx val="1"/>
          <c:order val="1"/>
          <c:tx>
            <c:strRef>
              <c:f>'[Gen AI and Jobs data_redo.xlsx]plots'!$AY$4</c:f>
              <c:strCache>
                <c:ptCount val="1"/>
                <c:pt idx="0">
                  <c:v>Other occupations</c:v>
                </c:pt>
              </c:strCache>
            </c:strRef>
          </c:tx>
          <c:spPr>
            <a:solidFill>
              <a:srgbClr val="BFBFBF"/>
            </a:solidFill>
            <a:ln w="19050">
              <a:noFill/>
            </a:ln>
            <a:effectLst/>
          </c:spPr>
          <c:invertIfNegative val="0"/>
          <c:cat>
            <c:multiLvlStrRef>
              <c:f>'[Gen AI and Jobs data_redo.xlsx]plots'!$AV$5:$AW$10</c:f>
              <c:multiLvlStrCache>
                <c:ptCount val="6"/>
                <c:lvl>
                  <c:pt idx="0">
                    <c:v>High-skilled</c:v>
                  </c:pt>
                  <c:pt idx="1">
                    <c:v>Medium-skilled</c:v>
                  </c:pt>
                  <c:pt idx="2">
                    <c:v>High-skilled</c:v>
                  </c:pt>
                  <c:pt idx="3">
                    <c:v>Medium-skilled</c:v>
                  </c:pt>
                  <c:pt idx="4">
                    <c:v>High-skilled</c:v>
                  </c:pt>
                  <c:pt idx="5">
                    <c:v>Medium-skilled</c:v>
                  </c:pt>
                </c:lvl>
                <c:lvl>
                  <c:pt idx="0">
                    <c:v>Lower middle income</c:v>
                  </c:pt>
                  <c:pt idx="2">
                    <c:v>Upper middle income</c:v>
                  </c:pt>
                  <c:pt idx="4">
                    <c:v>High income</c:v>
                  </c:pt>
                </c:lvl>
              </c:multiLvlStrCache>
            </c:multiLvlStrRef>
          </c:cat>
          <c:val>
            <c:numRef>
              <c:f>'[Gen AI and Jobs data_redo.xlsx]plots'!$AY$5:$AY$10</c:f>
              <c:numCache>
                <c:formatCode>General</c:formatCode>
                <c:ptCount val="6"/>
                <c:pt idx="0">
                  <c:v>60.846800754419327</c:v>
                </c:pt>
                <c:pt idx="1">
                  <c:v>87.890787413209793</c:v>
                </c:pt>
                <c:pt idx="2">
                  <c:v>69.9549474133145</c:v>
                </c:pt>
                <c:pt idx="3">
                  <c:v>85.701615941878558</c:v>
                </c:pt>
                <c:pt idx="4">
                  <c:v>69.342444274601689</c:v>
                </c:pt>
                <c:pt idx="5">
                  <c:v>72.499609019943492</c:v>
                </c:pt>
              </c:numCache>
            </c:numRef>
          </c:val>
          <c:extLst>
            <c:ext xmlns:c16="http://schemas.microsoft.com/office/drawing/2014/chart" uri="{C3380CC4-5D6E-409C-BE32-E72D297353CC}">
              <c16:uniqueId val="{00000001-1BA4-4A24-8637-44D1708960CA}"/>
            </c:ext>
          </c:extLst>
        </c:ser>
        <c:ser>
          <c:idx val="2"/>
          <c:order val="2"/>
          <c:tx>
            <c:strRef>
              <c:f>'[Gen AI and Jobs data_redo.xlsx]plots'!$AZ$4</c:f>
              <c:strCache>
                <c:ptCount val="1"/>
                <c:pt idx="0">
                  <c:v>Augmentation potential</c:v>
                </c:pt>
              </c:strCache>
            </c:strRef>
          </c:tx>
          <c:spPr>
            <a:solidFill>
              <a:srgbClr val="009999"/>
            </a:solidFill>
            <a:ln w="19050">
              <a:noFill/>
            </a:ln>
            <a:effectLst/>
          </c:spPr>
          <c:invertIfNegative val="0"/>
          <c:cat>
            <c:multiLvlStrRef>
              <c:f>'[Gen AI and Jobs data_redo.xlsx]plots'!$AV$5:$AW$10</c:f>
              <c:multiLvlStrCache>
                <c:ptCount val="6"/>
                <c:lvl>
                  <c:pt idx="0">
                    <c:v>High-skilled</c:v>
                  </c:pt>
                  <c:pt idx="1">
                    <c:v>Medium-skilled</c:v>
                  </c:pt>
                  <c:pt idx="2">
                    <c:v>High-skilled</c:v>
                  </c:pt>
                  <c:pt idx="3">
                    <c:v>Medium-skilled</c:v>
                  </c:pt>
                  <c:pt idx="4">
                    <c:v>High-skilled</c:v>
                  </c:pt>
                  <c:pt idx="5">
                    <c:v>Medium-skilled</c:v>
                  </c:pt>
                </c:lvl>
                <c:lvl>
                  <c:pt idx="0">
                    <c:v>Lower middle income</c:v>
                  </c:pt>
                  <c:pt idx="2">
                    <c:v>Upper middle income</c:v>
                  </c:pt>
                  <c:pt idx="4">
                    <c:v>High income</c:v>
                  </c:pt>
                </c:lvl>
              </c:multiLvlStrCache>
            </c:multiLvlStrRef>
          </c:cat>
          <c:val>
            <c:numRef>
              <c:f>'[Gen AI and Jobs data_redo.xlsx]plots'!$AZ$5:$AZ$10</c:f>
              <c:numCache>
                <c:formatCode>General</c:formatCode>
                <c:ptCount val="6"/>
                <c:pt idx="0">
                  <c:v>37.700324012902044</c:v>
                </c:pt>
                <c:pt idx="1">
                  <c:v>7.6529134511707113</c:v>
                </c:pt>
                <c:pt idx="2">
                  <c:v>29.134786252657328</c:v>
                </c:pt>
                <c:pt idx="3">
                  <c:v>7.9995553226099023</c:v>
                </c:pt>
                <c:pt idx="4">
                  <c:v>28.155822908377711</c:v>
                </c:pt>
                <c:pt idx="5">
                  <c:v>9.0003317525763968</c:v>
                </c:pt>
              </c:numCache>
            </c:numRef>
          </c:val>
          <c:extLst>
            <c:ext xmlns:c16="http://schemas.microsoft.com/office/drawing/2014/chart" uri="{C3380CC4-5D6E-409C-BE32-E72D297353CC}">
              <c16:uniqueId val="{00000002-1BA4-4A24-8637-44D1708960CA}"/>
            </c:ext>
          </c:extLst>
        </c:ser>
        <c:dLbls>
          <c:showLegendKey val="0"/>
          <c:showVal val="0"/>
          <c:showCatName val="0"/>
          <c:showSerName val="0"/>
          <c:showPercent val="0"/>
          <c:showBubbleSize val="0"/>
        </c:dLbls>
        <c:gapWidth val="80"/>
        <c:overlap val="100"/>
        <c:axId val="1188851583"/>
        <c:axId val="508577439"/>
      </c:barChart>
      <c:catAx>
        <c:axId val="1188851583"/>
        <c:scaling>
          <c:orientation val="minMax"/>
        </c:scaling>
        <c:delete val="0"/>
        <c:axPos val="l"/>
        <c:numFmt formatCode="General" sourceLinked="1"/>
        <c:majorTickMark val="none"/>
        <c:minorTickMark val="none"/>
        <c:tickLblPos val="nextTo"/>
        <c:spPr>
          <a:noFill/>
          <a:ln w="3175" cap="flat" cmpd="sng" algn="ctr">
            <a:solidFill>
              <a:srgbClr val="000000"/>
            </a:solidFill>
            <a:prstDash val="solid"/>
            <a:roun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508577439"/>
        <c:crosses val="autoZero"/>
        <c:auto val="1"/>
        <c:lblAlgn val="ctr"/>
        <c:lblOffset val="100"/>
        <c:noMultiLvlLbl val="0"/>
      </c:catAx>
      <c:valAx>
        <c:axId val="508577439"/>
        <c:scaling>
          <c:orientation val="minMax"/>
          <c:max val="100"/>
        </c:scaling>
        <c:delete val="0"/>
        <c:axPos val="b"/>
        <c:numFmt formatCode="General" sourceLinked="1"/>
        <c:majorTickMark val="none"/>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118885158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100">
          <a:solidFill>
            <a:srgbClr val="000000"/>
          </a:solidFill>
          <a:latin typeface="Arial" panose="020B060402020202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Sheet1!$A$4</c:f>
              <c:strCache>
                <c:ptCount val="1"/>
                <c:pt idx="0">
                  <c:v>ASEAN+3</c:v>
                </c:pt>
              </c:strCache>
            </c:strRef>
          </c:tx>
          <c:spPr>
            <a:ln w="28575" cap="rnd">
              <a:solidFill>
                <a:srgbClr val="C00000"/>
              </a:solidFill>
              <a:prstDash val="solid"/>
              <a:round/>
            </a:ln>
            <a:effectLst/>
          </c:spPr>
          <c:marker>
            <c:symbol val="none"/>
          </c:marker>
          <c:dPt>
            <c:idx val="5"/>
            <c:marker>
              <c:symbol val="none"/>
            </c:marker>
            <c:bubble3D val="0"/>
            <c:spPr>
              <a:ln w="28575" cap="rnd">
                <a:solidFill>
                  <a:srgbClr val="C00000"/>
                </a:solidFill>
                <a:prstDash val="solid"/>
                <a:round/>
              </a:ln>
              <a:effectLst/>
            </c:spPr>
            <c:extLst>
              <c:ext xmlns:c16="http://schemas.microsoft.com/office/drawing/2014/chart" uri="{C3380CC4-5D6E-409C-BE32-E72D297353CC}">
                <c16:uniqueId val="{00000001-A1BC-4654-AE39-F0BF16C8DE29}"/>
              </c:ext>
            </c:extLst>
          </c:dPt>
          <c:dPt>
            <c:idx val="6"/>
            <c:marker>
              <c:symbol val="none"/>
            </c:marker>
            <c:bubble3D val="0"/>
            <c:spPr>
              <a:ln w="28575" cap="rnd">
                <a:solidFill>
                  <a:srgbClr val="C00000"/>
                </a:solidFill>
                <a:prstDash val="solid"/>
                <a:round/>
              </a:ln>
              <a:effectLst/>
            </c:spPr>
            <c:extLst>
              <c:ext xmlns:c16="http://schemas.microsoft.com/office/drawing/2014/chart" uri="{C3380CC4-5D6E-409C-BE32-E72D297353CC}">
                <c16:uniqueId val="{00000003-A1BC-4654-AE39-F0BF16C8DE29}"/>
              </c:ext>
            </c:extLst>
          </c:dPt>
          <c:dPt>
            <c:idx val="7"/>
            <c:marker>
              <c:symbol val="none"/>
            </c:marker>
            <c:bubble3D val="0"/>
            <c:spPr>
              <a:ln w="28575" cap="rnd">
                <a:solidFill>
                  <a:srgbClr val="C00000"/>
                </a:solidFill>
                <a:prstDash val="solid"/>
                <a:round/>
              </a:ln>
              <a:effectLst/>
            </c:spPr>
            <c:extLst>
              <c:ext xmlns:c16="http://schemas.microsoft.com/office/drawing/2014/chart" uri="{C3380CC4-5D6E-409C-BE32-E72D297353CC}">
                <c16:uniqueId val="{00000005-A1BC-4654-AE39-F0BF16C8DE29}"/>
              </c:ext>
            </c:extLst>
          </c:dPt>
          <c:dPt>
            <c:idx val="8"/>
            <c:marker>
              <c:symbol val="none"/>
            </c:marker>
            <c:bubble3D val="0"/>
            <c:spPr>
              <a:ln w="28575" cap="rnd">
                <a:solidFill>
                  <a:srgbClr val="C00000"/>
                </a:solidFill>
                <a:prstDash val="solid"/>
                <a:round/>
              </a:ln>
              <a:effectLst/>
            </c:spPr>
            <c:extLst>
              <c:ext xmlns:c16="http://schemas.microsoft.com/office/drawing/2014/chart" uri="{C3380CC4-5D6E-409C-BE32-E72D297353CC}">
                <c16:uniqueId val="{00000007-A1BC-4654-AE39-F0BF16C8DE29}"/>
              </c:ext>
            </c:extLst>
          </c:dPt>
          <c:dPt>
            <c:idx val="9"/>
            <c:marker>
              <c:symbol val="none"/>
            </c:marker>
            <c:bubble3D val="0"/>
            <c:spPr>
              <a:ln w="28575" cap="rnd">
                <a:solidFill>
                  <a:srgbClr val="C00000"/>
                </a:solidFill>
                <a:prstDash val="solid"/>
                <a:round/>
              </a:ln>
              <a:effectLst/>
            </c:spPr>
            <c:extLst>
              <c:ext xmlns:c16="http://schemas.microsoft.com/office/drawing/2014/chart" uri="{C3380CC4-5D6E-409C-BE32-E72D297353CC}">
                <c16:uniqueId val="{00000009-A1BC-4654-AE39-F0BF16C8DE29}"/>
              </c:ext>
            </c:extLst>
          </c:dPt>
          <c:cat>
            <c:strRef>
              <c:f>Sheet1!$B$3:$K$3</c:f>
              <c:strCache>
                <c:ptCount val="10"/>
                <c:pt idx="0">
                  <c:v>2019</c:v>
                </c:pt>
                <c:pt idx="1">
                  <c:v>2020</c:v>
                </c:pt>
                <c:pt idx="2">
                  <c:v>2021</c:v>
                </c:pt>
                <c:pt idx="3">
                  <c:v>2022</c:v>
                </c:pt>
                <c:pt idx="4">
                  <c:v>2023e</c:v>
                </c:pt>
                <c:pt idx="5">
                  <c:v>2024f</c:v>
                </c:pt>
                <c:pt idx="6">
                  <c:v>2025f</c:v>
                </c:pt>
                <c:pt idx="7">
                  <c:v>2026f</c:v>
                </c:pt>
                <c:pt idx="8">
                  <c:v>2027f</c:v>
                </c:pt>
                <c:pt idx="9">
                  <c:v>2028f</c:v>
                </c:pt>
              </c:strCache>
            </c:strRef>
          </c:cat>
          <c:val>
            <c:numRef>
              <c:f>Sheet1!$B$4:$K$4</c:f>
              <c:numCache>
                <c:formatCode>#,##0.0</c:formatCode>
                <c:ptCount val="10"/>
                <c:pt idx="0">
                  <c:v>4.5219870402437294</c:v>
                </c:pt>
                <c:pt idx="1">
                  <c:v>9.5991529391240699E-3</c:v>
                </c:pt>
                <c:pt idx="2">
                  <c:v>6.3239792502194438</c:v>
                </c:pt>
                <c:pt idx="3">
                  <c:v>3.179630829130986</c:v>
                </c:pt>
                <c:pt idx="4">
                  <c:v>4.4000000000000004</c:v>
                </c:pt>
                <c:pt idx="5" formatCode="General">
                  <c:v>4.5</c:v>
                </c:pt>
                <c:pt idx="6" formatCode="#,##0.00">
                  <c:v>4.2872402703626467</c:v>
                </c:pt>
                <c:pt idx="7" formatCode="#,##0.00">
                  <c:v>4.4252771695168835</c:v>
                </c:pt>
                <c:pt idx="8" formatCode="#,##0.00">
                  <c:v>4.4231253517970082</c:v>
                </c:pt>
                <c:pt idx="9" formatCode="#,##0.00">
                  <c:v>4.3613527145037967</c:v>
                </c:pt>
              </c:numCache>
            </c:numRef>
          </c:val>
          <c:smooth val="0"/>
          <c:extLst>
            <c:ext xmlns:c16="http://schemas.microsoft.com/office/drawing/2014/chart" uri="{C3380CC4-5D6E-409C-BE32-E72D297353CC}">
              <c16:uniqueId val="{0000000A-A1BC-4654-AE39-F0BF16C8DE29}"/>
            </c:ext>
          </c:extLst>
        </c:ser>
        <c:ser>
          <c:idx val="2"/>
          <c:order val="1"/>
          <c:tx>
            <c:strRef>
              <c:f>Sheet1!$A$6</c:f>
              <c:strCache>
                <c:ptCount val="1"/>
                <c:pt idx="0">
                  <c:v>Plus-3</c:v>
                </c:pt>
              </c:strCache>
            </c:strRef>
          </c:tx>
          <c:spPr>
            <a:ln w="28575" cap="rnd">
              <a:solidFill>
                <a:schemeClr val="bg1">
                  <a:lumMod val="50000"/>
                </a:schemeClr>
              </a:solidFill>
              <a:prstDash val="solid"/>
              <a:round/>
            </a:ln>
            <a:effectLst/>
          </c:spPr>
          <c:marker>
            <c:symbol val="none"/>
          </c:marker>
          <c:dPt>
            <c:idx val="5"/>
            <c:marker>
              <c:symbol val="none"/>
            </c:marker>
            <c:bubble3D val="0"/>
            <c:spPr>
              <a:ln w="28575" cap="rnd">
                <a:solidFill>
                  <a:schemeClr val="bg1">
                    <a:lumMod val="50000"/>
                  </a:schemeClr>
                </a:solidFill>
                <a:prstDash val="solid"/>
                <a:round/>
              </a:ln>
              <a:effectLst/>
            </c:spPr>
            <c:extLst>
              <c:ext xmlns:c16="http://schemas.microsoft.com/office/drawing/2014/chart" uri="{C3380CC4-5D6E-409C-BE32-E72D297353CC}">
                <c16:uniqueId val="{0000000C-A1BC-4654-AE39-F0BF16C8DE29}"/>
              </c:ext>
            </c:extLst>
          </c:dPt>
          <c:dPt>
            <c:idx val="6"/>
            <c:marker>
              <c:symbol val="none"/>
            </c:marker>
            <c:bubble3D val="0"/>
            <c:spPr>
              <a:ln w="28575" cap="rnd">
                <a:solidFill>
                  <a:schemeClr val="bg1">
                    <a:lumMod val="50000"/>
                  </a:schemeClr>
                </a:solidFill>
                <a:prstDash val="solid"/>
                <a:round/>
              </a:ln>
              <a:effectLst/>
            </c:spPr>
            <c:extLst>
              <c:ext xmlns:c16="http://schemas.microsoft.com/office/drawing/2014/chart" uri="{C3380CC4-5D6E-409C-BE32-E72D297353CC}">
                <c16:uniqueId val="{0000000E-A1BC-4654-AE39-F0BF16C8DE29}"/>
              </c:ext>
            </c:extLst>
          </c:dPt>
          <c:dPt>
            <c:idx val="7"/>
            <c:marker>
              <c:symbol val="none"/>
            </c:marker>
            <c:bubble3D val="0"/>
            <c:spPr>
              <a:ln w="28575" cap="rnd">
                <a:solidFill>
                  <a:schemeClr val="bg1">
                    <a:lumMod val="50000"/>
                  </a:schemeClr>
                </a:solidFill>
                <a:prstDash val="solid"/>
                <a:round/>
              </a:ln>
              <a:effectLst/>
            </c:spPr>
            <c:extLst>
              <c:ext xmlns:c16="http://schemas.microsoft.com/office/drawing/2014/chart" uri="{C3380CC4-5D6E-409C-BE32-E72D297353CC}">
                <c16:uniqueId val="{00000010-A1BC-4654-AE39-F0BF16C8DE29}"/>
              </c:ext>
            </c:extLst>
          </c:dPt>
          <c:dPt>
            <c:idx val="8"/>
            <c:marker>
              <c:symbol val="none"/>
            </c:marker>
            <c:bubble3D val="0"/>
            <c:spPr>
              <a:ln w="28575" cap="rnd">
                <a:solidFill>
                  <a:schemeClr val="bg1">
                    <a:lumMod val="50000"/>
                  </a:schemeClr>
                </a:solidFill>
                <a:prstDash val="solid"/>
                <a:round/>
              </a:ln>
              <a:effectLst/>
            </c:spPr>
            <c:extLst>
              <c:ext xmlns:c16="http://schemas.microsoft.com/office/drawing/2014/chart" uri="{C3380CC4-5D6E-409C-BE32-E72D297353CC}">
                <c16:uniqueId val="{00000012-A1BC-4654-AE39-F0BF16C8DE29}"/>
              </c:ext>
            </c:extLst>
          </c:dPt>
          <c:dPt>
            <c:idx val="9"/>
            <c:marker>
              <c:symbol val="none"/>
            </c:marker>
            <c:bubble3D val="0"/>
            <c:spPr>
              <a:ln w="28575" cap="rnd">
                <a:solidFill>
                  <a:schemeClr val="bg1">
                    <a:lumMod val="50000"/>
                  </a:schemeClr>
                </a:solidFill>
                <a:prstDash val="solid"/>
                <a:round/>
              </a:ln>
              <a:effectLst/>
            </c:spPr>
            <c:extLst>
              <c:ext xmlns:c16="http://schemas.microsoft.com/office/drawing/2014/chart" uri="{C3380CC4-5D6E-409C-BE32-E72D297353CC}">
                <c16:uniqueId val="{00000014-A1BC-4654-AE39-F0BF16C8DE29}"/>
              </c:ext>
            </c:extLst>
          </c:dPt>
          <c:val>
            <c:numRef>
              <c:f>Sheet1!$B$6:$K$6</c:f>
              <c:numCache>
                <c:formatCode>#,##0.0</c:formatCode>
                <c:ptCount val="10"/>
                <c:pt idx="0">
                  <c:v>4.4642410386937454</c:v>
                </c:pt>
                <c:pt idx="1">
                  <c:v>0.83660896553102249</c:v>
                </c:pt>
                <c:pt idx="2">
                  <c:v>7.1304032140137545</c:v>
                </c:pt>
                <c:pt idx="3">
                  <c:v>2.5648737692706156</c:v>
                </c:pt>
                <c:pt idx="4">
                  <c:v>4.4000000000000004</c:v>
                </c:pt>
                <c:pt idx="5" formatCode="General">
                  <c:v>4.4000000000000004</c:v>
                </c:pt>
                <c:pt idx="6" formatCode="#,##0.00">
                  <c:v>4.1322267522077238</c:v>
                </c:pt>
                <c:pt idx="7" formatCode="#,##0.00">
                  <c:v>4.2454191724588197</c:v>
                </c:pt>
                <c:pt idx="8" formatCode="#,##0.00">
                  <c:v>4.2546235196275539</c:v>
                </c:pt>
                <c:pt idx="9" formatCode="#,##0.00">
                  <c:v>4.2042406680481648</c:v>
                </c:pt>
              </c:numCache>
            </c:numRef>
          </c:val>
          <c:smooth val="0"/>
          <c:extLst>
            <c:ext xmlns:c16="http://schemas.microsoft.com/office/drawing/2014/chart" uri="{C3380CC4-5D6E-409C-BE32-E72D297353CC}">
              <c16:uniqueId val="{00000015-A1BC-4654-AE39-F0BF16C8DE29}"/>
            </c:ext>
          </c:extLst>
        </c:ser>
        <c:ser>
          <c:idx val="1"/>
          <c:order val="2"/>
          <c:tx>
            <c:strRef>
              <c:f>Sheet1!$A$5</c:f>
              <c:strCache>
                <c:ptCount val="1"/>
                <c:pt idx="0">
                  <c:v>ASEAN</c:v>
                </c:pt>
              </c:strCache>
            </c:strRef>
          </c:tx>
          <c:spPr>
            <a:ln w="28575" cap="rnd">
              <a:solidFill>
                <a:srgbClr val="009999"/>
              </a:solidFill>
              <a:prstDash val="solid"/>
              <a:round/>
            </a:ln>
            <a:effectLst/>
          </c:spPr>
          <c:marker>
            <c:symbol val="none"/>
          </c:marker>
          <c:dPt>
            <c:idx val="5"/>
            <c:marker>
              <c:symbol val="none"/>
            </c:marker>
            <c:bubble3D val="0"/>
            <c:spPr>
              <a:ln w="28575" cap="rnd">
                <a:solidFill>
                  <a:srgbClr val="009999"/>
                </a:solidFill>
                <a:prstDash val="solid"/>
                <a:round/>
              </a:ln>
              <a:effectLst/>
            </c:spPr>
            <c:extLst>
              <c:ext xmlns:c16="http://schemas.microsoft.com/office/drawing/2014/chart" uri="{C3380CC4-5D6E-409C-BE32-E72D297353CC}">
                <c16:uniqueId val="{00000017-A1BC-4654-AE39-F0BF16C8DE29}"/>
              </c:ext>
            </c:extLst>
          </c:dPt>
          <c:dPt>
            <c:idx val="6"/>
            <c:marker>
              <c:symbol val="none"/>
            </c:marker>
            <c:bubble3D val="0"/>
            <c:spPr>
              <a:ln w="28575" cap="rnd">
                <a:solidFill>
                  <a:srgbClr val="009999"/>
                </a:solidFill>
                <a:prstDash val="solid"/>
                <a:round/>
              </a:ln>
              <a:effectLst/>
            </c:spPr>
            <c:extLst>
              <c:ext xmlns:c16="http://schemas.microsoft.com/office/drawing/2014/chart" uri="{C3380CC4-5D6E-409C-BE32-E72D297353CC}">
                <c16:uniqueId val="{00000019-A1BC-4654-AE39-F0BF16C8DE29}"/>
              </c:ext>
            </c:extLst>
          </c:dPt>
          <c:dPt>
            <c:idx val="7"/>
            <c:marker>
              <c:symbol val="none"/>
            </c:marker>
            <c:bubble3D val="0"/>
            <c:spPr>
              <a:ln w="28575" cap="rnd">
                <a:solidFill>
                  <a:srgbClr val="009999"/>
                </a:solidFill>
                <a:prstDash val="solid"/>
                <a:round/>
              </a:ln>
              <a:effectLst/>
            </c:spPr>
            <c:extLst>
              <c:ext xmlns:c16="http://schemas.microsoft.com/office/drawing/2014/chart" uri="{C3380CC4-5D6E-409C-BE32-E72D297353CC}">
                <c16:uniqueId val="{0000001B-A1BC-4654-AE39-F0BF16C8DE29}"/>
              </c:ext>
            </c:extLst>
          </c:dPt>
          <c:dPt>
            <c:idx val="8"/>
            <c:marker>
              <c:symbol val="none"/>
            </c:marker>
            <c:bubble3D val="0"/>
            <c:spPr>
              <a:ln w="28575" cap="rnd">
                <a:solidFill>
                  <a:srgbClr val="009999"/>
                </a:solidFill>
                <a:prstDash val="solid"/>
                <a:round/>
              </a:ln>
              <a:effectLst/>
            </c:spPr>
            <c:extLst>
              <c:ext xmlns:c16="http://schemas.microsoft.com/office/drawing/2014/chart" uri="{C3380CC4-5D6E-409C-BE32-E72D297353CC}">
                <c16:uniqueId val="{0000001D-A1BC-4654-AE39-F0BF16C8DE29}"/>
              </c:ext>
            </c:extLst>
          </c:dPt>
          <c:dPt>
            <c:idx val="9"/>
            <c:marker>
              <c:symbol val="none"/>
            </c:marker>
            <c:bubble3D val="0"/>
            <c:spPr>
              <a:ln w="28575" cap="rnd">
                <a:solidFill>
                  <a:srgbClr val="009999"/>
                </a:solidFill>
                <a:prstDash val="solid"/>
                <a:round/>
              </a:ln>
              <a:effectLst/>
            </c:spPr>
            <c:extLst>
              <c:ext xmlns:c16="http://schemas.microsoft.com/office/drawing/2014/chart" uri="{C3380CC4-5D6E-409C-BE32-E72D297353CC}">
                <c16:uniqueId val="{0000001F-A1BC-4654-AE39-F0BF16C8DE29}"/>
              </c:ext>
            </c:extLst>
          </c:dPt>
          <c:cat>
            <c:strRef>
              <c:f>Sheet1!$B$3:$K$3</c:f>
              <c:strCache>
                <c:ptCount val="10"/>
                <c:pt idx="0">
                  <c:v>2019</c:v>
                </c:pt>
                <c:pt idx="1">
                  <c:v>2020</c:v>
                </c:pt>
                <c:pt idx="2">
                  <c:v>2021</c:v>
                </c:pt>
                <c:pt idx="3">
                  <c:v>2022</c:v>
                </c:pt>
                <c:pt idx="4">
                  <c:v>2023e</c:v>
                </c:pt>
                <c:pt idx="5">
                  <c:v>2024f</c:v>
                </c:pt>
                <c:pt idx="6">
                  <c:v>2025f</c:v>
                </c:pt>
                <c:pt idx="7">
                  <c:v>2026f</c:v>
                </c:pt>
                <c:pt idx="8">
                  <c:v>2027f</c:v>
                </c:pt>
                <c:pt idx="9">
                  <c:v>2028f</c:v>
                </c:pt>
              </c:strCache>
            </c:strRef>
          </c:cat>
          <c:val>
            <c:numRef>
              <c:f>Sheet1!$B$5:$K$5</c:f>
              <c:numCache>
                <c:formatCode>#,##0.0</c:formatCode>
                <c:ptCount val="10"/>
                <c:pt idx="0">
                  <c:v>4.7330066120206489</c:v>
                </c:pt>
                <c:pt idx="1">
                  <c:v>-3.1385656629411436</c:v>
                </c:pt>
                <c:pt idx="2">
                  <c:v>3.1406641177530226</c:v>
                </c:pt>
                <c:pt idx="3">
                  <c:v>5.5790752132665915</c:v>
                </c:pt>
                <c:pt idx="4">
                  <c:v>4.3</c:v>
                </c:pt>
                <c:pt idx="5" formatCode="0.0">
                  <c:v>4.9000000000000004</c:v>
                </c:pt>
                <c:pt idx="6" formatCode="#,##0.00">
                  <c:v>4.9015843958811534</c:v>
                </c:pt>
                <c:pt idx="7" formatCode="#,##0.00">
                  <c:v>5.1328562706238534</c:v>
                </c:pt>
                <c:pt idx="8" formatCode="#,##0.00">
                  <c:v>5.0804325501135228</c:v>
                </c:pt>
                <c:pt idx="9" formatCode="#,##0.00">
                  <c:v>4.969413111813048</c:v>
                </c:pt>
              </c:numCache>
            </c:numRef>
          </c:val>
          <c:smooth val="0"/>
          <c:extLst>
            <c:ext xmlns:c16="http://schemas.microsoft.com/office/drawing/2014/chart" uri="{C3380CC4-5D6E-409C-BE32-E72D297353CC}">
              <c16:uniqueId val="{00000020-A1BC-4654-AE39-F0BF16C8DE29}"/>
            </c:ext>
          </c:extLst>
        </c:ser>
        <c:ser>
          <c:idx val="3"/>
          <c:order val="3"/>
          <c:tx>
            <c:strRef>
              <c:f>Sheet1!$A$7</c:f>
              <c:strCache>
                <c:ptCount val="1"/>
                <c:pt idx="0">
                  <c:v>World</c:v>
                </c:pt>
              </c:strCache>
            </c:strRef>
          </c:tx>
          <c:spPr>
            <a:ln w="28575" cap="rnd">
              <a:solidFill>
                <a:srgbClr val="7FD8E1"/>
              </a:solidFill>
              <a:prstDash val="solid"/>
              <a:round/>
            </a:ln>
            <a:effectLst/>
          </c:spPr>
          <c:marker>
            <c:symbol val="none"/>
          </c:marker>
          <c:dPt>
            <c:idx val="5"/>
            <c:marker>
              <c:symbol val="none"/>
            </c:marker>
            <c:bubble3D val="0"/>
            <c:spPr>
              <a:ln w="28575" cap="rnd">
                <a:solidFill>
                  <a:srgbClr val="7FD8E1"/>
                </a:solidFill>
                <a:prstDash val="solid"/>
                <a:round/>
              </a:ln>
              <a:effectLst/>
            </c:spPr>
            <c:extLst>
              <c:ext xmlns:c16="http://schemas.microsoft.com/office/drawing/2014/chart" uri="{C3380CC4-5D6E-409C-BE32-E72D297353CC}">
                <c16:uniqueId val="{00000022-A1BC-4654-AE39-F0BF16C8DE29}"/>
              </c:ext>
            </c:extLst>
          </c:dPt>
          <c:dPt>
            <c:idx val="6"/>
            <c:marker>
              <c:symbol val="none"/>
            </c:marker>
            <c:bubble3D val="0"/>
            <c:spPr>
              <a:ln w="28575" cap="rnd">
                <a:solidFill>
                  <a:srgbClr val="7FD8E1"/>
                </a:solidFill>
                <a:prstDash val="solid"/>
                <a:round/>
              </a:ln>
              <a:effectLst/>
            </c:spPr>
            <c:extLst>
              <c:ext xmlns:c16="http://schemas.microsoft.com/office/drawing/2014/chart" uri="{C3380CC4-5D6E-409C-BE32-E72D297353CC}">
                <c16:uniqueId val="{00000024-A1BC-4654-AE39-F0BF16C8DE29}"/>
              </c:ext>
            </c:extLst>
          </c:dPt>
          <c:dPt>
            <c:idx val="7"/>
            <c:marker>
              <c:symbol val="none"/>
            </c:marker>
            <c:bubble3D val="0"/>
            <c:spPr>
              <a:ln w="28575" cap="rnd">
                <a:solidFill>
                  <a:srgbClr val="7FD8E1"/>
                </a:solidFill>
                <a:prstDash val="solid"/>
                <a:round/>
              </a:ln>
              <a:effectLst/>
            </c:spPr>
            <c:extLst>
              <c:ext xmlns:c16="http://schemas.microsoft.com/office/drawing/2014/chart" uri="{C3380CC4-5D6E-409C-BE32-E72D297353CC}">
                <c16:uniqueId val="{00000026-A1BC-4654-AE39-F0BF16C8DE29}"/>
              </c:ext>
            </c:extLst>
          </c:dPt>
          <c:dPt>
            <c:idx val="8"/>
            <c:marker>
              <c:symbol val="none"/>
            </c:marker>
            <c:bubble3D val="0"/>
            <c:spPr>
              <a:ln w="28575" cap="rnd">
                <a:solidFill>
                  <a:srgbClr val="7FD8E1"/>
                </a:solidFill>
                <a:prstDash val="solid"/>
                <a:round/>
              </a:ln>
              <a:effectLst/>
            </c:spPr>
            <c:extLst>
              <c:ext xmlns:c16="http://schemas.microsoft.com/office/drawing/2014/chart" uri="{C3380CC4-5D6E-409C-BE32-E72D297353CC}">
                <c16:uniqueId val="{00000028-A1BC-4654-AE39-F0BF16C8DE29}"/>
              </c:ext>
            </c:extLst>
          </c:dPt>
          <c:dPt>
            <c:idx val="9"/>
            <c:marker>
              <c:symbol val="none"/>
            </c:marker>
            <c:bubble3D val="0"/>
            <c:spPr>
              <a:ln w="28575" cap="rnd">
                <a:solidFill>
                  <a:srgbClr val="7FD8E1"/>
                </a:solidFill>
                <a:prstDash val="solid"/>
                <a:round/>
              </a:ln>
              <a:effectLst/>
            </c:spPr>
            <c:extLst>
              <c:ext xmlns:c16="http://schemas.microsoft.com/office/drawing/2014/chart" uri="{C3380CC4-5D6E-409C-BE32-E72D297353CC}">
                <c16:uniqueId val="{0000002A-A1BC-4654-AE39-F0BF16C8DE29}"/>
              </c:ext>
            </c:extLst>
          </c:dPt>
          <c:cat>
            <c:strRef>
              <c:f>Sheet1!$B$3:$K$3</c:f>
              <c:strCache>
                <c:ptCount val="10"/>
                <c:pt idx="0">
                  <c:v>2019</c:v>
                </c:pt>
                <c:pt idx="1">
                  <c:v>2020</c:v>
                </c:pt>
                <c:pt idx="2">
                  <c:v>2021</c:v>
                </c:pt>
                <c:pt idx="3">
                  <c:v>2022</c:v>
                </c:pt>
                <c:pt idx="4">
                  <c:v>2023e</c:v>
                </c:pt>
                <c:pt idx="5">
                  <c:v>2024f</c:v>
                </c:pt>
                <c:pt idx="6">
                  <c:v>2025f</c:v>
                </c:pt>
                <c:pt idx="7">
                  <c:v>2026f</c:v>
                </c:pt>
                <c:pt idx="8">
                  <c:v>2027f</c:v>
                </c:pt>
                <c:pt idx="9">
                  <c:v>2028f</c:v>
                </c:pt>
              </c:strCache>
            </c:strRef>
          </c:cat>
          <c:val>
            <c:numRef>
              <c:f>Sheet1!$B$7:$K$7</c:f>
              <c:numCache>
                <c:formatCode>#,##0.0</c:formatCode>
                <c:ptCount val="10"/>
                <c:pt idx="0">
                  <c:v>2.8039999999999998</c:v>
                </c:pt>
                <c:pt idx="1">
                  <c:v>-2.8029999999999999</c:v>
                </c:pt>
                <c:pt idx="2">
                  <c:v>6.3</c:v>
                </c:pt>
                <c:pt idx="3">
                  <c:v>3.5</c:v>
                </c:pt>
                <c:pt idx="4">
                  <c:v>3.1</c:v>
                </c:pt>
                <c:pt idx="5" formatCode="General">
                  <c:v>3.1</c:v>
                </c:pt>
                <c:pt idx="6" formatCode="General">
                  <c:v>3.2</c:v>
                </c:pt>
                <c:pt idx="7" formatCode="General">
                  <c:v>3.2029999999999998</c:v>
                </c:pt>
                <c:pt idx="8" formatCode="General">
                  <c:v>3.141</c:v>
                </c:pt>
                <c:pt idx="9" formatCode="General">
                  <c:v>3.0659999999999998</c:v>
                </c:pt>
              </c:numCache>
            </c:numRef>
          </c:val>
          <c:smooth val="0"/>
          <c:extLst>
            <c:ext xmlns:c16="http://schemas.microsoft.com/office/drawing/2014/chart" uri="{C3380CC4-5D6E-409C-BE32-E72D297353CC}">
              <c16:uniqueId val="{0000002B-A1BC-4654-AE39-F0BF16C8DE29}"/>
            </c:ext>
          </c:extLst>
        </c:ser>
        <c:dLbls>
          <c:showLegendKey val="0"/>
          <c:showVal val="0"/>
          <c:showCatName val="0"/>
          <c:showSerName val="0"/>
          <c:showPercent val="0"/>
          <c:showBubbleSize val="0"/>
        </c:dLbls>
        <c:smooth val="0"/>
        <c:axId val="204123088"/>
        <c:axId val="183222912"/>
      </c:lineChart>
      <c:catAx>
        <c:axId val="204123088"/>
        <c:scaling>
          <c:orientation val="minMax"/>
        </c:scaling>
        <c:delete val="0"/>
        <c:axPos val="b"/>
        <c:numFmt formatCode="General" sourceLinked="1"/>
        <c:majorTickMark val="none"/>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183222912"/>
        <c:crosses val="autoZero"/>
        <c:auto val="1"/>
        <c:lblAlgn val="ctr"/>
        <c:lblOffset val="100"/>
        <c:tickLblSkip val="2"/>
        <c:noMultiLvlLbl val="0"/>
      </c:catAx>
      <c:valAx>
        <c:axId val="183222912"/>
        <c:scaling>
          <c:orientation val="minMax"/>
        </c:scaling>
        <c:delete val="0"/>
        <c:axPos val="l"/>
        <c:numFmt formatCode="#,##0" sourceLinked="0"/>
        <c:majorTickMark val="none"/>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204123088"/>
        <c:crosses val="autoZero"/>
        <c:crossBetween val="midCat"/>
      </c:valAx>
      <c:spPr>
        <a:noFill/>
        <a:ln w="25400">
          <a:noFill/>
        </a:ln>
        <a:effectLst/>
      </c:spPr>
    </c:plotArea>
    <c:legend>
      <c:legendPos val="b"/>
      <c:layout>
        <c:manualLayout>
          <c:xMode val="edge"/>
          <c:yMode val="edge"/>
          <c:x val="0.14019088280828912"/>
          <c:y val="0.90442655113663595"/>
          <c:w val="0.71492758008855861"/>
          <c:h val="6.6669789492489973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a:lstStyle/>
    <a:p>
      <a:pPr>
        <a:defRPr sz="1100">
          <a:solidFill>
            <a:srgbClr val="000000"/>
          </a:solidFill>
          <a:latin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05827234420049"/>
          <c:y val="3.8029386343993082E-2"/>
          <c:w val="0.79188345531159898"/>
          <c:h val="0.79334499350070453"/>
        </c:manualLayout>
      </c:layout>
      <c:lineChart>
        <c:grouping val="standard"/>
        <c:varyColors val="0"/>
        <c:ser>
          <c:idx val="0"/>
          <c:order val="0"/>
          <c:tx>
            <c:strRef>
              <c:f>'[F1.43 semicon_estimates.xlsx]Sheet1'!$S$193</c:f>
              <c:strCache>
                <c:ptCount val="1"/>
                <c:pt idx="0">
                  <c:v>Total</c:v>
                </c:pt>
              </c:strCache>
            </c:strRef>
          </c:tx>
          <c:spPr>
            <a:ln w="22225" cap="rnd">
              <a:solidFill>
                <a:srgbClr val="C00000"/>
              </a:solidFill>
              <a:prstDash val="sysDash"/>
              <a:round/>
            </a:ln>
            <a:effectLst/>
          </c:spPr>
          <c:marker>
            <c:symbol val="none"/>
          </c:marker>
          <c:cat>
            <c:numRef>
              <c:f>'[F1.43 semicon_estimates.xlsx]Sheet1'!$R$290:$R$433</c:f>
              <c:numCache>
                <c:formatCode>d\-mmm\-yy</c:formatCode>
                <c:ptCount val="14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44593</c:v>
                </c:pt>
                <c:pt idx="86">
                  <c:v>44621</c:v>
                </c:pt>
                <c:pt idx="87">
                  <c:v>44652</c:v>
                </c:pt>
                <c:pt idx="88">
                  <c:v>44682</c:v>
                </c:pt>
                <c:pt idx="89">
                  <c:v>44713</c:v>
                </c:pt>
                <c:pt idx="90">
                  <c:v>44743</c:v>
                </c:pt>
                <c:pt idx="91">
                  <c:v>44774</c:v>
                </c:pt>
                <c:pt idx="92">
                  <c:v>44805</c:v>
                </c:pt>
                <c:pt idx="93">
                  <c:v>44835</c:v>
                </c:pt>
                <c:pt idx="94">
                  <c:v>44866</c:v>
                </c:pt>
                <c:pt idx="95">
                  <c:v>44896</c:v>
                </c:pt>
                <c:pt idx="96">
                  <c:v>44927</c:v>
                </c:pt>
                <c:pt idx="97">
                  <c:v>44958</c:v>
                </c:pt>
                <c:pt idx="98">
                  <c:v>44986</c:v>
                </c:pt>
                <c:pt idx="99">
                  <c:v>45017</c:v>
                </c:pt>
                <c:pt idx="100">
                  <c:v>45047</c:v>
                </c:pt>
                <c:pt idx="101">
                  <c:v>45078</c:v>
                </c:pt>
                <c:pt idx="102">
                  <c:v>45108</c:v>
                </c:pt>
                <c:pt idx="103">
                  <c:v>45139</c:v>
                </c:pt>
                <c:pt idx="104">
                  <c:v>45170</c:v>
                </c:pt>
                <c:pt idx="105">
                  <c:v>45200</c:v>
                </c:pt>
                <c:pt idx="106">
                  <c:v>45231</c:v>
                </c:pt>
                <c:pt idx="107">
                  <c:v>45261</c:v>
                </c:pt>
                <c:pt idx="108">
                  <c:v>45292</c:v>
                </c:pt>
                <c:pt idx="109">
                  <c:v>45323</c:v>
                </c:pt>
                <c:pt idx="110">
                  <c:v>45352</c:v>
                </c:pt>
                <c:pt idx="111">
                  <c:v>45383</c:v>
                </c:pt>
                <c:pt idx="112">
                  <c:v>45413</c:v>
                </c:pt>
                <c:pt idx="113">
                  <c:v>45444</c:v>
                </c:pt>
                <c:pt idx="114">
                  <c:v>45474</c:v>
                </c:pt>
                <c:pt idx="115">
                  <c:v>45505</c:v>
                </c:pt>
                <c:pt idx="116">
                  <c:v>45536</c:v>
                </c:pt>
                <c:pt idx="117">
                  <c:v>45566</c:v>
                </c:pt>
                <c:pt idx="118">
                  <c:v>45597</c:v>
                </c:pt>
                <c:pt idx="119">
                  <c:v>45627</c:v>
                </c:pt>
                <c:pt idx="120">
                  <c:v>45658</c:v>
                </c:pt>
                <c:pt idx="121">
                  <c:v>45689</c:v>
                </c:pt>
                <c:pt idx="122">
                  <c:v>45717</c:v>
                </c:pt>
                <c:pt idx="123">
                  <c:v>45748</c:v>
                </c:pt>
                <c:pt idx="124">
                  <c:v>45778</c:v>
                </c:pt>
                <c:pt idx="125">
                  <c:v>45809</c:v>
                </c:pt>
                <c:pt idx="126">
                  <c:v>45839</c:v>
                </c:pt>
                <c:pt idx="127">
                  <c:v>45870</c:v>
                </c:pt>
                <c:pt idx="128">
                  <c:v>45901</c:v>
                </c:pt>
                <c:pt idx="129">
                  <c:v>45931</c:v>
                </c:pt>
                <c:pt idx="130">
                  <c:v>45962</c:v>
                </c:pt>
                <c:pt idx="131">
                  <c:v>45992</c:v>
                </c:pt>
                <c:pt idx="132">
                  <c:v>46023</c:v>
                </c:pt>
                <c:pt idx="133">
                  <c:v>46054</c:v>
                </c:pt>
                <c:pt idx="134">
                  <c:v>46082</c:v>
                </c:pt>
                <c:pt idx="135">
                  <c:v>46113</c:v>
                </c:pt>
                <c:pt idx="136">
                  <c:v>46143</c:v>
                </c:pt>
                <c:pt idx="137">
                  <c:v>46174</c:v>
                </c:pt>
                <c:pt idx="138">
                  <c:v>46204</c:v>
                </c:pt>
                <c:pt idx="139">
                  <c:v>46235</c:v>
                </c:pt>
                <c:pt idx="140">
                  <c:v>46266</c:v>
                </c:pt>
                <c:pt idx="141">
                  <c:v>46296</c:v>
                </c:pt>
                <c:pt idx="142">
                  <c:v>46327</c:v>
                </c:pt>
                <c:pt idx="143">
                  <c:v>46357</c:v>
                </c:pt>
              </c:numCache>
            </c:numRef>
          </c:cat>
          <c:val>
            <c:numRef>
              <c:f>'[F1.43 semicon_estimates.xlsx]Sheet1'!$S$290:$S$433</c:f>
              <c:numCache>
                <c:formatCode>General</c:formatCode>
                <c:ptCount val="144"/>
                <c:pt idx="107">
                  <c:v>-13.663181844444445</c:v>
                </c:pt>
                <c:pt idx="108">
                  <c:v>-11.766330233333333</c:v>
                </c:pt>
                <c:pt idx="109">
                  <c:v>-9.8789524555555559</c:v>
                </c:pt>
                <c:pt idx="110">
                  <c:v>-9.0884195666666674</c:v>
                </c:pt>
                <c:pt idx="111">
                  <c:v>-7.2091223444444443</c:v>
                </c:pt>
                <c:pt idx="112">
                  <c:v>-5.2673317888888889</c:v>
                </c:pt>
                <c:pt idx="113">
                  <c:v>-4.1398470111111116</c:v>
                </c:pt>
                <c:pt idx="114">
                  <c:v>-2.0986531222222227</c:v>
                </c:pt>
                <c:pt idx="115">
                  <c:v>-0.25406756666666708</c:v>
                </c:pt>
                <c:pt idx="116">
                  <c:v>0.60059421111111111</c:v>
                </c:pt>
                <c:pt idx="117">
                  <c:v>1.8484809888888885</c:v>
                </c:pt>
                <c:pt idx="118">
                  <c:v>2.9408702666666664</c:v>
                </c:pt>
                <c:pt idx="119">
                  <c:v>3.5841156555555562</c:v>
                </c:pt>
                <c:pt idx="120">
                  <c:v>4.3995205999999998</c:v>
                </c:pt>
                <c:pt idx="121">
                  <c:v>5.1983518222222234</c:v>
                </c:pt>
                <c:pt idx="122">
                  <c:v>5.590579322222224</c:v>
                </c:pt>
                <c:pt idx="123">
                  <c:v>5.7352145555555563</c:v>
                </c:pt>
                <c:pt idx="124">
                  <c:v>5.5240492222222235</c:v>
                </c:pt>
                <c:pt idx="125">
                  <c:v>5.7713608333333362</c:v>
                </c:pt>
                <c:pt idx="126">
                  <c:v>4.4913673333333337</c:v>
                </c:pt>
                <c:pt idx="127">
                  <c:v>3.354763055555555</c:v>
                </c:pt>
                <c:pt idx="128">
                  <c:v>3.15956311111111</c:v>
                </c:pt>
                <c:pt idx="129">
                  <c:v>2.0628693333333334</c:v>
                </c:pt>
                <c:pt idx="130">
                  <c:v>1.5192687222222223</c:v>
                </c:pt>
                <c:pt idx="131">
                  <c:v>1.7735526111111115</c:v>
                </c:pt>
                <c:pt idx="132">
                  <c:v>1.0253625555555557</c:v>
                </c:pt>
                <c:pt idx="133">
                  <c:v>0.68468383333333327</c:v>
                </c:pt>
                <c:pt idx="134">
                  <c:v>1.0696860555555558</c:v>
                </c:pt>
                <c:pt idx="135">
                  <c:v>1.093166166666667</c:v>
                </c:pt>
                <c:pt idx="136">
                  <c:v>1.3155732222222225</c:v>
                </c:pt>
                <c:pt idx="137">
                  <c:v>1.158641</c:v>
                </c:pt>
                <c:pt idx="138">
                  <c:v>0.89707955555555563</c:v>
                </c:pt>
                <c:pt idx="139">
                  <c:v>0.64433622222222242</c:v>
                </c:pt>
                <c:pt idx="140">
                  <c:v>0.39976716666666678</c:v>
                </c:pt>
                <c:pt idx="141">
                  <c:v>0.16268388888888893</c:v>
                </c:pt>
                <c:pt idx="142">
                  <c:v>-6.7629833333333347E-2</c:v>
                </c:pt>
                <c:pt idx="143">
                  <c:v>-0.29190166666666673</c:v>
                </c:pt>
              </c:numCache>
            </c:numRef>
          </c:val>
          <c:smooth val="0"/>
          <c:extLst>
            <c:ext xmlns:c16="http://schemas.microsoft.com/office/drawing/2014/chart" uri="{C3380CC4-5D6E-409C-BE32-E72D297353CC}">
              <c16:uniqueId val="{00000000-0887-4461-AF99-35D7CF8738F6}"/>
            </c:ext>
          </c:extLst>
        </c:ser>
        <c:ser>
          <c:idx val="2"/>
          <c:order val="2"/>
          <c:tx>
            <c:strRef>
              <c:f>'[F1.43 semicon_estimates.xlsx]Sheet1'!$U$193</c:f>
              <c:strCache>
                <c:ptCount val="1"/>
                <c:pt idx="0">
                  <c:v>Nonmemory</c:v>
                </c:pt>
              </c:strCache>
            </c:strRef>
          </c:tx>
          <c:spPr>
            <a:ln w="22225" cap="rnd">
              <a:solidFill>
                <a:srgbClr val="009999"/>
              </a:solidFill>
              <a:prstDash val="sysDash"/>
              <a:round/>
            </a:ln>
            <a:effectLst/>
          </c:spPr>
          <c:marker>
            <c:symbol val="none"/>
          </c:marker>
          <c:cat>
            <c:numRef>
              <c:f>'[F1.43 semicon_estimates.xlsx]Sheet1'!$R$290:$R$433</c:f>
              <c:numCache>
                <c:formatCode>d\-mmm\-yy</c:formatCode>
                <c:ptCount val="14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44593</c:v>
                </c:pt>
                <c:pt idx="86">
                  <c:v>44621</c:v>
                </c:pt>
                <c:pt idx="87">
                  <c:v>44652</c:v>
                </c:pt>
                <c:pt idx="88">
                  <c:v>44682</c:v>
                </c:pt>
                <c:pt idx="89">
                  <c:v>44713</c:v>
                </c:pt>
                <c:pt idx="90">
                  <c:v>44743</c:v>
                </c:pt>
                <c:pt idx="91">
                  <c:v>44774</c:v>
                </c:pt>
                <c:pt idx="92">
                  <c:v>44805</c:v>
                </c:pt>
                <c:pt idx="93">
                  <c:v>44835</c:v>
                </c:pt>
                <c:pt idx="94">
                  <c:v>44866</c:v>
                </c:pt>
                <c:pt idx="95">
                  <c:v>44896</c:v>
                </c:pt>
                <c:pt idx="96">
                  <c:v>44927</c:v>
                </c:pt>
                <c:pt idx="97">
                  <c:v>44958</c:v>
                </c:pt>
                <c:pt idx="98">
                  <c:v>44986</c:v>
                </c:pt>
                <c:pt idx="99">
                  <c:v>45017</c:v>
                </c:pt>
                <c:pt idx="100">
                  <c:v>45047</c:v>
                </c:pt>
                <c:pt idx="101">
                  <c:v>45078</c:v>
                </c:pt>
                <c:pt idx="102">
                  <c:v>45108</c:v>
                </c:pt>
                <c:pt idx="103">
                  <c:v>45139</c:v>
                </c:pt>
                <c:pt idx="104">
                  <c:v>45170</c:v>
                </c:pt>
                <c:pt idx="105">
                  <c:v>45200</c:v>
                </c:pt>
                <c:pt idx="106">
                  <c:v>45231</c:v>
                </c:pt>
                <c:pt idx="107">
                  <c:v>45261</c:v>
                </c:pt>
                <c:pt idx="108">
                  <c:v>45292</c:v>
                </c:pt>
                <c:pt idx="109">
                  <c:v>45323</c:v>
                </c:pt>
                <c:pt idx="110">
                  <c:v>45352</c:v>
                </c:pt>
                <c:pt idx="111">
                  <c:v>45383</c:v>
                </c:pt>
                <c:pt idx="112">
                  <c:v>45413</c:v>
                </c:pt>
                <c:pt idx="113">
                  <c:v>45444</c:v>
                </c:pt>
                <c:pt idx="114">
                  <c:v>45474</c:v>
                </c:pt>
                <c:pt idx="115">
                  <c:v>45505</c:v>
                </c:pt>
                <c:pt idx="116">
                  <c:v>45536</c:v>
                </c:pt>
                <c:pt idx="117">
                  <c:v>45566</c:v>
                </c:pt>
                <c:pt idx="118">
                  <c:v>45597</c:v>
                </c:pt>
                <c:pt idx="119">
                  <c:v>45627</c:v>
                </c:pt>
                <c:pt idx="120">
                  <c:v>45658</c:v>
                </c:pt>
                <c:pt idx="121">
                  <c:v>45689</c:v>
                </c:pt>
                <c:pt idx="122">
                  <c:v>45717</c:v>
                </c:pt>
                <c:pt idx="123">
                  <c:v>45748</c:v>
                </c:pt>
                <c:pt idx="124">
                  <c:v>45778</c:v>
                </c:pt>
                <c:pt idx="125">
                  <c:v>45809</c:v>
                </c:pt>
                <c:pt idx="126">
                  <c:v>45839</c:v>
                </c:pt>
                <c:pt idx="127">
                  <c:v>45870</c:v>
                </c:pt>
                <c:pt idx="128">
                  <c:v>45901</c:v>
                </c:pt>
                <c:pt idx="129">
                  <c:v>45931</c:v>
                </c:pt>
                <c:pt idx="130">
                  <c:v>45962</c:v>
                </c:pt>
                <c:pt idx="131">
                  <c:v>45992</c:v>
                </c:pt>
                <c:pt idx="132">
                  <c:v>46023</c:v>
                </c:pt>
                <c:pt idx="133">
                  <c:v>46054</c:v>
                </c:pt>
                <c:pt idx="134">
                  <c:v>46082</c:v>
                </c:pt>
                <c:pt idx="135">
                  <c:v>46113</c:v>
                </c:pt>
                <c:pt idx="136">
                  <c:v>46143</c:v>
                </c:pt>
                <c:pt idx="137">
                  <c:v>46174</c:v>
                </c:pt>
                <c:pt idx="138">
                  <c:v>46204</c:v>
                </c:pt>
                <c:pt idx="139">
                  <c:v>46235</c:v>
                </c:pt>
                <c:pt idx="140">
                  <c:v>46266</c:v>
                </c:pt>
                <c:pt idx="141">
                  <c:v>46296</c:v>
                </c:pt>
                <c:pt idx="142">
                  <c:v>46327</c:v>
                </c:pt>
                <c:pt idx="143">
                  <c:v>46357</c:v>
                </c:pt>
              </c:numCache>
            </c:numRef>
          </c:cat>
          <c:val>
            <c:numRef>
              <c:f>'[F1.43 semicon_estimates.xlsx]Sheet1'!$U$290:$U$433</c:f>
              <c:numCache>
                <c:formatCode>General</c:formatCode>
                <c:ptCount val="144"/>
                <c:pt idx="107">
                  <c:v>-7.8267640944444441</c:v>
                </c:pt>
                <c:pt idx="108">
                  <c:v>-7.2684239277777767</c:v>
                </c:pt>
                <c:pt idx="109">
                  <c:v>-6.6799328333333312</c:v>
                </c:pt>
                <c:pt idx="110">
                  <c:v>-6.4234888333333329</c:v>
                </c:pt>
                <c:pt idx="111">
                  <c:v>-5.536131888888888</c:v>
                </c:pt>
                <c:pt idx="112">
                  <c:v>-4.5402731111111105</c:v>
                </c:pt>
                <c:pt idx="113">
                  <c:v>-3.8012871666666666</c:v>
                </c:pt>
                <c:pt idx="114">
                  <c:v>-2.6869673888888879</c:v>
                </c:pt>
                <c:pt idx="115">
                  <c:v>-1.8859626333333328</c:v>
                </c:pt>
                <c:pt idx="116">
                  <c:v>-1.3898557999999996</c:v>
                </c:pt>
                <c:pt idx="117">
                  <c:v>-0.89457602222222166</c:v>
                </c:pt>
                <c:pt idx="118">
                  <c:v>-0.57426213333333342</c:v>
                </c:pt>
                <c:pt idx="119">
                  <c:v>0.25090864444444416</c:v>
                </c:pt>
                <c:pt idx="120">
                  <c:v>0.86431986666666638</c:v>
                </c:pt>
                <c:pt idx="121">
                  <c:v>1.2812052555555553</c:v>
                </c:pt>
                <c:pt idx="122">
                  <c:v>1.6023210333333333</c:v>
                </c:pt>
                <c:pt idx="123">
                  <c:v>1.6961543666666667</c:v>
                </c:pt>
                <c:pt idx="124">
                  <c:v>1.5636884777777778</c:v>
                </c:pt>
                <c:pt idx="125">
                  <c:v>2.0196451999999998</c:v>
                </c:pt>
                <c:pt idx="126">
                  <c:v>1.4636288666666664</c:v>
                </c:pt>
                <c:pt idx="127">
                  <c:v>0.90868447777777761</c:v>
                </c:pt>
                <c:pt idx="128">
                  <c:v>0.87759564444444427</c:v>
                </c:pt>
                <c:pt idx="129">
                  <c:v>0.30122847777777778</c:v>
                </c:pt>
                <c:pt idx="130">
                  <c:v>4.4989866666666774E-2</c:v>
                </c:pt>
                <c:pt idx="131">
                  <c:v>0.20100935555555546</c:v>
                </c:pt>
                <c:pt idx="132">
                  <c:v>-8.9394111111111216E-3</c:v>
                </c:pt>
                <c:pt idx="133">
                  <c:v>6.2297877777777844E-2</c:v>
                </c:pt>
                <c:pt idx="134">
                  <c:v>0.45259424999999998</c:v>
                </c:pt>
                <c:pt idx="135">
                  <c:v>0.80361363888888904</c:v>
                </c:pt>
                <c:pt idx="136">
                  <c:v>1.1405800888888886</c:v>
                </c:pt>
                <c:pt idx="137">
                  <c:v>0.89666402777777798</c:v>
                </c:pt>
                <c:pt idx="138">
                  <c:v>0.81316968333333339</c:v>
                </c:pt>
                <c:pt idx="139">
                  <c:v>0.72895365555555569</c:v>
                </c:pt>
                <c:pt idx="140">
                  <c:v>0.64426275</c:v>
                </c:pt>
                <c:pt idx="141">
                  <c:v>0.55929321666666665</c:v>
                </c:pt>
                <c:pt idx="142">
                  <c:v>0.47419651111111105</c:v>
                </c:pt>
                <c:pt idx="143">
                  <c:v>0.38908530000000002</c:v>
                </c:pt>
              </c:numCache>
            </c:numRef>
          </c:val>
          <c:smooth val="0"/>
          <c:extLst>
            <c:ext xmlns:c16="http://schemas.microsoft.com/office/drawing/2014/chart" uri="{C3380CC4-5D6E-409C-BE32-E72D297353CC}">
              <c16:uniqueId val="{00000001-0887-4461-AF99-35D7CF8738F6}"/>
            </c:ext>
          </c:extLst>
        </c:ser>
        <c:ser>
          <c:idx val="3"/>
          <c:order val="3"/>
          <c:tx>
            <c:strRef>
              <c:f>'[F1.43 semicon_estimates.xlsx]Sheet1'!$V$193</c:f>
              <c:strCache>
                <c:ptCount val="1"/>
                <c:pt idx="0">
                  <c:v>Total</c:v>
                </c:pt>
              </c:strCache>
            </c:strRef>
          </c:tx>
          <c:spPr>
            <a:ln w="22225" cap="rnd">
              <a:solidFill>
                <a:srgbClr val="C00000"/>
              </a:solidFill>
              <a:round/>
            </a:ln>
            <a:effectLst/>
          </c:spPr>
          <c:marker>
            <c:symbol val="none"/>
          </c:marker>
          <c:cat>
            <c:numRef>
              <c:f>'[F1.43 semicon_estimates.xlsx]Sheet1'!$R$290:$R$433</c:f>
              <c:numCache>
                <c:formatCode>d\-mmm\-yy</c:formatCode>
                <c:ptCount val="14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44593</c:v>
                </c:pt>
                <c:pt idx="86">
                  <c:v>44621</c:v>
                </c:pt>
                <c:pt idx="87">
                  <c:v>44652</c:v>
                </c:pt>
                <c:pt idx="88">
                  <c:v>44682</c:v>
                </c:pt>
                <c:pt idx="89">
                  <c:v>44713</c:v>
                </c:pt>
                <c:pt idx="90">
                  <c:v>44743</c:v>
                </c:pt>
                <c:pt idx="91">
                  <c:v>44774</c:v>
                </c:pt>
                <c:pt idx="92">
                  <c:v>44805</c:v>
                </c:pt>
                <c:pt idx="93">
                  <c:v>44835</c:v>
                </c:pt>
                <c:pt idx="94">
                  <c:v>44866</c:v>
                </c:pt>
                <c:pt idx="95">
                  <c:v>44896</c:v>
                </c:pt>
                <c:pt idx="96">
                  <c:v>44927</c:v>
                </c:pt>
                <c:pt idx="97">
                  <c:v>44958</c:v>
                </c:pt>
                <c:pt idx="98">
                  <c:v>44986</c:v>
                </c:pt>
                <c:pt idx="99">
                  <c:v>45017</c:v>
                </c:pt>
                <c:pt idx="100">
                  <c:v>45047</c:v>
                </c:pt>
                <c:pt idx="101">
                  <c:v>45078</c:v>
                </c:pt>
                <c:pt idx="102">
                  <c:v>45108</c:v>
                </c:pt>
                <c:pt idx="103">
                  <c:v>45139</c:v>
                </c:pt>
                <c:pt idx="104">
                  <c:v>45170</c:v>
                </c:pt>
                <c:pt idx="105">
                  <c:v>45200</c:v>
                </c:pt>
                <c:pt idx="106">
                  <c:v>45231</c:v>
                </c:pt>
                <c:pt idx="107">
                  <c:v>45261</c:v>
                </c:pt>
                <c:pt idx="108">
                  <c:v>45292</c:v>
                </c:pt>
                <c:pt idx="109">
                  <c:v>45323</c:v>
                </c:pt>
                <c:pt idx="110">
                  <c:v>45352</c:v>
                </c:pt>
                <c:pt idx="111">
                  <c:v>45383</c:v>
                </c:pt>
                <c:pt idx="112">
                  <c:v>45413</c:v>
                </c:pt>
                <c:pt idx="113">
                  <c:v>45444</c:v>
                </c:pt>
                <c:pt idx="114">
                  <c:v>45474</c:v>
                </c:pt>
                <c:pt idx="115">
                  <c:v>45505</c:v>
                </c:pt>
                <c:pt idx="116">
                  <c:v>45536</c:v>
                </c:pt>
                <c:pt idx="117">
                  <c:v>45566</c:v>
                </c:pt>
                <c:pt idx="118">
                  <c:v>45597</c:v>
                </c:pt>
                <c:pt idx="119">
                  <c:v>45627</c:v>
                </c:pt>
                <c:pt idx="120">
                  <c:v>45658</c:v>
                </c:pt>
                <c:pt idx="121">
                  <c:v>45689</c:v>
                </c:pt>
                <c:pt idx="122">
                  <c:v>45717</c:v>
                </c:pt>
                <c:pt idx="123">
                  <c:v>45748</c:v>
                </c:pt>
                <c:pt idx="124">
                  <c:v>45778</c:v>
                </c:pt>
                <c:pt idx="125">
                  <c:v>45809</c:v>
                </c:pt>
                <c:pt idx="126">
                  <c:v>45839</c:v>
                </c:pt>
                <c:pt idx="127">
                  <c:v>45870</c:v>
                </c:pt>
                <c:pt idx="128">
                  <c:v>45901</c:v>
                </c:pt>
                <c:pt idx="129">
                  <c:v>45931</c:v>
                </c:pt>
                <c:pt idx="130">
                  <c:v>45962</c:v>
                </c:pt>
                <c:pt idx="131">
                  <c:v>45992</c:v>
                </c:pt>
                <c:pt idx="132">
                  <c:v>46023</c:v>
                </c:pt>
                <c:pt idx="133">
                  <c:v>46054</c:v>
                </c:pt>
                <c:pt idx="134">
                  <c:v>46082</c:v>
                </c:pt>
                <c:pt idx="135">
                  <c:v>46113</c:v>
                </c:pt>
                <c:pt idx="136">
                  <c:v>46143</c:v>
                </c:pt>
                <c:pt idx="137">
                  <c:v>46174</c:v>
                </c:pt>
                <c:pt idx="138">
                  <c:v>46204</c:v>
                </c:pt>
                <c:pt idx="139">
                  <c:v>46235</c:v>
                </c:pt>
                <c:pt idx="140">
                  <c:v>46266</c:v>
                </c:pt>
                <c:pt idx="141">
                  <c:v>46296</c:v>
                </c:pt>
                <c:pt idx="142">
                  <c:v>46327</c:v>
                </c:pt>
                <c:pt idx="143">
                  <c:v>46357</c:v>
                </c:pt>
              </c:numCache>
            </c:numRef>
          </c:cat>
          <c:val>
            <c:numRef>
              <c:f>'[F1.43 semicon_estimates.xlsx]Sheet1'!$V$290:$V$433</c:f>
              <c:numCache>
                <c:formatCode>General</c:formatCode>
                <c:ptCount val="144"/>
                <c:pt idx="0">
                  <c:v>5.1132882222222218</c:v>
                </c:pt>
                <c:pt idx="1">
                  <c:v>4.5999599999999994</c:v>
                </c:pt>
                <c:pt idx="2">
                  <c:v>4.5790680555555561</c:v>
                </c:pt>
                <c:pt idx="3">
                  <c:v>4.5262227666666668</c:v>
                </c:pt>
                <c:pt idx="4">
                  <c:v>4.1979617666666664</c:v>
                </c:pt>
                <c:pt idx="5">
                  <c:v>3.5818002111111107</c:v>
                </c:pt>
                <c:pt idx="6">
                  <c:v>2.865041822222222</c:v>
                </c:pt>
                <c:pt idx="7">
                  <c:v>1.6415537111111109</c:v>
                </c:pt>
                <c:pt idx="8">
                  <c:v>1.0797407666666663</c:v>
                </c:pt>
                <c:pt idx="9">
                  <c:v>0.40395043333333308</c:v>
                </c:pt>
                <c:pt idx="10">
                  <c:v>-0.39954623333333367</c:v>
                </c:pt>
                <c:pt idx="11">
                  <c:v>-1.5898400666666668</c:v>
                </c:pt>
                <c:pt idx="12">
                  <c:v>-2.3823254555555553</c:v>
                </c:pt>
                <c:pt idx="13">
                  <c:v>-3.2203533444444448</c:v>
                </c:pt>
                <c:pt idx="14">
                  <c:v>-4.2081662333333334</c:v>
                </c:pt>
                <c:pt idx="15">
                  <c:v>-5.2537982888888894</c:v>
                </c:pt>
                <c:pt idx="16">
                  <c:v>-6.3556647888888893</c:v>
                </c:pt>
                <c:pt idx="17">
                  <c:v>-7.1136756222222219</c:v>
                </c:pt>
                <c:pt idx="18">
                  <c:v>-7.5827002333333331</c:v>
                </c:pt>
                <c:pt idx="19">
                  <c:v>-7.7277703444444432</c:v>
                </c:pt>
                <c:pt idx="20">
                  <c:v>-8.0817639555555534</c:v>
                </c:pt>
                <c:pt idx="21">
                  <c:v>-8.1433390999999986</c:v>
                </c:pt>
                <c:pt idx="22">
                  <c:v>-7.9602129333333318</c:v>
                </c:pt>
                <c:pt idx="23">
                  <c:v>-7.1523012111111104</c:v>
                </c:pt>
                <c:pt idx="24">
                  <c:v>-6.488773655555554</c:v>
                </c:pt>
                <c:pt idx="25">
                  <c:v>-5.6510238222222204</c:v>
                </c:pt>
                <c:pt idx="26">
                  <c:v>-4.5976992111111104</c:v>
                </c:pt>
                <c:pt idx="27">
                  <c:v>-3.5425628777777778</c:v>
                </c:pt>
                <c:pt idx="28">
                  <c:v>-2.2715419333333333</c:v>
                </c:pt>
                <c:pt idx="29">
                  <c:v>-0.73785026666666464</c:v>
                </c:pt>
                <c:pt idx="30">
                  <c:v>0.48658251111111145</c:v>
                </c:pt>
                <c:pt idx="31">
                  <c:v>1.7854330666666658</c:v>
                </c:pt>
                <c:pt idx="32">
                  <c:v>3.0285021777777779</c:v>
                </c:pt>
                <c:pt idx="33">
                  <c:v>4.3392805111111112</c:v>
                </c:pt>
                <c:pt idx="34">
                  <c:v>5.8507805111111111</c:v>
                </c:pt>
                <c:pt idx="35">
                  <c:v>7.0802282888888897</c:v>
                </c:pt>
                <c:pt idx="36">
                  <c:v>7.9757234000000006</c:v>
                </c:pt>
                <c:pt idx="37">
                  <c:v>8.6535912333333336</c:v>
                </c:pt>
                <c:pt idx="38">
                  <c:v>9.5004943444444425</c:v>
                </c:pt>
                <c:pt idx="39">
                  <c:v>10.248148166666667</c:v>
                </c:pt>
                <c:pt idx="40">
                  <c:v>10.773435111111109</c:v>
                </c:pt>
                <c:pt idx="41">
                  <c:v>10.870968666666665</c:v>
                </c:pt>
                <c:pt idx="42">
                  <c:v>10.96455722222222</c:v>
                </c:pt>
                <c:pt idx="43">
                  <c:v>10.983502666666666</c:v>
                </c:pt>
                <c:pt idx="44">
                  <c:v>10.884798888888886</c:v>
                </c:pt>
                <c:pt idx="45">
                  <c:v>10.243435477777776</c:v>
                </c:pt>
                <c:pt idx="46">
                  <c:v>9.2803212555555561</c:v>
                </c:pt>
                <c:pt idx="47">
                  <c:v>7.7761340333333333</c:v>
                </c:pt>
                <c:pt idx="48">
                  <c:v>6.0816373666666665</c:v>
                </c:pt>
                <c:pt idx="49">
                  <c:v>4.3866384777777778</c:v>
                </c:pt>
                <c:pt idx="50">
                  <c:v>2.9786604777777783</c:v>
                </c:pt>
                <c:pt idx="51">
                  <c:v>1.1003438111111121</c:v>
                </c:pt>
                <c:pt idx="52">
                  <c:v>-0.66268841111111043</c:v>
                </c:pt>
                <c:pt idx="53">
                  <c:v>-2.5029767444444437</c:v>
                </c:pt>
                <c:pt idx="54">
                  <c:v>-4.1952923000000002</c:v>
                </c:pt>
                <c:pt idx="55">
                  <c:v>-5.7000727444444452</c:v>
                </c:pt>
                <c:pt idx="56">
                  <c:v>-7.3048827444444457</c:v>
                </c:pt>
                <c:pt idx="57">
                  <c:v>-8.7746194111111109</c:v>
                </c:pt>
                <c:pt idx="58">
                  <c:v>-10.131623300000001</c:v>
                </c:pt>
                <c:pt idx="59">
                  <c:v>-10.914430466666667</c:v>
                </c:pt>
                <c:pt idx="60">
                  <c:v>-11.087643855555557</c:v>
                </c:pt>
                <c:pt idx="61">
                  <c:v>-11.505465244444444</c:v>
                </c:pt>
                <c:pt idx="62">
                  <c:v>-12.045165838888886</c:v>
                </c:pt>
                <c:pt idx="63">
                  <c:v>-12.146255427777778</c:v>
                </c:pt>
                <c:pt idx="64">
                  <c:v>-12.178408761111111</c:v>
                </c:pt>
                <c:pt idx="65">
                  <c:v>-11.421844533333335</c:v>
                </c:pt>
                <c:pt idx="66">
                  <c:v>-10.554029866666667</c:v>
                </c:pt>
                <c:pt idx="67">
                  <c:v>-9.8287855333333347</c:v>
                </c:pt>
                <c:pt idx="68">
                  <c:v>-8.9111149722222223</c:v>
                </c:pt>
                <c:pt idx="69">
                  <c:v>-7.6886434000000001</c:v>
                </c:pt>
                <c:pt idx="70">
                  <c:v>-6.4926138999999985</c:v>
                </c:pt>
                <c:pt idx="71">
                  <c:v>-5.3310623222222207</c:v>
                </c:pt>
                <c:pt idx="72">
                  <c:v>-3.7719215999999989</c:v>
                </c:pt>
                <c:pt idx="73">
                  <c:v>-2.3717693222222227</c:v>
                </c:pt>
                <c:pt idx="74">
                  <c:v>-0.93055859999999968</c:v>
                </c:pt>
                <c:pt idx="75">
                  <c:v>1.1186347333333329</c:v>
                </c:pt>
                <c:pt idx="76">
                  <c:v>2.9473647333333335</c:v>
                </c:pt>
                <c:pt idx="77">
                  <c:v>4.0295813444444448</c:v>
                </c:pt>
                <c:pt idx="78">
                  <c:v>5.1250637888888884</c:v>
                </c:pt>
                <c:pt idx="79">
                  <c:v>6.2190985666666672</c:v>
                </c:pt>
                <c:pt idx="80">
                  <c:v>6.8106673833333335</c:v>
                </c:pt>
                <c:pt idx="81">
                  <c:v>7.5632670499999994</c:v>
                </c:pt>
                <c:pt idx="82">
                  <c:v>8.8956907166666674</c:v>
                </c:pt>
                <c:pt idx="83">
                  <c:v>10.164673711111112</c:v>
                </c:pt>
                <c:pt idx="84">
                  <c:v>10.762448266666667</c:v>
                </c:pt>
                <c:pt idx="85">
                  <c:v>12.075066155555557</c:v>
                </c:pt>
                <c:pt idx="86">
                  <c:v>12.896248372222223</c:v>
                </c:pt>
                <c:pt idx="87">
                  <c:v>13.148406133333335</c:v>
                </c:pt>
                <c:pt idx="88">
                  <c:v>13.56870796666667</c:v>
                </c:pt>
                <c:pt idx="89">
                  <c:v>13.536403111111113</c:v>
                </c:pt>
                <c:pt idx="90">
                  <c:v>12.511356333333335</c:v>
                </c:pt>
                <c:pt idx="91">
                  <c:v>11.549603500000002</c:v>
                </c:pt>
                <c:pt idx="92">
                  <c:v>10.663988444444449</c:v>
                </c:pt>
                <c:pt idx="93">
                  <c:v>8.7167584444444461</c:v>
                </c:pt>
                <c:pt idx="94">
                  <c:v>6.3209284444444478</c:v>
                </c:pt>
                <c:pt idx="95">
                  <c:v>4.1961428888888896</c:v>
                </c:pt>
                <c:pt idx="96">
                  <c:v>1.6366073333333335</c:v>
                </c:pt>
                <c:pt idx="97">
                  <c:v>-1.1360493333333344</c:v>
                </c:pt>
                <c:pt idx="98">
                  <c:v>-3.0540171111111118</c:v>
                </c:pt>
                <c:pt idx="99">
                  <c:v>-5.0366921111111118</c:v>
                </c:pt>
                <c:pt idx="100">
                  <c:v>-7.5670654444444443</c:v>
                </c:pt>
                <c:pt idx="101">
                  <c:v>-9.4000798888888895</c:v>
                </c:pt>
                <c:pt idx="102">
                  <c:v>-10.462651888888889</c:v>
                </c:pt>
                <c:pt idx="103">
                  <c:v>-12.198449111111112</c:v>
                </c:pt>
                <c:pt idx="104">
                  <c:v>-13.227014111111112</c:v>
                </c:pt>
                <c:pt idx="105">
                  <c:v>-13.425342566666668</c:v>
                </c:pt>
                <c:pt idx="106">
                  <c:v>-13.619454566666668</c:v>
                </c:pt>
              </c:numCache>
            </c:numRef>
          </c:val>
          <c:smooth val="0"/>
          <c:extLst>
            <c:ext xmlns:c16="http://schemas.microsoft.com/office/drawing/2014/chart" uri="{C3380CC4-5D6E-409C-BE32-E72D297353CC}">
              <c16:uniqueId val="{00000002-0887-4461-AF99-35D7CF8738F6}"/>
            </c:ext>
          </c:extLst>
        </c:ser>
        <c:ser>
          <c:idx val="4"/>
          <c:order val="4"/>
          <c:tx>
            <c:strRef>
              <c:f>'[F1.43 semicon_estimates.xlsx]Sheet1'!$W$193</c:f>
              <c:strCache>
                <c:ptCount val="1"/>
                <c:pt idx="0">
                  <c:v>Memory (right axis)</c:v>
                </c:pt>
              </c:strCache>
            </c:strRef>
          </c:tx>
          <c:spPr>
            <a:ln w="22225" cap="rnd">
              <a:solidFill>
                <a:schemeClr val="bg1">
                  <a:lumMod val="50000"/>
                </a:schemeClr>
              </a:solidFill>
              <a:round/>
            </a:ln>
            <a:effectLst/>
          </c:spPr>
          <c:marker>
            <c:symbol val="none"/>
          </c:marker>
          <c:cat>
            <c:numRef>
              <c:f>'[F1.43 semicon_estimates.xlsx]Sheet1'!$R$290:$R$433</c:f>
              <c:numCache>
                <c:formatCode>d\-mmm\-yy</c:formatCode>
                <c:ptCount val="14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44593</c:v>
                </c:pt>
                <c:pt idx="86">
                  <c:v>44621</c:v>
                </c:pt>
                <c:pt idx="87">
                  <c:v>44652</c:v>
                </c:pt>
                <c:pt idx="88">
                  <c:v>44682</c:v>
                </c:pt>
                <c:pt idx="89">
                  <c:v>44713</c:v>
                </c:pt>
                <c:pt idx="90">
                  <c:v>44743</c:v>
                </c:pt>
                <c:pt idx="91">
                  <c:v>44774</c:v>
                </c:pt>
                <c:pt idx="92">
                  <c:v>44805</c:v>
                </c:pt>
                <c:pt idx="93">
                  <c:v>44835</c:v>
                </c:pt>
                <c:pt idx="94">
                  <c:v>44866</c:v>
                </c:pt>
                <c:pt idx="95">
                  <c:v>44896</c:v>
                </c:pt>
                <c:pt idx="96">
                  <c:v>44927</c:v>
                </c:pt>
                <c:pt idx="97">
                  <c:v>44958</c:v>
                </c:pt>
                <c:pt idx="98">
                  <c:v>44986</c:v>
                </c:pt>
                <c:pt idx="99">
                  <c:v>45017</c:v>
                </c:pt>
                <c:pt idx="100">
                  <c:v>45047</c:v>
                </c:pt>
                <c:pt idx="101">
                  <c:v>45078</c:v>
                </c:pt>
                <c:pt idx="102">
                  <c:v>45108</c:v>
                </c:pt>
                <c:pt idx="103">
                  <c:v>45139</c:v>
                </c:pt>
                <c:pt idx="104">
                  <c:v>45170</c:v>
                </c:pt>
                <c:pt idx="105">
                  <c:v>45200</c:v>
                </c:pt>
                <c:pt idx="106">
                  <c:v>45231</c:v>
                </c:pt>
                <c:pt idx="107">
                  <c:v>45261</c:v>
                </c:pt>
                <c:pt idx="108">
                  <c:v>45292</c:v>
                </c:pt>
                <c:pt idx="109">
                  <c:v>45323</c:v>
                </c:pt>
                <c:pt idx="110">
                  <c:v>45352</c:v>
                </c:pt>
                <c:pt idx="111">
                  <c:v>45383</c:v>
                </c:pt>
                <c:pt idx="112">
                  <c:v>45413</c:v>
                </c:pt>
                <c:pt idx="113">
                  <c:v>45444</c:v>
                </c:pt>
                <c:pt idx="114">
                  <c:v>45474</c:v>
                </c:pt>
                <c:pt idx="115">
                  <c:v>45505</c:v>
                </c:pt>
                <c:pt idx="116">
                  <c:v>45536</c:v>
                </c:pt>
                <c:pt idx="117">
                  <c:v>45566</c:v>
                </c:pt>
                <c:pt idx="118">
                  <c:v>45597</c:v>
                </c:pt>
                <c:pt idx="119">
                  <c:v>45627</c:v>
                </c:pt>
                <c:pt idx="120">
                  <c:v>45658</c:v>
                </c:pt>
                <c:pt idx="121">
                  <c:v>45689</c:v>
                </c:pt>
                <c:pt idx="122">
                  <c:v>45717</c:v>
                </c:pt>
                <c:pt idx="123">
                  <c:v>45748</c:v>
                </c:pt>
                <c:pt idx="124">
                  <c:v>45778</c:v>
                </c:pt>
                <c:pt idx="125">
                  <c:v>45809</c:v>
                </c:pt>
                <c:pt idx="126">
                  <c:v>45839</c:v>
                </c:pt>
                <c:pt idx="127">
                  <c:v>45870</c:v>
                </c:pt>
                <c:pt idx="128">
                  <c:v>45901</c:v>
                </c:pt>
                <c:pt idx="129">
                  <c:v>45931</c:v>
                </c:pt>
                <c:pt idx="130">
                  <c:v>45962</c:v>
                </c:pt>
                <c:pt idx="131">
                  <c:v>45992</c:v>
                </c:pt>
                <c:pt idx="132">
                  <c:v>46023</c:v>
                </c:pt>
                <c:pt idx="133">
                  <c:v>46054</c:v>
                </c:pt>
                <c:pt idx="134">
                  <c:v>46082</c:v>
                </c:pt>
                <c:pt idx="135">
                  <c:v>46113</c:v>
                </c:pt>
                <c:pt idx="136">
                  <c:v>46143</c:v>
                </c:pt>
                <c:pt idx="137">
                  <c:v>46174</c:v>
                </c:pt>
                <c:pt idx="138">
                  <c:v>46204</c:v>
                </c:pt>
                <c:pt idx="139">
                  <c:v>46235</c:v>
                </c:pt>
                <c:pt idx="140">
                  <c:v>46266</c:v>
                </c:pt>
                <c:pt idx="141">
                  <c:v>46296</c:v>
                </c:pt>
                <c:pt idx="142">
                  <c:v>46327</c:v>
                </c:pt>
                <c:pt idx="143">
                  <c:v>46357</c:v>
                </c:pt>
              </c:numCache>
            </c:numRef>
          </c:cat>
          <c:val>
            <c:numRef>
              <c:f>'[F1.43 semicon_estimates.xlsx]Sheet1'!$W$290:$W$433</c:f>
              <c:numCache>
                <c:formatCode>General</c:formatCode>
                <c:ptCount val="144"/>
                <c:pt idx="0">
                  <c:v>9.6168957444444434</c:v>
                </c:pt>
                <c:pt idx="1">
                  <c:v>8.2124449666666681</c:v>
                </c:pt>
                <c:pt idx="2">
                  <c:v>7.1582750166666678</c:v>
                </c:pt>
                <c:pt idx="3">
                  <c:v>6.2365659611111113</c:v>
                </c:pt>
                <c:pt idx="4">
                  <c:v>6.0926692611111113</c:v>
                </c:pt>
                <c:pt idx="5">
                  <c:v>5.0740612611111118</c:v>
                </c:pt>
                <c:pt idx="6">
                  <c:v>3.0448101500000013</c:v>
                </c:pt>
                <c:pt idx="7">
                  <c:v>0.72569848333333387</c:v>
                </c:pt>
                <c:pt idx="8">
                  <c:v>-0.40089684999999925</c:v>
                </c:pt>
                <c:pt idx="9">
                  <c:v>-1.6095603166666659</c:v>
                </c:pt>
                <c:pt idx="10">
                  <c:v>-3.0390614833333327</c:v>
                </c:pt>
                <c:pt idx="11">
                  <c:v>-5.4006454277777776</c:v>
                </c:pt>
                <c:pt idx="12">
                  <c:v>-7.4621451499999996</c:v>
                </c:pt>
                <c:pt idx="13">
                  <c:v>-9.899200038888889</c:v>
                </c:pt>
                <c:pt idx="14">
                  <c:v>-11.982053038888889</c:v>
                </c:pt>
                <c:pt idx="15">
                  <c:v>-14.613299150000001</c:v>
                </c:pt>
                <c:pt idx="16">
                  <c:v>-17.550845816666666</c:v>
                </c:pt>
                <c:pt idx="17">
                  <c:v>-19.071627483333334</c:v>
                </c:pt>
                <c:pt idx="18">
                  <c:v>-20.321367205555557</c:v>
                </c:pt>
                <c:pt idx="19">
                  <c:v>-21.386046427777778</c:v>
                </c:pt>
                <c:pt idx="20">
                  <c:v>-22.440295922222223</c:v>
                </c:pt>
                <c:pt idx="21">
                  <c:v>-22.779651644444446</c:v>
                </c:pt>
                <c:pt idx="22">
                  <c:v>-22.932218500000001</c:v>
                </c:pt>
                <c:pt idx="23">
                  <c:v>-19.992765166666668</c:v>
                </c:pt>
                <c:pt idx="24">
                  <c:v>-17.738089611111111</c:v>
                </c:pt>
                <c:pt idx="25">
                  <c:v>-15.335072388888891</c:v>
                </c:pt>
                <c:pt idx="26">
                  <c:v>-12.498457944444446</c:v>
                </c:pt>
                <c:pt idx="27">
                  <c:v>-8.8451046111111129</c:v>
                </c:pt>
                <c:pt idx="28">
                  <c:v>-5.8398890555555578</c:v>
                </c:pt>
                <c:pt idx="29">
                  <c:v>-1.4178968333333348</c:v>
                </c:pt>
                <c:pt idx="30">
                  <c:v>2.6065820555555557</c:v>
                </c:pt>
                <c:pt idx="31">
                  <c:v>6.833222611111113</c:v>
                </c:pt>
                <c:pt idx="32">
                  <c:v>10.496068166666667</c:v>
                </c:pt>
                <c:pt idx="33">
                  <c:v>14.407939833333337</c:v>
                </c:pt>
                <c:pt idx="34">
                  <c:v>18.004404833333339</c:v>
                </c:pt>
                <c:pt idx="35">
                  <c:v>20.628344833333337</c:v>
                </c:pt>
                <c:pt idx="36">
                  <c:v>23.033978166666667</c:v>
                </c:pt>
                <c:pt idx="37">
                  <c:v>25.517159833333338</c:v>
                </c:pt>
                <c:pt idx="38">
                  <c:v>27.896846500000006</c:v>
                </c:pt>
                <c:pt idx="39">
                  <c:v>29.382581277777781</c:v>
                </c:pt>
                <c:pt idx="40">
                  <c:v>30.831253888888885</c:v>
                </c:pt>
                <c:pt idx="41">
                  <c:v>29.72335</c:v>
                </c:pt>
                <c:pt idx="42">
                  <c:v>28.974169833333335</c:v>
                </c:pt>
                <c:pt idx="43">
                  <c:v>28.319264277777776</c:v>
                </c:pt>
                <c:pt idx="44">
                  <c:v>27.438590944444449</c:v>
                </c:pt>
                <c:pt idx="45">
                  <c:v>24.633101944444448</c:v>
                </c:pt>
                <c:pt idx="46">
                  <c:v>22.561126277777777</c:v>
                </c:pt>
                <c:pt idx="47">
                  <c:v>18.263041833333332</c:v>
                </c:pt>
                <c:pt idx="48">
                  <c:v>13.635622944444441</c:v>
                </c:pt>
                <c:pt idx="49">
                  <c:v>9.4007884999999973</c:v>
                </c:pt>
                <c:pt idx="50">
                  <c:v>5.5157996111111087</c:v>
                </c:pt>
                <c:pt idx="51">
                  <c:v>0.69677183333333226</c:v>
                </c:pt>
                <c:pt idx="52">
                  <c:v>-3.2182203888888909</c:v>
                </c:pt>
                <c:pt idx="53">
                  <c:v>-6.7733681666666667</c:v>
                </c:pt>
                <c:pt idx="54">
                  <c:v>-10.749112055555555</c:v>
                </c:pt>
                <c:pt idx="55">
                  <c:v>-14.436220944444443</c:v>
                </c:pt>
                <c:pt idx="56">
                  <c:v>-18.112950388888887</c:v>
                </c:pt>
                <c:pt idx="57">
                  <c:v>-21.071418166666668</c:v>
                </c:pt>
                <c:pt idx="58">
                  <c:v>-24.099411499999999</c:v>
                </c:pt>
                <c:pt idx="59">
                  <c:v>-25.659038166666665</c:v>
                </c:pt>
                <c:pt idx="60">
                  <c:v>-25.649043166666669</c:v>
                </c:pt>
                <c:pt idx="61">
                  <c:v>-26.718044777777784</c:v>
                </c:pt>
                <c:pt idx="62">
                  <c:v>-27.480716055555558</c:v>
                </c:pt>
                <c:pt idx="63">
                  <c:v>-25.799247055555561</c:v>
                </c:pt>
                <c:pt idx="64">
                  <c:v>-24.74484138888889</c:v>
                </c:pt>
                <c:pt idx="65">
                  <c:v>-22.136310833333333</c:v>
                </c:pt>
                <c:pt idx="66">
                  <c:v>-19.392376833333334</c:v>
                </c:pt>
                <c:pt idx="67">
                  <c:v>-16.790577944444447</c:v>
                </c:pt>
                <c:pt idx="68">
                  <c:v>-13.836105166666668</c:v>
                </c:pt>
                <c:pt idx="69">
                  <c:v>-10.977364955555561</c:v>
                </c:pt>
                <c:pt idx="70">
                  <c:v>-8.776546377777775</c:v>
                </c:pt>
                <c:pt idx="71">
                  <c:v>-6.9463850444444439</c:v>
                </c:pt>
                <c:pt idx="72">
                  <c:v>-4.1291405999999986</c:v>
                </c:pt>
                <c:pt idx="73">
                  <c:v>-1.2956854888888896</c:v>
                </c:pt>
                <c:pt idx="74">
                  <c:v>1.4460226222222221</c:v>
                </c:pt>
                <c:pt idx="75">
                  <c:v>4.7573581777777783</c:v>
                </c:pt>
                <c:pt idx="76">
                  <c:v>7.5893442888888893</c:v>
                </c:pt>
                <c:pt idx="77">
                  <c:v>9.3804187333333324</c:v>
                </c:pt>
                <c:pt idx="78">
                  <c:v>11.6039289</c:v>
                </c:pt>
                <c:pt idx="79">
                  <c:v>14.079879400000001</c:v>
                </c:pt>
                <c:pt idx="80">
                  <c:v>14.465252344444444</c:v>
                </c:pt>
                <c:pt idx="81">
                  <c:v>14.456518455555555</c:v>
                </c:pt>
                <c:pt idx="82">
                  <c:v>16.38980123333333</c:v>
                </c:pt>
                <c:pt idx="83">
                  <c:v>19.01217567777778</c:v>
                </c:pt>
                <c:pt idx="84">
                  <c:v>19.256081677777779</c:v>
                </c:pt>
                <c:pt idx="85">
                  <c:v>20.634665566666669</c:v>
                </c:pt>
                <c:pt idx="86">
                  <c:v>20.87178112222222</c:v>
                </c:pt>
                <c:pt idx="87">
                  <c:v>21.123283966666666</c:v>
                </c:pt>
                <c:pt idx="88">
                  <c:v>22.040803166666663</c:v>
                </c:pt>
                <c:pt idx="89">
                  <c:v>21.237552388888886</c:v>
                </c:pt>
                <c:pt idx="90">
                  <c:v>18.747006277777775</c:v>
                </c:pt>
                <c:pt idx="91">
                  <c:v>16.216164499999998</c:v>
                </c:pt>
                <c:pt idx="92">
                  <c:v>14.386141944444441</c:v>
                </c:pt>
                <c:pt idx="93">
                  <c:v>10.816422499999994</c:v>
                </c:pt>
                <c:pt idx="94">
                  <c:v>6.7697963888888859</c:v>
                </c:pt>
                <c:pt idx="95">
                  <c:v>2.8845552777777748</c:v>
                </c:pt>
                <c:pt idx="96">
                  <c:v>-2.9734508333333336</c:v>
                </c:pt>
                <c:pt idx="97">
                  <c:v>-8.9757558333333325</c:v>
                </c:pt>
                <c:pt idx="98">
                  <c:v>-12.486309722222222</c:v>
                </c:pt>
                <c:pt idx="99">
                  <c:v>-17.094974722222222</c:v>
                </c:pt>
                <c:pt idx="100">
                  <c:v>-23.194962499999999</c:v>
                </c:pt>
                <c:pt idx="101">
                  <c:v>-27.495811388888892</c:v>
                </c:pt>
                <c:pt idx="102">
                  <c:v>-29.79256638888889</c:v>
                </c:pt>
                <c:pt idx="103">
                  <c:v>-34.03322305555556</c:v>
                </c:pt>
                <c:pt idx="104">
                  <c:v>-35.932665277777772</c:v>
                </c:pt>
                <c:pt idx="105">
                  <c:v>-36.59576494444444</c:v>
                </c:pt>
                <c:pt idx="106">
                  <c:v>-36.93171105555556</c:v>
                </c:pt>
              </c:numCache>
            </c:numRef>
          </c:val>
          <c:smooth val="0"/>
          <c:extLst>
            <c:ext xmlns:c16="http://schemas.microsoft.com/office/drawing/2014/chart" uri="{C3380CC4-5D6E-409C-BE32-E72D297353CC}">
              <c16:uniqueId val="{00000003-0887-4461-AF99-35D7CF8738F6}"/>
            </c:ext>
          </c:extLst>
        </c:ser>
        <c:ser>
          <c:idx val="5"/>
          <c:order val="5"/>
          <c:tx>
            <c:strRef>
              <c:f>'[F1.43 semicon_estimates.xlsx]Sheet1'!$X$193</c:f>
              <c:strCache>
                <c:ptCount val="1"/>
                <c:pt idx="0">
                  <c:v>Nonmemory</c:v>
                </c:pt>
              </c:strCache>
            </c:strRef>
          </c:tx>
          <c:spPr>
            <a:ln w="22225" cap="rnd">
              <a:solidFill>
                <a:srgbClr val="009999"/>
              </a:solidFill>
              <a:round/>
            </a:ln>
            <a:effectLst/>
          </c:spPr>
          <c:marker>
            <c:symbol val="none"/>
          </c:marker>
          <c:cat>
            <c:numRef>
              <c:f>'[F1.43 semicon_estimates.xlsx]Sheet1'!$R$290:$R$433</c:f>
              <c:numCache>
                <c:formatCode>d\-mmm\-yy</c:formatCode>
                <c:ptCount val="14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44593</c:v>
                </c:pt>
                <c:pt idx="86">
                  <c:v>44621</c:v>
                </c:pt>
                <c:pt idx="87">
                  <c:v>44652</c:v>
                </c:pt>
                <c:pt idx="88">
                  <c:v>44682</c:v>
                </c:pt>
                <c:pt idx="89">
                  <c:v>44713</c:v>
                </c:pt>
                <c:pt idx="90">
                  <c:v>44743</c:v>
                </c:pt>
                <c:pt idx="91">
                  <c:v>44774</c:v>
                </c:pt>
                <c:pt idx="92">
                  <c:v>44805</c:v>
                </c:pt>
                <c:pt idx="93">
                  <c:v>44835</c:v>
                </c:pt>
                <c:pt idx="94">
                  <c:v>44866</c:v>
                </c:pt>
                <c:pt idx="95">
                  <c:v>44896</c:v>
                </c:pt>
                <c:pt idx="96">
                  <c:v>44927</c:v>
                </c:pt>
                <c:pt idx="97">
                  <c:v>44958</c:v>
                </c:pt>
                <c:pt idx="98">
                  <c:v>44986</c:v>
                </c:pt>
                <c:pt idx="99">
                  <c:v>45017</c:v>
                </c:pt>
                <c:pt idx="100">
                  <c:v>45047</c:v>
                </c:pt>
                <c:pt idx="101">
                  <c:v>45078</c:v>
                </c:pt>
                <c:pt idx="102">
                  <c:v>45108</c:v>
                </c:pt>
                <c:pt idx="103">
                  <c:v>45139</c:v>
                </c:pt>
                <c:pt idx="104">
                  <c:v>45170</c:v>
                </c:pt>
                <c:pt idx="105">
                  <c:v>45200</c:v>
                </c:pt>
                <c:pt idx="106">
                  <c:v>45231</c:v>
                </c:pt>
                <c:pt idx="107">
                  <c:v>45261</c:v>
                </c:pt>
                <c:pt idx="108">
                  <c:v>45292</c:v>
                </c:pt>
                <c:pt idx="109">
                  <c:v>45323</c:v>
                </c:pt>
                <c:pt idx="110">
                  <c:v>45352</c:v>
                </c:pt>
                <c:pt idx="111">
                  <c:v>45383</c:v>
                </c:pt>
                <c:pt idx="112">
                  <c:v>45413</c:v>
                </c:pt>
                <c:pt idx="113">
                  <c:v>45444</c:v>
                </c:pt>
                <c:pt idx="114">
                  <c:v>45474</c:v>
                </c:pt>
                <c:pt idx="115">
                  <c:v>45505</c:v>
                </c:pt>
                <c:pt idx="116">
                  <c:v>45536</c:v>
                </c:pt>
                <c:pt idx="117">
                  <c:v>45566</c:v>
                </c:pt>
                <c:pt idx="118">
                  <c:v>45597</c:v>
                </c:pt>
                <c:pt idx="119">
                  <c:v>45627</c:v>
                </c:pt>
                <c:pt idx="120">
                  <c:v>45658</c:v>
                </c:pt>
                <c:pt idx="121">
                  <c:v>45689</c:v>
                </c:pt>
                <c:pt idx="122">
                  <c:v>45717</c:v>
                </c:pt>
                <c:pt idx="123">
                  <c:v>45748</c:v>
                </c:pt>
                <c:pt idx="124">
                  <c:v>45778</c:v>
                </c:pt>
                <c:pt idx="125">
                  <c:v>45809</c:v>
                </c:pt>
                <c:pt idx="126">
                  <c:v>45839</c:v>
                </c:pt>
                <c:pt idx="127">
                  <c:v>45870</c:v>
                </c:pt>
                <c:pt idx="128">
                  <c:v>45901</c:v>
                </c:pt>
                <c:pt idx="129">
                  <c:v>45931</c:v>
                </c:pt>
                <c:pt idx="130">
                  <c:v>45962</c:v>
                </c:pt>
                <c:pt idx="131">
                  <c:v>45992</c:v>
                </c:pt>
                <c:pt idx="132">
                  <c:v>46023</c:v>
                </c:pt>
                <c:pt idx="133">
                  <c:v>46054</c:v>
                </c:pt>
                <c:pt idx="134">
                  <c:v>46082</c:v>
                </c:pt>
                <c:pt idx="135">
                  <c:v>46113</c:v>
                </c:pt>
                <c:pt idx="136">
                  <c:v>46143</c:v>
                </c:pt>
                <c:pt idx="137">
                  <c:v>46174</c:v>
                </c:pt>
                <c:pt idx="138">
                  <c:v>46204</c:v>
                </c:pt>
                <c:pt idx="139">
                  <c:v>46235</c:v>
                </c:pt>
                <c:pt idx="140">
                  <c:v>46266</c:v>
                </c:pt>
                <c:pt idx="141">
                  <c:v>46296</c:v>
                </c:pt>
                <c:pt idx="142">
                  <c:v>46327</c:v>
                </c:pt>
                <c:pt idx="143">
                  <c:v>46357</c:v>
                </c:pt>
              </c:numCache>
            </c:numRef>
          </c:cat>
          <c:val>
            <c:numRef>
              <c:f>'[F1.43 semicon_estimates.xlsx]Sheet1'!$X$290:$X$433</c:f>
              <c:numCache>
                <c:formatCode>General</c:formatCode>
                <c:ptCount val="144"/>
                <c:pt idx="0">
                  <c:v>3.8146373888888894</c:v>
                </c:pt>
                <c:pt idx="1">
                  <c:v>3.5154336111111109</c:v>
                </c:pt>
                <c:pt idx="2">
                  <c:v>3.7265808888888889</c:v>
                </c:pt>
                <c:pt idx="3">
                  <c:v>3.8752431666666669</c:v>
                </c:pt>
                <c:pt idx="4">
                  <c:v>3.4903589999999998</c:v>
                </c:pt>
                <c:pt idx="5">
                  <c:v>2.9973648333333336</c:v>
                </c:pt>
                <c:pt idx="6">
                  <c:v>2.6394841666666671</c:v>
                </c:pt>
                <c:pt idx="7">
                  <c:v>1.7441816111111113</c:v>
                </c:pt>
                <c:pt idx="8">
                  <c:v>1.3470762222222219</c:v>
                </c:pt>
                <c:pt idx="9">
                  <c:v>0.84607077777777795</c:v>
                </c:pt>
                <c:pt idx="10">
                  <c:v>0.25724672222222222</c:v>
                </c:pt>
                <c:pt idx="11">
                  <c:v>-0.58070633333333344</c:v>
                </c:pt>
                <c:pt idx="12">
                  <c:v>-0.97909644444444455</c:v>
                </c:pt>
                <c:pt idx="13">
                  <c:v>-1.2811570000000001</c:v>
                </c:pt>
                <c:pt idx="14">
                  <c:v>-1.9431551111111114</c:v>
                </c:pt>
                <c:pt idx="15">
                  <c:v>-2.5287339444444443</c:v>
                </c:pt>
                <c:pt idx="16">
                  <c:v>-3.0798354999999997</c:v>
                </c:pt>
                <c:pt idx="17">
                  <c:v>-3.6138616666666659</c:v>
                </c:pt>
                <c:pt idx="18">
                  <c:v>-3.8495124611111109</c:v>
                </c:pt>
                <c:pt idx="19">
                  <c:v>-3.7016070166666659</c:v>
                </c:pt>
                <c:pt idx="20">
                  <c:v>-3.8462996</c:v>
                </c:pt>
                <c:pt idx="21">
                  <c:v>-3.8201378777777779</c:v>
                </c:pt>
                <c:pt idx="22">
                  <c:v>-3.5333187111111113</c:v>
                </c:pt>
                <c:pt idx="23">
                  <c:v>-3.1973020999999999</c:v>
                </c:pt>
                <c:pt idx="24">
                  <c:v>-2.9375189833333324</c:v>
                </c:pt>
                <c:pt idx="25">
                  <c:v>-2.5187020388888888</c:v>
                </c:pt>
                <c:pt idx="26">
                  <c:v>-1.9135533722222224</c:v>
                </c:pt>
                <c:pt idx="27">
                  <c:v>-1.4864490944444446</c:v>
                </c:pt>
                <c:pt idx="28">
                  <c:v>-0.75361131666666681</c:v>
                </c:pt>
                <c:pt idx="29">
                  <c:v>-2.343003888888864E-2</c:v>
                </c:pt>
                <c:pt idx="30">
                  <c:v>0.41312840555555597</c:v>
                </c:pt>
                <c:pt idx="31">
                  <c:v>0.76927529444444454</c:v>
                </c:pt>
                <c:pt idx="32">
                  <c:v>1.2939838611111112</c:v>
                </c:pt>
                <c:pt idx="33">
                  <c:v>1.8088243611111112</c:v>
                </c:pt>
                <c:pt idx="34">
                  <c:v>2.5840583611111114</c:v>
                </c:pt>
                <c:pt idx="35">
                  <c:v>3.3060253611111112</c:v>
                </c:pt>
                <c:pt idx="36">
                  <c:v>3.6505657111111112</c:v>
                </c:pt>
                <c:pt idx="37">
                  <c:v>3.6296263388888885</c:v>
                </c:pt>
                <c:pt idx="38">
                  <c:v>3.8799379777777778</c:v>
                </c:pt>
                <c:pt idx="39">
                  <c:v>4.3008403666666668</c:v>
                </c:pt>
                <c:pt idx="40">
                  <c:v>4.3771979777777776</c:v>
                </c:pt>
                <c:pt idx="41">
                  <c:v>4.513344755555555</c:v>
                </c:pt>
                <c:pt idx="42">
                  <c:v>4.6897428611111112</c:v>
                </c:pt>
                <c:pt idx="43">
                  <c:v>4.6690513055555556</c:v>
                </c:pt>
                <c:pt idx="44">
                  <c:v>4.5303603055555559</c:v>
                </c:pt>
                <c:pt idx="45">
                  <c:v>4.3348508666666667</c:v>
                </c:pt>
                <c:pt idx="46">
                  <c:v>3.6339760888888892</c:v>
                </c:pt>
                <c:pt idx="47">
                  <c:v>3.0220550888888891</c:v>
                </c:pt>
                <c:pt idx="48">
                  <c:v>2.3063280888888888</c:v>
                </c:pt>
                <c:pt idx="49">
                  <c:v>1.5380387555555555</c:v>
                </c:pt>
                <c:pt idx="50">
                  <c:v>1.0084954666666663</c:v>
                </c:pt>
                <c:pt idx="51">
                  <c:v>0.23157235555555566</c:v>
                </c:pt>
                <c:pt idx="52">
                  <c:v>-0.58479381111111117</c:v>
                </c:pt>
                <c:pt idx="53">
                  <c:v>-1.6316504777777776</c:v>
                </c:pt>
                <c:pt idx="54">
                  <c:v>-2.3355405888888883</c:v>
                </c:pt>
                <c:pt idx="55">
                  <c:v>-2.706119938888889</c:v>
                </c:pt>
                <c:pt idx="56">
                  <c:v>-3.2331913833333332</c:v>
                </c:pt>
                <c:pt idx="57">
                  <c:v>-3.9898755500000007</c:v>
                </c:pt>
                <c:pt idx="58">
                  <c:v>-4.482500161111111</c:v>
                </c:pt>
                <c:pt idx="59">
                  <c:v>-4.8964899388888883</c:v>
                </c:pt>
                <c:pt idx="60">
                  <c:v>-5.0840162611111115</c:v>
                </c:pt>
                <c:pt idx="61">
                  <c:v>-5.1241149277777787</c:v>
                </c:pt>
                <c:pt idx="62">
                  <c:v>-5.4706588722222218</c:v>
                </c:pt>
                <c:pt idx="63">
                  <c:v>-6.0864627666666671</c:v>
                </c:pt>
                <c:pt idx="64">
                  <c:v>-6.4774463222222227</c:v>
                </c:pt>
                <c:pt idx="65">
                  <c:v>-6.4686305444444443</c:v>
                </c:pt>
                <c:pt idx="66">
                  <c:v>-6.3691130444444441</c:v>
                </c:pt>
                <c:pt idx="67">
                  <c:v>-6.4275884333333329</c:v>
                </c:pt>
                <c:pt idx="68">
                  <c:v>-6.3373103777777775</c:v>
                </c:pt>
                <c:pt idx="69">
                  <c:v>-5.8386657666666668</c:v>
                </c:pt>
                <c:pt idx="70">
                  <c:v>-5.1686201000000001</c:v>
                </c:pt>
                <c:pt idx="71">
                  <c:v>-4.4165375500000001</c:v>
                </c:pt>
                <c:pt idx="72">
                  <c:v>-3.4604176055555556</c:v>
                </c:pt>
                <c:pt idx="73">
                  <c:v>-2.8436583277777778</c:v>
                </c:pt>
                <c:pt idx="74">
                  <c:v>-2.1184536055555561</c:v>
                </c:pt>
                <c:pt idx="75">
                  <c:v>-0.64034910555555569</c:v>
                </c:pt>
                <c:pt idx="76">
                  <c:v>0.70364828333333351</c:v>
                </c:pt>
                <c:pt idx="77">
                  <c:v>1.5475411722222223</c:v>
                </c:pt>
                <c:pt idx="78">
                  <c:v>2.300231938888889</c:v>
                </c:pt>
                <c:pt idx="79">
                  <c:v>2.8553916611111112</c:v>
                </c:pt>
                <c:pt idx="80">
                  <c:v>3.5488354944444445</c:v>
                </c:pt>
                <c:pt idx="81">
                  <c:v>4.5050260500000006</c:v>
                </c:pt>
                <c:pt idx="82">
                  <c:v>5.6699354944444442</c:v>
                </c:pt>
                <c:pt idx="83">
                  <c:v>6.5896976611111109</c:v>
                </c:pt>
                <c:pt idx="84">
                  <c:v>7.2828693833333329</c:v>
                </c:pt>
                <c:pt idx="85">
                  <c:v>8.5568935500000016</c:v>
                </c:pt>
                <c:pt idx="86">
                  <c:v>9.559418772222223</c:v>
                </c:pt>
                <c:pt idx="87">
                  <c:v>9.7934204388888908</c:v>
                </c:pt>
                <c:pt idx="88">
                  <c:v>10.002039661111112</c:v>
                </c:pt>
                <c:pt idx="89">
                  <c:v>10.323367833333334</c:v>
                </c:pt>
                <c:pt idx="90">
                  <c:v>9.8264543333333343</c:v>
                </c:pt>
                <c:pt idx="91">
                  <c:v>9.5764571833333321</c:v>
                </c:pt>
                <c:pt idx="92">
                  <c:v>9.0021689055555552</c:v>
                </c:pt>
                <c:pt idx="93">
                  <c:v>7.5244730722222197</c:v>
                </c:pt>
                <c:pt idx="94">
                  <c:v>5.7278564055555545</c:v>
                </c:pt>
                <c:pt idx="95">
                  <c:v>4.1878514055555547</c:v>
                </c:pt>
                <c:pt idx="96">
                  <c:v>2.5758858500000001</c:v>
                </c:pt>
                <c:pt idx="97">
                  <c:v>1.004718072222222</c:v>
                </c:pt>
                <c:pt idx="98">
                  <c:v>-0.40471809444444479</c:v>
                </c:pt>
                <c:pt idx="99">
                  <c:v>-1.6102675388888887</c:v>
                </c:pt>
                <c:pt idx="100">
                  <c:v>-2.8464386500000001</c:v>
                </c:pt>
                <c:pt idx="101">
                  <c:v>-4.0468436500000005</c:v>
                </c:pt>
                <c:pt idx="102">
                  <c:v>-4.887375261111111</c:v>
                </c:pt>
                <c:pt idx="103">
                  <c:v>-5.9493578722222225</c:v>
                </c:pt>
                <c:pt idx="104">
                  <c:v>-6.783391761111111</c:v>
                </c:pt>
                <c:pt idx="105">
                  <c:v>-6.9202337055555558</c:v>
                </c:pt>
                <c:pt idx="106">
                  <c:v>-7.0649802055555559</c:v>
                </c:pt>
              </c:numCache>
            </c:numRef>
          </c:val>
          <c:smooth val="0"/>
          <c:extLst>
            <c:ext xmlns:c16="http://schemas.microsoft.com/office/drawing/2014/chart" uri="{C3380CC4-5D6E-409C-BE32-E72D297353CC}">
              <c16:uniqueId val="{00000004-0887-4461-AF99-35D7CF8738F6}"/>
            </c:ext>
          </c:extLst>
        </c:ser>
        <c:dLbls>
          <c:showLegendKey val="0"/>
          <c:showVal val="0"/>
          <c:showCatName val="0"/>
          <c:showSerName val="0"/>
          <c:showPercent val="0"/>
          <c:showBubbleSize val="0"/>
        </c:dLbls>
        <c:marker val="1"/>
        <c:smooth val="0"/>
        <c:axId val="203445407"/>
        <c:axId val="1178406624"/>
      </c:lineChart>
      <c:lineChart>
        <c:grouping val="standard"/>
        <c:varyColors val="0"/>
        <c:ser>
          <c:idx val="1"/>
          <c:order val="1"/>
          <c:tx>
            <c:strRef>
              <c:f>'[F1.43 semicon_estimates.xlsx]Sheet1'!$T$193</c:f>
              <c:strCache>
                <c:ptCount val="1"/>
                <c:pt idx="0">
                  <c:v>Memory (right axis)</c:v>
                </c:pt>
              </c:strCache>
            </c:strRef>
          </c:tx>
          <c:spPr>
            <a:ln w="22225" cap="rnd">
              <a:solidFill>
                <a:schemeClr val="bg1">
                  <a:lumMod val="50000"/>
                </a:schemeClr>
              </a:solidFill>
              <a:prstDash val="sysDash"/>
              <a:round/>
            </a:ln>
            <a:effectLst/>
          </c:spPr>
          <c:marker>
            <c:symbol val="none"/>
          </c:marker>
          <c:cat>
            <c:numRef>
              <c:f>'[F1.43 semicon_estimates.xlsx]Sheet1'!$R$290:$R$433</c:f>
              <c:numCache>
                <c:formatCode>d\-mmm\-yy</c:formatCode>
                <c:ptCount val="14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44593</c:v>
                </c:pt>
                <c:pt idx="86">
                  <c:v>44621</c:v>
                </c:pt>
                <c:pt idx="87">
                  <c:v>44652</c:v>
                </c:pt>
                <c:pt idx="88">
                  <c:v>44682</c:v>
                </c:pt>
                <c:pt idx="89">
                  <c:v>44713</c:v>
                </c:pt>
                <c:pt idx="90">
                  <c:v>44743</c:v>
                </c:pt>
                <c:pt idx="91">
                  <c:v>44774</c:v>
                </c:pt>
                <c:pt idx="92">
                  <c:v>44805</c:v>
                </c:pt>
                <c:pt idx="93">
                  <c:v>44835</c:v>
                </c:pt>
                <c:pt idx="94">
                  <c:v>44866</c:v>
                </c:pt>
                <c:pt idx="95">
                  <c:v>44896</c:v>
                </c:pt>
                <c:pt idx="96">
                  <c:v>44927</c:v>
                </c:pt>
                <c:pt idx="97">
                  <c:v>44958</c:v>
                </c:pt>
                <c:pt idx="98">
                  <c:v>44986</c:v>
                </c:pt>
                <c:pt idx="99">
                  <c:v>45017</c:v>
                </c:pt>
                <c:pt idx="100">
                  <c:v>45047</c:v>
                </c:pt>
                <c:pt idx="101">
                  <c:v>45078</c:v>
                </c:pt>
                <c:pt idx="102">
                  <c:v>45108</c:v>
                </c:pt>
                <c:pt idx="103">
                  <c:v>45139</c:v>
                </c:pt>
                <c:pt idx="104">
                  <c:v>45170</c:v>
                </c:pt>
                <c:pt idx="105">
                  <c:v>45200</c:v>
                </c:pt>
                <c:pt idx="106">
                  <c:v>45231</c:v>
                </c:pt>
                <c:pt idx="107">
                  <c:v>45261</c:v>
                </c:pt>
                <c:pt idx="108">
                  <c:v>45292</c:v>
                </c:pt>
                <c:pt idx="109">
                  <c:v>45323</c:v>
                </c:pt>
                <c:pt idx="110">
                  <c:v>45352</c:v>
                </c:pt>
                <c:pt idx="111">
                  <c:v>45383</c:v>
                </c:pt>
                <c:pt idx="112">
                  <c:v>45413</c:v>
                </c:pt>
                <c:pt idx="113">
                  <c:v>45444</c:v>
                </c:pt>
                <c:pt idx="114">
                  <c:v>45474</c:v>
                </c:pt>
                <c:pt idx="115">
                  <c:v>45505</c:v>
                </c:pt>
                <c:pt idx="116">
                  <c:v>45536</c:v>
                </c:pt>
                <c:pt idx="117">
                  <c:v>45566</c:v>
                </c:pt>
                <c:pt idx="118">
                  <c:v>45597</c:v>
                </c:pt>
                <c:pt idx="119">
                  <c:v>45627</c:v>
                </c:pt>
                <c:pt idx="120">
                  <c:v>45658</c:v>
                </c:pt>
                <c:pt idx="121">
                  <c:v>45689</c:v>
                </c:pt>
                <c:pt idx="122">
                  <c:v>45717</c:v>
                </c:pt>
                <c:pt idx="123">
                  <c:v>45748</c:v>
                </c:pt>
                <c:pt idx="124">
                  <c:v>45778</c:v>
                </c:pt>
                <c:pt idx="125">
                  <c:v>45809</c:v>
                </c:pt>
                <c:pt idx="126">
                  <c:v>45839</c:v>
                </c:pt>
                <c:pt idx="127">
                  <c:v>45870</c:v>
                </c:pt>
                <c:pt idx="128">
                  <c:v>45901</c:v>
                </c:pt>
                <c:pt idx="129">
                  <c:v>45931</c:v>
                </c:pt>
                <c:pt idx="130">
                  <c:v>45962</c:v>
                </c:pt>
                <c:pt idx="131">
                  <c:v>45992</c:v>
                </c:pt>
                <c:pt idx="132">
                  <c:v>46023</c:v>
                </c:pt>
                <c:pt idx="133">
                  <c:v>46054</c:v>
                </c:pt>
                <c:pt idx="134">
                  <c:v>46082</c:v>
                </c:pt>
                <c:pt idx="135">
                  <c:v>46113</c:v>
                </c:pt>
                <c:pt idx="136">
                  <c:v>46143</c:v>
                </c:pt>
                <c:pt idx="137">
                  <c:v>46174</c:v>
                </c:pt>
                <c:pt idx="138">
                  <c:v>46204</c:v>
                </c:pt>
                <c:pt idx="139">
                  <c:v>46235</c:v>
                </c:pt>
                <c:pt idx="140">
                  <c:v>46266</c:v>
                </c:pt>
                <c:pt idx="141">
                  <c:v>46296</c:v>
                </c:pt>
                <c:pt idx="142">
                  <c:v>46327</c:v>
                </c:pt>
                <c:pt idx="143">
                  <c:v>46357</c:v>
                </c:pt>
              </c:numCache>
            </c:numRef>
          </c:cat>
          <c:val>
            <c:numRef>
              <c:f>'[F1.43 semicon_estimates.xlsx]Sheet1'!$T$290:$T$433</c:f>
              <c:numCache>
                <c:formatCode>General</c:formatCode>
                <c:ptCount val="144"/>
                <c:pt idx="107">
                  <c:v>-34.990962722222221</c:v>
                </c:pt>
                <c:pt idx="108">
                  <c:v>-26.034204944444443</c:v>
                </c:pt>
                <c:pt idx="109">
                  <c:v>-18.859947722222216</c:v>
                </c:pt>
                <c:pt idx="110">
                  <c:v>-16.458647722222221</c:v>
                </c:pt>
                <c:pt idx="111">
                  <c:v>-9.6524943888888917</c:v>
                </c:pt>
                <c:pt idx="112">
                  <c:v>-4.5260049444444412</c:v>
                </c:pt>
                <c:pt idx="113">
                  <c:v>-2.5323899444444393</c:v>
                </c:pt>
                <c:pt idx="114">
                  <c:v>3.9116978333333332</c:v>
                </c:pt>
                <c:pt idx="115">
                  <c:v>9.3724906111111093</c:v>
                </c:pt>
                <c:pt idx="116">
                  <c:v>11.017486722222221</c:v>
                </c:pt>
                <c:pt idx="117">
                  <c:v>15.306158944444441</c:v>
                </c:pt>
                <c:pt idx="118">
                  <c:v>18.337636388888889</c:v>
                </c:pt>
                <c:pt idx="119">
                  <c:v>18.464998055555558</c:v>
                </c:pt>
                <c:pt idx="120">
                  <c:v>20.359200555555553</c:v>
                </c:pt>
                <c:pt idx="121">
                  <c:v>22.75302522222222</c:v>
                </c:pt>
                <c:pt idx="122">
                  <c:v>23.610138666666668</c:v>
                </c:pt>
                <c:pt idx="123">
                  <c:v>24.161695111111115</c:v>
                </c:pt>
                <c:pt idx="124">
                  <c:v>23.741058777777781</c:v>
                </c:pt>
                <c:pt idx="125">
                  <c:v>23.202407944444445</c:v>
                </c:pt>
                <c:pt idx="126">
                  <c:v>16.542677055555558</c:v>
                </c:pt>
                <c:pt idx="127">
                  <c:v>11.671368388888888</c:v>
                </c:pt>
                <c:pt idx="128">
                  <c:v>10.933018833333332</c:v>
                </c:pt>
                <c:pt idx="129">
                  <c:v>6.5543242777777779</c:v>
                </c:pt>
                <c:pt idx="130">
                  <c:v>4.6132082777777779</c:v>
                </c:pt>
                <c:pt idx="131">
                  <c:v>5.5656321666666679</c:v>
                </c:pt>
                <c:pt idx="132">
                  <c:v>1.9340404999999994</c:v>
                </c:pt>
                <c:pt idx="133">
                  <c:v>-0.35847144444444479</c:v>
                </c:pt>
                <c:pt idx="134">
                  <c:v>0.31412405555555512</c:v>
                </c:pt>
                <c:pt idx="135">
                  <c:v>-1.1302247777777776</c:v>
                </c:pt>
                <c:pt idx="136">
                  <c:v>-1.1223540555555556</c:v>
                </c:pt>
                <c:pt idx="137">
                  <c:v>-0.64834361111111127</c:v>
                </c:pt>
                <c:pt idx="138">
                  <c:v>-1.2158076666666671</c:v>
                </c:pt>
                <c:pt idx="139">
                  <c:v>-1.7417242222222222</c:v>
                </c:pt>
                <c:pt idx="140">
                  <c:v>-2.2303278888888887</c:v>
                </c:pt>
                <c:pt idx="141">
                  <c:v>-2.6857322777777779</c:v>
                </c:pt>
                <c:pt idx="142">
                  <c:v>-3.1118962777777779</c:v>
                </c:pt>
                <c:pt idx="143">
                  <c:v>-3.5125921666666664</c:v>
                </c:pt>
              </c:numCache>
            </c:numRef>
          </c:val>
          <c:smooth val="0"/>
          <c:extLst>
            <c:ext xmlns:c16="http://schemas.microsoft.com/office/drawing/2014/chart" uri="{C3380CC4-5D6E-409C-BE32-E72D297353CC}">
              <c16:uniqueId val="{00000005-0887-4461-AF99-35D7CF8738F6}"/>
            </c:ext>
          </c:extLst>
        </c:ser>
        <c:dLbls>
          <c:showLegendKey val="0"/>
          <c:showVal val="0"/>
          <c:showCatName val="0"/>
          <c:showSerName val="0"/>
          <c:showPercent val="0"/>
          <c:showBubbleSize val="0"/>
        </c:dLbls>
        <c:marker val="1"/>
        <c:smooth val="0"/>
        <c:axId val="203441567"/>
        <c:axId val="1809872848"/>
      </c:lineChart>
      <c:dateAx>
        <c:axId val="203445407"/>
        <c:scaling>
          <c:orientation val="minMax"/>
        </c:scaling>
        <c:delete val="0"/>
        <c:axPos val="b"/>
        <c:numFmt formatCode="yyyy" sourceLinked="0"/>
        <c:majorTickMark val="none"/>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1178406624"/>
        <c:crosses val="autoZero"/>
        <c:auto val="1"/>
        <c:lblOffset val="100"/>
        <c:baseTimeUnit val="months"/>
        <c:majorUnit val="29"/>
        <c:majorTimeUnit val="months"/>
      </c:dateAx>
      <c:valAx>
        <c:axId val="1178406624"/>
        <c:scaling>
          <c:orientation val="minMax"/>
        </c:scaling>
        <c:delete val="0"/>
        <c:axPos val="l"/>
        <c:numFmt formatCode="General" sourceLinked="1"/>
        <c:majorTickMark val="none"/>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203445407"/>
        <c:crosses val="autoZero"/>
        <c:crossBetween val="between"/>
      </c:valAx>
      <c:valAx>
        <c:axId val="1809872848"/>
        <c:scaling>
          <c:orientation val="minMax"/>
        </c:scaling>
        <c:delete val="0"/>
        <c:axPos val="r"/>
        <c:numFmt formatCode="General" sourceLinked="1"/>
        <c:majorTickMark val="none"/>
        <c:minorTickMark val="none"/>
        <c:tickLblPos val="nextTo"/>
        <c:spPr>
          <a:noFill/>
          <a:ln w="0">
            <a:solidFill>
              <a:schemeClr val="tx1"/>
            </a:solidFill>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203441567"/>
        <c:crosses val="max"/>
        <c:crossBetween val="between"/>
        <c:majorUnit val="25"/>
      </c:valAx>
      <c:dateAx>
        <c:axId val="203441567"/>
        <c:scaling>
          <c:orientation val="minMax"/>
        </c:scaling>
        <c:delete val="1"/>
        <c:axPos val="b"/>
        <c:numFmt formatCode="d\-mmm\-yy" sourceLinked="1"/>
        <c:majorTickMark val="out"/>
        <c:minorTickMark val="none"/>
        <c:tickLblPos val="nextTo"/>
        <c:crossAx val="1809872848"/>
        <c:crosses val="autoZero"/>
        <c:auto val="1"/>
        <c:lblOffset val="100"/>
        <c:baseTimeUnit val="months"/>
      </c:dateAx>
      <c:spPr>
        <a:noFill/>
        <a:ln w="25400">
          <a:noFill/>
        </a:ln>
        <a:effectLst/>
      </c:spPr>
    </c:plotArea>
    <c:legend>
      <c:legendPos val="b"/>
      <c:legendEntry>
        <c:idx val="0"/>
        <c:delete val="1"/>
      </c:legendEntry>
      <c:legendEntry>
        <c:idx val="1"/>
        <c:delete val="1"/>
      </c:legendEntry>
      <c:legendEntry>
        <c:idx val="5"/>
        <c:delete val="1"/>
      </c:legendEntry>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a:lstStyle/>
    <a:p>
      <a:pPr>
        <a:defRPr sz="1100">
          <a:solidFill>
            <a:srgbClr val="000000"/>
          </a:solidFill>
          <a:latin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'[F1.45 US and EU indicators.xlsx]GDP'!$CR$138</c:f>
              <c:strCache>
                <c:ptCount val="1"/>
                <c:pt idx="0">
                  <c:v>Goods</c:v>
                </c:pt>
              </c:strCache>
            </c:strRef>
          </c:tx>
          <c:spPr>
            <a:ln w="22225" cap="rnd">
              <a:solidFill>
                <a:srgbClr val="C00000"/>
              </a:solidFill>
              <a:round/>
            </a:ln>
            <a:effectLst/>
          </c:spPr>
          <c:marker>
            <c:symbol val="none"/>
          </c:marker>
          <c:cat>
            <c:numRef>
              <c:f>'[F1.45 US and EU indicators.xlsx]GDP'!$BW$3:$CP$3</c:f>
              <c:numCache>
                <c:formatCode>mmm"-"yyyy</c:formatCode>
                <c:ptCount val="20"/>
                <c:pt idx="0">
                  <c:v>43555</c:v>
                </c:pt>
                <c:pt idx="1">
                  <c:v>43646</c:v>
                </c:pt>
                <c:pt idx="2">
                  <c:v>43738</c:v>
                </c:pt>
                <c:pt idx="3">
                  <c:v>43830</c:v>
                </c:pt>
                <c:pt idx="4">
                  <c:v>43921</c:v>
                </c:pt>
                <c:pt idx="5">
                  <c:v>44012</c:v>
                </c:pt>
                <c:pt idx="6">
                  <c:v>44104</c:v>
                </c:pt>
                <c:pt idx="7">
                  <c:v>44196</c:v>
                </c:pt>
                <c:pt idx="8">
                  <c:v>44286</c:v>
                </c:pt>
                <c:pt idx="9">
                  <c:v>44377</c:v>
                </c:pt>
                <c:pt idx="10">
                  <c:v>44469</c:v>
                </c:pt>
                <c:pt idx="11">
                  <c:v>44561</c:v>
                </c:pt>
                <c:pt idx="12">
                  <c:v>44651</c:v>
                </c:pt>
                <c:pt idx="13">
                  <c:v>44742</c:v>
                </c:pt>
                <c:pt idx="14">
                  <c:v>44834</c:v>
                </c:pt>
                <c:pt idx="15">
                  <c:v>44926</c:v>
                </c:pt>
                <c:pt idx="16">
                  <c:v>45016</c:v>
                </c:pt>
                <c:pt idx="17">
                  <c:v>45107</c:v>
                </c:pt>
                <c:pt idx="18">
                  <c:v>45199</c:v>
                </c:pt>
                <c:pt idx="19">
                  <c:v>45291</c:v>
                </c:pt>
              </c:numCache>
            </c:numRef>
          </c:cat>
          <c:val>
            <c:numRef>
              <c:f>'[F1.45 US and EU indicators.xlsx]GDP'!$BW$132:$CP$132</c:f>
              <c:numCache>
                <c:formatCode>#,##0.0</c:formatCode>
                <c:ptCount val="20"/>
                <c:pt idx="0">
                  <c:v>1.4373292310518204</c:v>
                </c:pt>
                <c:pt idx="1">
                  <c:v>2.8701010147284656</c:v>
                </c:pt>
                <c:pt idx="2">
                  <c:v>3.8580809923385528</c:v>
                </c:pt>
                <c:pt idx="3">
                  <c:v>3.8042738532734433</c:v>
                </c:pt>
                <c:pt idx="4">
                  <c:v>3.0308517621494557</c:v>
                </c:pt>
                <c:pt idx="5">
                  <c:v>-0.90848363393454257</c:v>
                </c:pt>
                <c:pt idx="6">
                  <c:v>8.4394484938965508</c:v>
                </c:pt>
                <c:pt idx="7">
                  <c:v>8.7938984680609344</c:v>
                </c:pt>
                <c:pt idx="8">
                  <c:v>13.618788171712271</c:v>
                </c:pt>
                <c:pt idx="9">
                  <c:v>20.259763606130065</c:v>
                </c:pt>
                <c:pt idx="10">
                  <c:v>5.9746517654680975</c:v>
                </c:pt>
                <c:pt idx="11">
                  <c:v>6.57453347528274</c:v>
                </c:pt>
                <c:pt idx="12">
                  <c:v>2.2816482007850469</c:v>
                </c:pt>
                <c:pt idx="13">
                  <c:v>-1.2425725923988162</c:v>
                </c:pt>
                <c:pt idx="14">
                  <c:v>0.79093670595875576</c:v>
                </c:pt>
                <c:pt idx="15">
                  <c:v>-0.57297949336551079</c:v>
                </c:pt>
                <c:pt idx="16">
                  <c:v>0.96980925194245504</c:v>
                </c:pt>
                <c:pt idx="17">
                  <c:v>1.1730649158988138</c:v>
                </c:pt>
                <c:pt idx="18">
                  <c:v>2.5702750345925729</c:v>
                </c:pt>
                <c:pt idx="19">
                  <c:v>3.5429936305732657</c:v>
                </c:pt>
              </c:numCache>
            </c:numRef>
          </c:val>
          <c:smooth val="0"/>
          <c:extLst>
            <c:ext xmlns:c16="http://schemas.microsoft.com/office/drawing/2014/chart" uri="{C3380CC4-5D6E-409C-BE32-E72D297353CC}">
              <c16:uniqueId val="{00000000-818F-413A-A74A-95FB893B4456}"/>
            </c:ext>
          </c:extLst>
        </c:ser>
        <c:ser>
          <c:idx val="1"/>
          <c:order val="1"/>
          <c:tx>
            <c:strRef>
              <c:f>'[F1.45 US and EU indicators.xlsx]GDP'!$CR$139</c:f>
              <c:strCache>
                <c:ptCount val="1"/>
                <c:pt idx="0">
                  <c:v>Services</c:v>
                </c:pt>
              </c:strCache>
            </c:strRef>
          </c:tx>
          <c:spPr>
            <a:ln w="22225" cap="rnd">
              <a:solidFill>
                <a:schemeClr val="bg1">
                  <a:lumMod val="50000"/>
                </a:schemeClr>
              </a:solidFill>
              <a:round/>
            </a:ln>
            <a:effectLst/>
          </c:spPr>
          <c:marker>
            <c:symbol val="none"/>
          </c:marker>
          <c:cat>
            <c:numRef>
              <c:f>'[F1.45 US and EU indicators.xlsx]GDP'!$BW$3:$CP$3</c:f>
              <c:numCache>
                <c:formatCode>mmm"-"yyyy</c:formatCode>
                <c:ptCount val="20"/>
                <c:pt idx="0">
                  <c:v>43555</c:v>
                </c:pt>
                <c:pt idx="1">
                  <c:v>43646</c:v>
                </c:pt>
                <c:pt idx="2">
                  <c:v>43738</c:v>
                </c:pt>
                <c:pt idx="3">
                  <c:v>43830</c:v>
                </c:pt>
                <c:pt idx="4">
                  <c:v>43921</c:v>
                </c:pt>
                <c:pt idx="5">
                  <c:v>44012</c:v>
                </c:pt>
                <c:pt idx="6">
                  <c:v>44104</c:v>
                </c:pt>
                <c:pt idx="7">
                  <c:v>44196</c:v>
                </c:pt>
                <c:pt idx="8">
                  <c:v>44286</c:v>
                </c:pt>
                <c:pt idx="9">
                  <c:v>44377</c:v>
                </c:pt>
                <c:pt idx="10">
                  <c:v>44469</c:v>
                </c:pt>
                <c:pt idx="11">
                  <c:v>44561</c:v>
                </c:pt>
                <c:pt idx="12">
                  <c:v>44651</c:v>
                </c:pt>
                <c:pt idx="13">
                  <c:v>44742</c:v>
                </c:pt>
                <c:pt idx="14">
                  <c:v>44834</c:v>
                </c:pt>
                <c:pt idx="15">
                  <c:v>44926</c:v>
                </c:pt>
                <c:pt idx="16">
                  <c:v>45016</c:v>
                </c:pt>
                <c:pt idx="17">
                  <c:v>45107</c:v>
                </c:pt>
                <c:pt idx="18">
                  <c:v>45199</c:v>
                </c:pt>
                <c:pt idx="19">
                  <c:v>45291</c:v>
                </c:pt>
              </c:numCache>
            </c:numRef>
          </c:cat>
          <c:val>
            <c:numRef>
              <c:f>'[F1.45 US and EU indicators.xlsx]GDP'!$BW$143:$CP$143</c:f>
              <c:numCache>
                <c:formatCode>#,##0.0</c:formatCode>
                <c:ptCount val="20"/>
                <c:pt idx="0">
                  <c:v>1.4364256687745991</c:v>
                </c:pt>
                <c:pt idx="1">
                  <c:v>1.1699188395786431</c:v>
                </c:pt>
                <c:pt idx="2">
                  <c:v>1.5351395483746089</c:v>
                </c:pt>
                <c:pt idx="3">
                  <c:v>2.0398537908265402</c:v>
                </c:pt>
                <c:pt idx="4">
                  <c:v>-0.23565705471528808</c:v>
                </c:pt>
                <c:pt idx="5">
                  <c:v>-12.097290377640279</c:v>
                </c:pt>
                <c:pt idx="6">
                  <c:v>-6.0001058033116506</c:v>
                </c:pt>
                <c:pt idx="7">
                  <c:v>-5.1179696199340157</c:v>
                </c:pt>
                <c:pt idx="8">
                  <c:v>-1.8113296684418523</c:v>
                </c:pt>
                <c:pt idx="9">
                  <c:v>14.436893203883505</c:v>
                </c:pt>
                <c:pt idx="10">
                  <c:v>8.5171761739678544</c:v>
                </c:pt>
                <c:pt idx="11">
                  <c:v>7.591727375390267</c:v>
                </c:pt>
                <c:pt idx="12">
                  <c:v>6.4309068442519823</c:v>
                </c:pt>
                <c:pt idx="13">
                  <c:v>4.0425892932892005</c:v>
                </c:pt>
                <c:pt idx="14">
                  <c:v>2.4592629471740901</c:v>
                </c:pt>
                <c:pt idx="15">
                  <c:v>2.1033350826824782</c:v>
                </c:pt>
                <c:pt idx="16">
                  <c:v>2.7319428747559771</c:v>
                </c:pt>
                <c:pt idx="17">
                  <c:v>2.1639417784482529</c:v>
                </c:pt>
                <c:pt idx="18">
                  <c:v>2.0297220141321182</c:v>
                </c:pt>
                <c:pt idx="19">
                  <c:v>2.167844149038034</c:v>
                </c:pt>
              </c:numCache>
            </c:numRef>
          </c:val>
          <c:smooth val="0"/>
          <c:extLst>
            <c:ext xmlns:c16="http://schemas.microsoft.com/office/drawing/2014/chart" uri="{C3380CC4-5D6E-409C-BE32-E72D297353CC}">
              <c16:uniqueId val="{00000001-818F-413A-A74A-95FB893B4456}"/>
            </c:ext>
          </c:extLst>
        </c:ser>
        <c:dLbls>
          <c:showLegendKey val="0"/>
          <c:showVal val="0"/>
          <c:showCatName val="0"/>
          <c:showSerName val="0"/>
          <c:showPercent val="0"/>
          <c:showBubbleSize val="0"/>
        </c:dLbls>
        <c:smooth val="0"/>
        <c:axId val="775832303"/>
        <c:axId val="543759183"/>
      </c:lineChart>
      <c:dateAx>
        <c:axId val="775832303"/>
        <c:scaling>
          <c:orientation val="minMax"/>
        </c:scaling>
        <c:delete val="0"/>
        <c:axPos val="b"/>
        <c:numFmt formatCode="yyyy" sourceLinked="0"/>
        <c:majorTickMark val="none"/>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543759183"/>
        <c:crosses val="autoZero"/>
        <c:auto val="1"/>
        <c:lblOffset val="100"/>
        <c:baseTimeUnit val="months"/>
        <c:majorUnit val="12"/>
        <c:majorTimeUnit val="months"/>
        <c:minorUnit val="4"/>
      </c:dateAx>
      <c:valAx>
        <c:axId val="543759183"/>
        <c:scaling>
          <c:orientation val="minMax"/>
        </c:scaling>
        <c:delete val="0"/>
        <c:axPos val="l"/>
        <c:numFmt formatCode="#,##0" sourceLinked="0"/>
        <c:majorTickMark val="none"/>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77583230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100">
          <a:solidFill>
            <a:srgbClr val="000000"/>
          </a:solidFill>
          <a:latin typeface="Arial" panose="020B0604020202020204" pitchFamily="34" charset="0"/>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Haver!$A$132</c:f>
              <c:strCache>
                <c:ptCount val="1"/>
                <c:pt idx="0">
                  <c:v>Modern services</c:v>
                </c:pt>
              </c:strCache>
            </c:strRef>
          </c:tx>
          <c:spPr>
            <a:ln w="22225" cap="rnd">
              <a:solidFill>
                <a:srgbClr val="C00000"/>
              </a:solidFill>
              <a:round/>
            </a:ln>
            <a:effectLst/>
          </c:spPr>
          <c:marker>
            <c:symbol val="none"/>
          </c:marker>
          <c:cat>
            <c:numRef>
              <c:f>Haver!$L$3:$AD$3</c:f>
              <c:numCache>
                <c:formatCode>yyyymm</c:formatCode>
                <c:ptCount val="19"/>
                <c:pt idx="0" formatCode="General">
                  <c:v>43555</c:v>
                </c:pt>
                <c:pt idx="1">
                  <c:v>43646</c:v>
                </c:pt>
                <c:pt idx="2">
                  <c:v>43738</c:v>
                </c:pt>
                <c:pt idx="3">
                  <c:v>43830</c:v>
                </c:pt>
                <c:pt idx="4">
                  <c:v>43921</c:v>
                </c:pt>
                <c:pt idx="5">
                  <c:v>44012</c:v>
                </c:pt>
                <c:pt idx="6">
                  <c:v>44104</c:v>
                </c:pt>
                <c:pt idx="7">
                  <c:v>44196</c:v>
                </c:pt>
                <c:pt idx="8">
                  <c:v>44286</c:v>
                </c:pt>
                <c:pt idx="9">
                  <c:v>44377</c:v>
                </c:pt>
                <c:pt idx="10">
                  <c:v>44469</c:v>
                </c:pt>
                <c:pt idx="11">
                  <c:v>44561</c:v>
                </c:pt>
                <c:pt idx="12">
                  <c:v>44651</c:v>
                </c:pt>
                <c:pt idx="13">
                  <c:v>44742</c:v>
                </c:pt>
                <c:pt idx="14">
                  <c:v>44834</c:v>
                </c:pt>
                <c:pt idx="15">
                  <c:v>44926</c:v>
                </c:pt>
                <c:pt idx="16">
                  <c:v>45016</c:v>
                </c:pt>
                <c:pt idx="17">
                  <c:v>45107</c:v>
                </c:pt>
                <c:pt idx="18" formatCode="General">
                  <c:v>45199</c:v>
                </c:pt>
              </c:numCache>
            </c:numRef>
          </c:cat>
          <c:val>
            <c:numRef>
              <c:f>'Modern services'!$K$64:$AC$64</c:f>
              <c:numCache>
                <c:formatCode>0.0</c:formatCode>
                <c:ptCount val="19"/>
                <c:pt idx="0">
                  <c:v>4.1543441171096207</c:v>
                </c:pt>
                <c:pt idx="1">
                  <c:v>3.1154411973559171</c:v>
                </c:pt>
                <c:pt idx="2">
                  <c:v>8.9434463468063043</c:v>
                </c:pt>
                <c:pt idx="3">
                  <c:v>9.2506396958061501</c:v>
                </c:pt>
                <c:pt idx="4">
                  <c:v>6.9420583549572257</c:v>
                </c:pt>
                <c:pt idx="5">
                  <c:v>-2.965094334358076</c:v>
                </c:pt>
                <c:pt idx="6">
                  <c:v>1.3690637929178351</c:v>
                </c:pt>
                <c:pt idx="7">
                  <c:v>5.6456630621143811</c:v>
                </c:pt>
                <c:pt idx="8">
                  <c:v>13.818666675907277</c:v>
                </c:pt>
                <c:pt idx="9">
                  <c:v>28.672237558700651</c:v>
                </c:pt>
                <c:pt idx="10">
                  <c:v>20.721303936037216</c:v>
                </c:pt>
                <c:pt idx="11">
                  <c:v>20.934496738045084</c:v>
                </c:pt>
                <c:pt idx="12">
                  <c:v>14.079436808446744</c:v>
                </c:pt>
                <c:pt idx="13">
                  <c:v>8.6428259926477402</c:v>
                </c:pt>
                <c:pt idx="14">
                  <c:v>8.2943480837690977</c:v>
                </c:pt>
                <c:pt idx="15">
                  <c:v>2.6259868425501542</c:v>
                </c:pt>
                <c:pt idx="16">
                  <c:v>21.900966364071905</c:v>
                </c:pt>
                <c:pt idx="17">
                  <c:v>16.797922822535693</c:v>
                </c:pt>
                <c:pt idx="18">
                  <c:v>17.214028557727644</c:v>
                </c:pt>
              </c:numCache>
            </c:numRef>
          </c:val>
          <c:smooth val="0"/>
          <c:extLst>
            <c:ext xmlns:c16="http://schemas.microsoft.com/office/drawing/2014/chart" uri="{C3380CC4-5D6E-409C-BE32-E72D297353CC}">
              <c16:uniqueId val="{00000000-1EE0-4FF1-83B5-4B71C9917A8E}"/>
            </c:ext>
          </c:extLst>
        </c:ser>
        <c:dLbls>
          <c:showLegendKey val="0"/>
          <c:showVal val="0"/>
          <c:showCatName val="0"/>
          <c:showSerName val="0"/>
          <c:showPercent val="0"/>
          <c:showBubbleSize val="0"/>
        </c:dLbls>
        <c:marker val="1"/>
        <c:smooth val="0"/>
        <c:axId val="821598431"/>
        <c:axId val="821614271"/>
      </c:lineChart>
      <c:scatterChart>
        <c:scatterStyle val="lineMarker"/>
        <c:varyColors val="0"/>
        <c:ser>
          <c:idx val="0"/>
          <c:order val="0"/>
          <c:tx>
            <c:strRef>
              <c:f>Sheet1!$A$2</c:f>
              <c:strCache>
                <c:ptCount val="1"/>
                <c:pt idx="0">
                  <c:v>Tourist arrivals (right axis)</c:v>
                </c:pt>
              </c:strCache>
            </c:strRef>
          </c:tx>
          <c:spPr>
            <a:ln w="22225" cap="rnd">
              <a:solidFill>
                <a:schemeClr val="bg1">
                  <a:lumMod val="50000"/>
                </a:schemeClr>
              </a:solidFill>
              <a:round/>
            </a:ln>
            <a:effectLst/>
          </c:spPr>
          <c:marker>
            <c:symbol val="none"/>
          </c:marker>
          <c:xVal>
            <c:numRef>
              <c:f>Sheet1!$B$1:$BK$1</c:f>
              <c:numCache>
                <c:formatCode>m/d/yyyy</c:formatCode>
                <c:ptCount val="62"/>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pt idx="60">
                  <c:v>45292</c:v>
                </c:pt>
                <c:pt idx="61">
                  <c:v>45323</c:v>
                </c:pt>
              </c:numCache>
            </c:numRef>
          </c:xVal>
          <c:yVal>
            <c:numRef>
              <c:f>Sheet1!$B$5:$BI$5</c:f>
              <c:numCache>
                <c:formatCode>#,##0.0</c:formatCode>
                <c:ptCount val="60"/>
                <c:pt idx="0">
                  <c:v>111.08821169850434</c:v>
                </c:pt>
                <c:pt idx="1">
                  <c:v>104.49254568479593</c:v>
                </c:pt>
                <c:pt idx="2">
                  <c:v>108.26409962150483</c:v>
                </c:pt>
                <c:pt idx="3">
                  <c:v>105.43020375733863</c:v>
                </c:pt>
                <c:pt idx="4">
                  <c:v>100.93960301261862</c:v>
                </c:pt>
                <c:pt idx="5">
                  <c:v>101.02959218939638</c:v>
                </c:pt>
                <c:pt idx="6">
                  <c:v>105.99276905747071</c:v>
                </c:pt>
                <c:pt idx="7">
                  <c:v>97.740058414182514</c:v>
                </c:pt>
                <c:pt idx="8">
                  <c:v>86.295676486841458</c:v>
                </c:pt>
                <c:pt idx="9">
                  <c:v>91.392128527154981</c:v>
                </c:pt>
                <c:pt idx="10">
                  <c:v>89.67032970279493</c:v>
                </c:pt>
                <c:pt idx="11">
                  <c:v>97.664781847396668</c:v>
                </c:pt>
                <c:pt idx="12">
                  <c:v>97.626345892377643</c:v>
                </c:pt>
                <c:pt idx="13">
                  <c:v>45.99778848003622</c:v>
                </c:pt>
                <c:pt idx="14">
                  <c:v>17.45812187033907</c:v>
                </c:pt>
                <c:pt idx="15">
                  <c:v>1.1871421833424596</c:v>
                </c:pt>
                <c:pt idx="16">
                  <c:v>1.2369080297909671</c:v>
                </c:pt>
                <c:pt idx="17">
                  <c:v>1.2381587001182572</c:v>
                </c:pt>
                <c:pt idx="18">
                  <c:v>1.5517716705346352</c:v>
                </c:pt>
                <c:pt idx="19">
                  <c:v>1.5708123876827877</c:v>
                </c:pt>
                <c:pt idx="20">
                  <c:v>1.5332430388748222</c:v>
                </c:pt>
                <c:pt idx="21">
                  <c:v>1.602512448970558</c:v>
                </c:pt>
                <c:pt idx="22">
                  <c:v>1.7495597665067433</c:v>
                </c:pt>
                <c:pt idx="23">
                  <c:v>1.9448612935210503</c:v>
                </c:pt>
                <c:pt idx="24">
                  <c:v>1.6349412472994262</c:v>
                </c:pt>
                <c:pt idx="25">
                  <c:v>1.3202844103106641</c:v>
                </c:pt>
                <c:pt idx="26">
                  <c:v>1.6281364189832255</c:v>
                </c:pt>
                <c:pt idx="27">
                  <c:v>1.4319485901621778</c:v>
                </c:pt>
                <c:pt idx="28">
                  <c:v>1.4875837241308814</c:v>
                </c:pt>
                <c:pt idx="29">
                  <c:v>1.3858756679084248</c:v>
                </c:pt>
                <c:pt idx="30">
                  <c:v>1.7381313970987109</c:v>
                </c:pt>
                <c:pt idx="31">
                  <c:v>1.6287716019447234</c:v>
                </c:pt>
                <c:pt idx="32">
                  <c:v>1.5725160567113015</c:v>
                </c:pt>
                <c:pt idx="33">
                  <c:v>1.8426313040124014</c:v>
                </c:pt>
                <c:pt idx="34">
                  <c:v>2.3872982315472333</c:v>
                </c:pt>
                <c:pt idx="35">
                  <c:v>3.5350935385693187</c:v>
                </c:pt>
                <c:pt idx="36">
                  <c:v>2.7507730644411827</c:v>
                </c:pt>
                <c:pt idx="37">
                  <c:v>2.9657332579188975</c:v>
                </c:pt>
                <c:pt idx="38">
                  <c:v>4.3380337364874055</c:v>
                </c:pt>
                <c:pt idx="39">
                  <c:v>8.7943986119725892</c:v>
                </c:pt>
                <c:pt idx="40">
                  <c:v>13.332121069417669</c:v>
                </c:pt>
                <c:pt idx="41">
                  <c:v>18.360263859926103</c:v>
                </c:pt>
                <c:pt idx="42">
                  <c:v>24.066181337645094</c:v>
                </c:pt>
                <c:pt idx="43">
                  <c:v>25.67691177392371</c:v>
                </c:pt>
                <c:pt idx="44">
                  <c:v>27.220273425092156</c:v>
                </c:pt>
                <c:pt idx="45">
                  <c:v>31.841027590132093</c:v>
                </c:pt>
                <c:pt idx="46">
                  <c:v>36.036662169669782</c:v>
                </c:pt>
                <c:pt idx="47">
                  <c:v>46.808862958980619</c:v>
                </c:pt>
                <c:pt idx="48">
                  <c:v>46.960120210098836</c:v>
                </c:pt>
                <c:pt idx="49">
                  <c:v>51.135389543677171</c:v>
                </c:pt>
                <c:pt idx="50">
                  <c:v>62.507542797667782</c:v>
                </c:pt>
                <c:pt idx="51">
                  <c:v>65.791990185290743</c:v>
                </c:pt>
                <c:pt idx="52">
                  <c:v>64.040913857914688</c:v>
                </c:pt>
                <c:pt idx="53">
                  <c:v>68.093558412631495</c:v>
                </c:pt>
                <c:pt idx="54">
                  <c:v>78.352659390424279</c:v>
                </c:pt>
                <c:pt idx="55">
                  <c:v>79.68004406298671</c:v>
                </c:pt>
                <c:pt idx="56">
                  <c:v>69.53688120931352</c:v>
                </c:pt>
                <c:pt idx="57">
                  <c:v>75.161544506950051</c:v>
                </c:pt>
                <c:pt idx="58">
                  <c:v>76.34477711454501</c:v>
                </c:pt>
                <c:pt idx="59">
                  <c:v>87.183179724920478</c:v>
                </c:pt>
              </c:numCache>
            </c:numRef>
          </c:yVal>
          <c:smooth val="0"/>
          <c:extLst>
            <c:ext xmlns:c16="http://schemas.microsoft.com/office/drawing/2014/chart" uri="{C3380CC4-5D6E-409C-BE32-E72D297353CC}">
              <c16:uniqueId val="{00000001-1EE0-4FF1-83B5-4B71C9917A8E}"/>
            </c:ext>
          </c:extLst>
        </c:ser>
        <c:dLbls>
          <c:showLegendKey val="0"/>
          <c:showVal val="0"/>
          <c:showCatName val="0"/>
          <c:showSerName val="0"/>
          <c:showPercent val="0"/>
          <c:showBubbleSize val="0"/>
        </c:dLbls>
        <c:axId val="1470959296"/>
        <c:axId val="2079905759"/>
      </c:scatterChart>
      <c:catAx>
        <c:axId val="821598431"/>
        <c:scaling>
          <c:orientation val="minMax"/>
        </c:scaling>
        <c:delete val="0"/>
        <c:axPos val="b"/>
        <c:numFmt formatCode="yyyy" sourceLinked="0"/>
        <c:majorTickMark val="none"/>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mn-cs"/>
              </a:defRPr>
            </a:pPr>
            <a:endParaRPr lang="en-US"/>
          </a:p>
        </c:txPr>
        <c:crossAx val="821614271"/>
        <c:crosses val="autoZero"/>
        <c:auto val="1"/>
        <c:lblAlgn val="ctr"/>
        <c:lblOffset val="100"/>
        <c:tickLblSkip val="4"/>
        <c:tickMarkSkip val="4"/>
        <c:noMultiLvlLbl val="0"/>
      </c:catAx>
      <c:valAx>
        <c:axId val="821614271"/>
        <c:scaling>
          <c:orientation val="minMax"/>
          <c:min val="-5"/>
        </c:scaling>
        <c:delete val="0"/>
        <c:axPos val="l"/>
        <c:numFmt formatCode="0" sourceLinked="0"/>
        <c:majorTickMark val="none"/>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mn-cs"/>
              </a:defRPr>
            </a:pPr>
            <a:endParaRPr lang="en-US"/>
          </a:p>
        </c:txPr>
        <c:crossAx val="821598431"/>
        <c:crosses val="autoZero"/>
        <c:crossBetween val="between"/>
      </c:valAx>
      <c:valAx>
        <c:axId val="2079905759"/>
        <c:scaling>
          <c:orientation val="minMax"/>
          <c:min val="-20"/>
        </c:scaling>
        <c:delete val="0"/>
        <c:axPos val="r"/>
        <c:numFmt formatCode="#,##0" sourceLinked="0"/>
        <c:majorTickMark val="none"/>
        <c:minorTickMark val="none"/>
        <c:tickLblPos val="nextTo"/>
        <c:spPr>
          <a:noFill/>
          <a:ln w="3175">
            <a:solidFill>
              <a:schemeClr val="tx1"/>
            </a:solidFill>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mn-cs"/>
              </a:defRPr>
            </a:pPr>
            <a:endParaRPr lang="en-US"/>
          </a:p>
        </c:txPr>
        <c:crossAx val="1470959296"/>
        <c:crosses val="max"/>
        <c:crossBetween val="midCat"/>
      </c:valAx>
      <c:valAx>
        <c:axId val="1470959296"/>
        <c:scaling>
          <c:orientation val="minMax"/>
          <c:max val="45199"/>
          <c:min val="43555"/>
        </c:scaling>
        <c:delete val="0"/>
        <c:axPos val="t"/>
        <c:numFmt formatCode="m/d/yyyy"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mn-cs"/>
              </a:defRPr>
            </a:pPr>
            <a:endParaRPr lang="en-US"/>
          </a:p>
        </c:txPr>
        <c:crossAx val="2079905759"/>
        <c:crosses val="max"/>
        <c:crossBetween val="midCat"/>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200">
          <a:solidFill>
            <a:srgbClr val="000000"/>
          </a:solidFill>
          <a:latin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'[F1.5, 1.6, 1.10 GDP by expenditure.xlsx]GDP by expend (3 comp)'!$B$85</c:f>
              <c:strCache>
                <c:ptCount val="1"/>
                <c:pt idx="0">
                  <c:v>Final consumption</c:v>
                </c:pt>
              </c:strCache>
            </c:strRef>
          </c:tx>
          <c:spPr>
            <a:solidFill>
              <a:srgbClr val="FF5050"/>
            </a:solidFill>
            <a:ln w="19050">
              <a:noFill/>
            </a:ln>
            <a:effectLst/>
          </c:spPr>
          <c:invertIfNegative val="0"/>
          <c:cat>
            <c:multiLvlStrRef>
              <c:f>'[F1.5, 1.6, 1.10 GDP by expenditure.xlsx]GDP by expend (3 comp)'!$AU$82:$BB$83</c:f>
              <c:multiLvlStrCache>
                <c:ptCount val="8"/>
                <c:lvl>
                  <c:pt idx="0">
                    <c:v>Q1</c:v>
                  </c:pt>
                  <c:pt idx="1">
                    <c:v>Q2</c:v>
                  </c:pt>
                  <c:pt idx="2">
                    <c:v>Q3</c:v>
                  </c:pt>
                  <c:pt idx="3">
                    <c:v>Q4</c:v>
                  </c:pt>
                  <c:pt idx="4">
                    <c:v>Q1</c:v>
                  </c:pt>
                  <c:pt idx="5">
                    <c:v>Q2</c:v>
                  </c:pt>
                  <c:pt idx="6">
                    <c:v>Q3</c:v>
                  </c:pt>
                  <c:pt idx="7">
                    <c:v>Q4</c:v>
                  </c:pt>
                </c:lvl>
                <c:lvl>
                  <c:pt idx="0">
                    <c:v>2022</c:v>
                  </c:pt>
                  <c:pt idx="4">
                    <c:v>2023</c:v>
                  </c:pt>
                </c:lvl>
              </c:multiLvlStrCache>
            </c:multiLvlStrRef>
          </c:cat>
          <c:val>
            <c:numRef>
              <c:f>'[F1.5, 1.6, 1.10 GDP by expenditure.xlsx]GDP by expend (3 comp)'!$AU$85:$BB$85</c:f>
              <c:numCache>
                <c:formatCode>General</c:formatCode>
                <c:ptCount val="8"/>
                <c:pt idx="0">
                  <c:v>2.8552172505093938</c:v>
                </c:pt>
                <c:pt idx="1">
                  <c:v>0.67388181114241186</c:v>
                </c:pt>
                <c:pt idx="2">
                  <c:v>2.5881101022219584</c:v>
                </c:pt>
                <c:pt idx="3">
                  <c:v>0.90037395130463305</c:v>
                </c:pt>
                <c:pt idx="4">
                  <c:v>2.9487891017699881</c:v>
                </c:pt>
                <c:pt idx="5">
                  <c:v>4.0498849467397999</c:v>
                </c:pt>
                <c:pt idx="6">
                  <c:v>3.5369619257336637</c:v>
                </c:pt>
                <c:pt idx="7">
                  <c:v>3.1733772978579031</c:v>
                </c:pt>
              </c:numCache>
            </c:numRef>
          </c:val>
          <c:extLst>
            <c:ext xmlns:c16="http://schemas.microsoft.com/office/drawing/2014/chart" uri="{C3380CC4-5D6E-409C-BE32-E72D297353CC}">
              <c16:uniqueId val="{00000000-5D6F-4665-8A74-6DDBA31DF1EC}"/>
            </c:ext>
          </c:extLst>
        </c:ser>
        <c:ser>
          <c:idx val="2"/>
          <c:order val="1"/>
          <c:tx>
            <c:strRef>
              <c:f>'[F1.5, 1.6, 1.10 GDP by expenditure.xlsx]GDP by expend (3 comp)'!$B$86</c:f>
              <c:strCache>
                <c:ptCount val="1"/>
                <c:pt idx="0">
                  <c:v>Gross capital formation</c:v>
                </c:pt>
              </c:strCache>
            </c:strRef>
          </c:tx>
          <c:spPr>
            <a:solidFill>
              <a:srgbClr val="BFBFBF"/>
            </a:solidFill>
            <a:ln w="19050">
              <a:noFill/>
            </a:ln>
            <a:effectLst/>
          </c:spPr>
          <c:invertIfNegative val="0"/>
          <c:cat>
            <c:multiLvlStrRef>
              <c:f>'[F1.5, 1.6, 1.10 GDP by expenditure.xlsx]GDP by expend (3 comp)'!$AU$82:$BB$83</c:f>
              <c:multiLvlStrCache>
                <c:ptCount val="8"/>
                <c:lvl>
                  <c:pt idx="0">
                    <c:v>Q1</c:v>
                  </c:pt>
                  <c:pt idx="1">
                    <c:v>Q2</c:v>
                  </c:pt>
                  <c:pt idx="2">
                    <c:v>Q3</c:v>
                  </c:pt>
                  <c:pt idx="3">
                    <c:v>Q4</c:v>
                  </c:pt>
                  <c:pt idx="4">
                    <c:v>Q1</c:v>
                  </c:pt>
                  <c:pt idx="5">
                    <c:v>Q2</c:v>
                  </c:pt>
                  <c:pt idx="6">
                    <c:v>Q3</c:v>
                  </c:pt>
                  <c:pt idx="7">
                    <c:v>Q4</c:v>
                  </c:pt>
                </c:lvl>
                <c:lvl>
                  <c:pt idx="0">
                    <c:v>2022</c:v>
                  </c:pt>
                  <c:pt idx="4">
                    <c:v>2023</c:v>
                  </c:pt>
                </c:lvl>
              </c:multiLvlStrCache>
            </c:multiLvlStrRef>
          </c:cat>
          <c:val>
            <c:numRef>
              <c:f>'[F1.5, 1.6, 1.10 GDP by expenditure.xlsx]GDP by expend (3 comp)'!$AU$86:$BB$86</c:f>
              <c:numCache>
                <c:formatCode>General</c:formatCode>
                <c:ptCount val="8"/>
                <c:pt idx="0">
                  <c:v>0.49230176616560695</c:v>
                </c:pt>
                <c:pt idx="1">
                  <c:v>0.32083906915534244</c:v>
                </c:pt>
                <c:pt idx="2">
                  <c:v>0.92927919241908319</c:v>
                </c:pt>
                <c:pt idx="3">
                  <c:v>2.62457716376601</c:v>
                </c:pt>
                <c:pt idx="4">
                  <c:v>1.3453632310100843</c:v>
                </c:pt>
                <c:pt idx="5">
                  <c:v>1.4010392019914526</c:v>
                </c:pt>
                <c:pt idx="6">
                  <c:v>0.66464439328938885</c:v>
                </c:pt>
                <c:pt idx="7">
                  <c:v>1.0135387578289723</c:v>
                </c:pt>
              </c:numCache>
            </c:numRef>
          </c:val>
          <c:extLst>
            <c:ext xmlns:c16="http://schemas.microsoft.com/office/drawing/2014/chart" uri="{C3380CC4-5D6E-409C-BE32-E72D297353CC}">
              <c16:uniqueId val="{00000001-5D6F-4665-8A74-6DDBA31DF1EC}"/>
            </c:ext>
          </c:extLst>
        </c:ser>
        <c:ser>
          <c:idx val="3"/>
          <c:order val="2"/>
          <c:tx>
            <c:strRef>
              <c:f>'[F1.5, 1.6, 1.10 GDP by expenditure.xlsx]GDP by expend (3 comp)'!$B$87</c:f>
              <c:strCache>
                <c:ptCount val="1"/>
                <c:pt idx="0">
                  <c:v>Net exports</c:v>
                </c:pt>
              </c:strCache>
            </c:strRef>
          </c:tx>
          <c:spPr>
            <a:solidFill>
              <a:srgbClr val="009999"/>
            </a:solidFill>
            <a:ln w="19050">
              <a:noFill/>
            </a:ln>
            <a:effectLst/>
          </c:spPr>
          <c:invertIfNegative val="0"/>
          <c:cat>
            <c:multiLvlStrRef>
              <c:f>'[F1.5, 1.6, 1.10 GDP by expenditure.xlsx]GDP by expend (3 comp)'!$AU$82:$BB$83</c:f>
              <c:multiLvlStrCache>
                <c:ptCount val="8"/>
                <c:lvl>
                  <c:pt idx="0">
                    <c:v>Q1</c:v>
                  </c:pt>
                  <c:pt idx="1">
                    <c:v>Q2</c:v>
                  </c:pt>
                  <c:pt idx="2">
                    <c:v>Q3</c:v>
                  </c:pt>
                  <c:pt idx="3">
                    <c:v>Q4</c:v>
                  </c:pt>
                  <c:pt idx="4">
                    <c:v>Q1</c:v>
                  </c:pt>
                  <c:pt idx="5">
                    <c:v>Q2</c:v>
                  </c:pt>
                  <c:pt idx="6">
                    <c:v>Q3</c:v>
                  </c:pt>
                  <c:pt idx="7">
                    <c:v>Q4</c:v>
                  </c:pt>
                </c:lvl>
                <c:lvl>
                  <c:pt idx="0">
                    <c:v>2022</c:v>
                  </c:pt>
                  <c:pt idx="4">
                    <c:v>2023</c:v>
                  </c:pt>
                </c:lvl>
              </c:multiLvlStrCache>
            </c:multiLvlStrRef>
          </c:cat>
          <c:val>
            <c:numRef>
              <c:f>'[F1.5, 1.6, 1.10 GDP by expenditure.xlsx]GDP by expend (3 comp)'!$AU$87:$BB$87</c:f>
              <c:numCache>
                <c:formatCode>General</c:formatCode>
                <c:ptCount val="8"/>
                <c:pt idx="0">
                  <c:v>0.70559352770172534</c:v>
                </c:pt>
                <c:pt idx="1">
                  <c:v>0.61646134860508406</c:v>
                </c:pt>
                <c:pt idx="2">
                  <c:v>0.37268271126430302</c:v>
                </c:pt>
                <c:pt idx="3">
                  <c:v>-0.67711725941944922</c:v>
                </c:pt>
                <c:pt idx="4">
                  <c:v>-0.12350269068600225</c:v>
                </c:pt>
                <c:pt idx="5">
                  <c:v>-0.4164412823523273</c:v>
                </c:pt>
                <c:pt idx="6">
                  <c:v>1.2195407829101224E-2</c:v>
                </c:pt>
                <c:pt idx="7">
                  <c:v>0.20701993968696925</c:v>
                </c:pt>
              </c:numCache>
            </c:numRef>
          </c:val>
          <c:extLst>
            <c:ext xmlns:c16="http://schemas.microsoft.com/office/drawing/2014/chart" uri="{C3380CC4-5D6E-409C-BE32-E72D297353CC}">
              <c16:uniqueId val="{00000002-5D6F-4665-8A74-6DDBA31DF1EC}"/>
            </c:ext>
          </c:extLst>
        </c:ser>
        <c:dLbls>
          <c:showLegendKey val="0"/>
          <c:showVal val="0"/>
          <c:showCatName val="0"/>
          <c:showSerName val="0"/>
          <c:showPercent val="0"/>
          <c:showBubbleSize val="0"/>
        </c:dLbls>
        <c:gapWidth val="80"/>
        <c:overlap val="100"/>
        <c:axId val="299230095"/>
        <c:axId val="2038380816"/>
      </c:barChart>
      <c:lineChart>
        <c:grouping val="standard"/>
        <c:varyColors val="0"/>
        <c:ser>
          <c:idx val="0"/>
          <c:order val="3"/>
          <c:tx>
            <c:strRef>
              <c:f>'[F1.5, 1.6, 1.10 GDP by expenditure.xlsx]GDP by expend (3 comp)'!$B$84</c:f>
              <c:strCache>
                <c:ptCount val="1"/>
                <c:pt idx="0">
                  <c:v>Real GDP growth (y-o-y)</c:v>
                </c:pt>
              </c:strCache>
            </c:strRef>
          </c:tx>
          <c:spPr>
            <a:ln w="22225" cap="rnd">
              <a:solidFill>
                <a:schemeClr val="tx1"/>
              </a:solidFill>
              <a:round/>
            </a:ln>
            <a:effectLst/>
          </c:spPr>
          <c:marker>
            <c:symbol val="diamond"/>
            <c:size val="8"/>
            <c:spPr>
              <a:solidFill>
                <a:schemeClr val="tx1"/>
              </a:solidFill>
              <a:ln w="19050">
                <a:noFill/>
              </a:ln>
              <a:effectLst/>
            </c:spPr>
          </c:marker>
          <c:cat>
            <c:multiLvlStrRef>
              <c:f>'[F1.5, 1.6, 1.10 GDP by expenditure.xlsx]GDP by expend (3 comp)'!$AU$90:$BB$91</c:f>
              <c:multiLvlStrCache>
                <c:ptCount val="8"/>
                <c:lvl>
                  <c:pt idx="0">
                    <c:v>Q1</c:v>
                  </c:pt>
                  <c:pt idx="1">
                    <c:v>Q2</c:v>
                  </c:pt>
                  <c:pt idx="2">
                    <c:v>Q3</c:v>
                  </c:pt>
                  <c:pt idx="3">
                    <c:v>Q4</c:v>
                  </c:pt>
                  <c:pt idx="4">
                    <c:v>Q1</c:v>
                  </c:pt>
                  <c:pt idx="5">
                    <c:v>Q2</c:v>
                  </c:pt>
                  <c:pt idx="6">
                    <c:v>Q3</c:v>
                  </c:pt>
                  <c:pt idx="7">
                    <c:v>Q4</c:v>
                  </c:pt>
                </c:lvl>
                <c:lvl>
                  <c:pt idx="0">
                    <c:v>2022</c:v>
                  </c:pt>
                  <c:pt idx="4">
                    <c:v>2023</c:v>
                  </c:pt>
                </c:lvl>
              </c:multiLvlStrCache>
            </c:multiLvlStrRef>
          </c:cat>
          <c:val>
            <c:numRef>
              <c:f>'[F1.5, 1.6, 1.10 GDP by expenditure.xlsx]GDP by expend (3 comp)'!$AU$84:$BB$84</c:f>
              <c:numCache>
                <c:formatCode>General</c:formatCode>
                <c:ptCount val="8"/>
                <c:pt idx="0">
                  <c:v>4.0336764178396374</c:v>
                </c:pt>
                <c:pt idx="1">
                  <c:v>1.5821107627252657</c:v>
                </c:pt>
                <c:pt idx="2">
                  <c:v>3.9651324963212424</c:v>
                </c:pt>
                <c:pt idx="3">
                  <c:v>2.755755939474104</c:v>
                </c:pt>
                <c:pt idx="4">
                  <c:v>4.0465585268337181</c:v>
                </c:pt>
                <c:pt idx="5">
                  <c:v>4.9963699536507784</c:v>
                </c:pt>
                <c:pt idx="6">
                  <c:v>4.1179664542110137</c:v>
                </c:pt>
                <c:pt idx="7">
                  <c:v>4.2923977314436561</c:v>
                </c:pt>
              </c:numCache>
            </c:numRef>
          </c:val>
          <c:smooth val="0"/>
          <c:extLst>
            <c:ext xmlns:c16="http://schemas.microsoft.com/office/drawing/2014/chart" uri="{C3380CC4-5D6E-409C-BE32-E72D297353CC}">
              <c16:uniqueId val="{00000003-5D6F-4665-8A74-6DDBA31DF1EC}"/>
            </c:ext>
          </c:extLst>
        </c:ser>
        <c:dLbls>
          <c:showLegendKey val="0"/>
          <c:showVal val="0"/>
          <c:showCatName val="0"/>
          <c:showSerName val="0"/>
          <c:showPercent val="0"/>
          <c:showBubbleSize val="0"/>
        </c:dLbls>
        <c:marker val="1"/>
        <c:smooth val="0"/>
        <c:axId val="299230095"/>
        <c:axId val="2038380816"/>
        <c:extLst>
          <c:ext xmlns:c15="http://schemas.microsoft.com/office/drawing/2012/chart" uri="{02D57815-91ED-43cb-92C2-25804820EDAC}">
            <c15:filteredLineSeries>
              <c15:ser>
                <c:idx val="4"/>
                <c:order val="4"/>
                <c:tx>
                  <c:strRef>
                    <c:extLst>
                      <c:ext uri="{02D57815-91ED-43cb-92C2-25804820EDAC}">
                        <c15:formulaRef>
                          <c15:sqref>'[F1.5, 1.6, 1.10 GDP by expenditure.xlsx]GDP by expend (3 comp)'!$B$88</c15:sqref>
                        </c15:formulaRef>
                      </c:ext>
                    </c:extLst>
                    <c:strCache>
                      <c:ptCount val="1"/>
                      <c:pt idx="0">
                        <c:v>Real GDP growth (q-o-q)</c:v>
                      </c:pt>
                    </c:strCache>
                  </c:strRef>
                </c:tx>
                <c:spPr>
                  <a:ln w="19050" cap="rnd">
                    <a:solidFill>
                      <a:srgbClr val="7FD8E1"/>
                    </a:solidFill>
                    <a:round/>
                  </a:ln>
                  <a:effectLst/>
                </c:spPr>
                <c:marker>
                  <c:symbol val="triangle"/>
                  <c:size val="6"/>
                  <c:spPr>
                    <a:solidFill>
                      <a:srgbClr val="7FD8E1"/>
                    </a:solidFill>
                    <a:ln w="9525">
                      <a:noFill/>
                    </a:ln>
                    <a:effectLst/>
                  </c:spPr>
                </c:marker>
                <c:cat>
                  <c:multiLvlStrRef>
                    <c:extLst>
                      <c:ext uri="{02D57815-91ED-43cb-92C2-25804820EDAC}">
                        <c15:formulaRef>
                          <c15:sqref>'[F1.5, 1.6, 1.10 GDP by expenditure.xlsx]GDP by expend (3 comp)'!$AU$90:$BB$91</c15:sqref>
                        </c15:formulaRef>
                      </c:ext>
                    </c:extLst>
                    <c:multiLvlStrCache>
                      <c:ptCount val="8"/>
                      <c:lvl>
                        <c:pt idx="0">
                          <c:v>Q1</c:v>
                        </c:pt>
                        <c:pt idx="1">
                          <c:v>Q2</c:v>
                        </c:pt>
                        <c:pt idx="2">
                          <c:v>Q3</c:v>
                        </c:pt>
                        <c:pt idx="3">
                          <c:v>Q4</c:v>
                        </c:pt>
                        <c:pt idx="4">
                          <c:v>Q1</c:v>
                        </c:pt>
                        <c:pt idx="5">
                          <c:v>Q2</c:v>
                        </c:pt>
                        <c:pt idx="6">
                          <c:v>Q3</c:v>
                        </c:pt>
                        <c:pt idx="7">
                          <c:v>Q4</c:v>
                        </c:pt>
                      </c:lvl>
                      <c:lvl>
                        <c:pt idx="0">
                          <c:v>2022</c:v>
                        </c:pt>
                        <c:pt idx="4">
                          <c:v>2023</c:v>
                        </c:pt>
                      </c:lvl>
                    </c:multiLvlStrCache>
                  </c:multiLvlStrRef>
                </c:cat>
                <c:val>
                  <c:numRef>
                    <c:extLst>
                      <c:ext uri="{02D57815-91ED-43cb-92C2-25804820EDAC}">
                        <c15:formulaRef>
                          <c15:sqref>'[F1.5, 1.6, 1.10 GDP by expenditure.xlsx]GDP by expend (3 comp)'!$AU$88:$BB$88</c15:sqref>
                        </c15:formulaRef>
                      </c:ext>
                    </c:extLst>
                    <c:numCache>
                      <c:formatCode>General</c:formatCode>
                      <c:ptCount val="8"/>
                      <c:pt idx="0">
                        <c:v>0.92713198241338435</c:v>
                      </c:pt>
                      <c:pt idx="1">
                        <c:v>-0.90134917705416384</c:v>
                      </c:pt>
                      <c:pt idx="2">
                        <c:v>2.3675713847981661</c:v>
                      </c:pt>
                      <c:pt idx="3">
                        <c:v>0.34877960855910967</c:v>
                      </c:pt>
                      <c:pt idx="4">
                        <c:v>2.1977783790796148</c:v>
                      </c:pt>
                      <c:pt idx="5">
                        <c:v>0.30615650780624937</c:v>
                      </c:pt>
                      <c:pt idx="6">
                        <c:v>1.0376536273635419</c:v>
                      </c:pt>
                      <c:pt idx="7">
                        <c:v>0.6525248449412101</c:v>
                      </c:pt>
                    </c:numCache>
                  </c:numRef>
                </c:val>
                <c:smooth val="0"/>
                <c:extLst>
                  <c:ext xmlns:c16="http://schemas.microsoft.com/office/drawing/2014/chart" uri="{C3380CC4-5D6E-409C-BE32-E72D297353CC}">
                    <c16:uniqueId val="{00000004-5D6F-4665-8A74-6DDBA31DF1EC}"/>
                  </c:ext>
                </c:extLst>
              </c15:ser>
            </c15:filteredLineSeries>
          </c:ext>
        </c:extLst>
      </c:lineChart>
      <c:catAx>
        <c:axId val="299230095"/>
        <c:scaling>
          <c:orientation val="minMax"/>
        </c:scaling>
        <c:delete val="0"/>
        <c:axPos val="b"/>
        <c:numFmt formatCode="General" sourceLinked="1"/>
        <c:majorTickMark val="none"/>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2038380816"/>
        <c:crosses val="autoZero"/>
        <c:auto val="1"/>
        <c:lblAlgn val="ctr"/>
        <c:lblOffset val="100"/>
        <c:noMultiLvlLbl val="0"/>
      </c:catAx>
      <c:valAx>
        <c:axId val="2038380816"/>
        <c:scaling>
          <c:orientation val="minMax"/>
        </c:scaling>
        <c:delete val="0"/>
        <c:axPos val="l"/>
        <c:numFmt formatCode="General" sourceLinked="1"/>
        <c:majorTickMark val="none"/>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299230095"/>
        <c:crosses val="autoZero"/>
        <c:crossBetween val="between"/>
        <c:majorUnit val="2"/>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100">
          <a:solidFill>
            <a:srgbClr val="000000"/>
          </a:solidFill>
          <a:latin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150"/>
        <c:axId val="837237152"/>
        <c:axId val="265556815"/>
        <c:extLst>
          <c:ext xmlns:c15="http://schemas.microsoft.com/office/drawing/2012/chart" uri="{02D57815-91ED-43cb-92C2-25804820EDAC}">
            <c15:filteredBarSeries>
              <c15:ser>
                <c:idx val="1"/>
                <c:order val="2"/>
                <c:tx>
                  <c:strRef>
                    <c:extLst>
                      <c:ext uri="{02D57815-91ED-43cb-92C2-25804820EDAC}">
                        <c15:formulaRef>
                          <c15:sqref>'[F1.5, 1.6, 1.10 GDP by expenditure.xlsx]GFCF'!$B$38</c15:sqref>
                        </c15:formulaRef>
                      </c:ext>
                    </c:extLst>
                    <c:strCache>
                      <c:ptCount val="1"/>
                      <c:pt idx="0">
                        <c:v>Hong Kong</c:v>
                      </c:pt>
                    </c:strCache>
                  </c:strRef>
                </c:tx>
                <c:spPr>
                  <a:solidFill>
                    <a:srgbClr val="BFBFBF"/>
                  </a:solidFill>
                  <a:ln w="19050">
                    <a:solidFill>
                      <a:srgbClr val="BFBFBF"/>
                    </a:solidFill>
                  </a:ln>
                  <a:effectLst/>
                </c:spPr>
                <c:invertIfNegative val="0"/>
                <c:cat>
                  <c:strRef>
                    <c:extLst>
                      <c:ext uri="{02D57815-91ED-43cb-92C2-25804820EDAC}">
                        <c15:formulaRef>
                          <c15:sqref>'[F1.5, 1.6, 1.10 GDP by expenditure.xlsx]GFCF'!$AI$36:$BB$36</c15:sqref>
                        </c15:formulaRef>
                      </c:ext>
                    </c:extLst>
                    <c:strCache>
                      <c:ptCount val="20"/>
                      <c:pt idx="0">
                        <c:v>2019</c:v>
                      </c:pt>
                      <c:pt idx="1">
                        <c:v>2019</c:v>
                      </c:pt>
                      <c:pt idx="2">
                        <c:v>2019</c:v>
                      </c:pt>
                      <c:pt idx="3">
                        <c:v>2019</c:v>
                      </c:pt>
                      <c:pt idx="4">
                        <c:v>2020</c:v>
                      </c:pt>
                      <c:pt idx="5">
                        <c:v>2020</c:v>
                      </c:pt>
                      <c:pt idx="6">
                        <c:v>2020</c:v>
                      </c:pt>
                      <c:pt idx="7">
                        <c:v>2020</c:v>
                      </c:pt>
                      <c:pt idx="8">
                        <c:v>2021</c:v>
                      </c:pt>
                      <c:pt idx="9">
                        <c:v>2021</c:v>
                      </c:pt>
                      <c:pt idx="10">
                        <c:v>2021</c:v>
                      </c:pt>
                      <c:pt idx="11">
                        <c:v>2021</c:v>
                      </c:pt>
                      <c:pt idx="12">
                        <c:v>2022</c:v>
                      </c:pt>
                      <c:pt idx="13">
                        <c:v>2022</c:v>
                      </c:pt>
                      <c:pt idx="14">
                        <c:v>2022</c:v>
                      </c:pt>
                      <c:pt idx="15">
                        <c:v>2022</c:v>
                      </c:pt>
                      <c:pt idx="16">
                        <c:v>2023</c:v>
                      </c:pt>
                      <c:pt idx="17">
                        <c:v>2023</c:v>
                      </c:pt>
                      <c:pt idx="18">
                        <c:v>2023</c:v>
                      </c:pt>
                      <c:pt idx="19">
                        <c:v>2023</c:v>
                      </c:pt>
                    </c:strCache>
                  </c:strRef>
                </c:cat>
                <c:val>
                  <c:numRef>
                    <c:extLst>
                      <c:ext uri="{02D57815-91ED-43cb-92C2-25804820EDAC}">
                        <c15:formulaRef>
                          <c15:sqref>'[F1.5, 1.6, 1.10 GDP by expenditure.xlsx]GFCF'!$AI$38:$BB$38</c15:sqref>
                        </c15:formulaRef>
                      </c:ext>
                    </c:extLst>
                    <c:numCache>
                      <c:formatCode>General</c:formatCode>
                      <c:ptCount val="20"/>
                      <c:pt idx="0">
                        <c:v>-7.6963555555555558</c:v>
                      </c:pt>
                      <c:pt idx="1">
                        <c:v>-14.227617643296231</c:v>
                      </c:pt>
                      <c:pt idx="2">
                        <c:v>-17.72498037284933</c:v>
                      </c:pt>
                      <c:pt idx="3">
                        <c:v>-19.61035512777962</c:v>
                      </c:pt>
                      <c:pt idx="4">
                        <c:v>-15.789433136623476</c:v>
                      </c:pt>
                      <c:pt idx="5">
                        <c:v>-21.110762226234403</c:v>
                      </c:pt>
                      <c:pt idx="6">
                        <c:v>-9.3287293487841811</c:v>
                      </c:pt>
                      <c:pt idx="7">
                        <c:v>2.4581568365164674</c:v>
                      </c:pt>
                      <c:pt idx="8">
                        <c:v>4.9676598936938987</c:v>
                      </c:pt>
                      <c:pt idx="9">
                        <c:v>21.706120580713861</c:v>
                      </c:pt>
                      <c:pt idx="10">
                        <c:v>11.153623188405803</c:v>
                      </c:pt>
                      <c:pt idx="11">
                        <c:v>-2.1831984784500769</c:v>
                      </c:pt>
                      <c:pt idx="12">
                        <c:v>-6.8129722757262261</c:v>
                      </c:pt>
                      <c:pt idx="13">
                        <c:v>0.5870281495531815</c:v>
                      </c:pt>
                      <c:pt idx="14">
                        <c:v>-14.83178342466962</c:v>
                      </c:pt>
                      <c:pt idx="15">
                        <c:v>-8.4935118434603556</c:v>
                      </c:pt>
                      <c:pt idx="16">
                        <c:v>8.6064347175458309</c:v>
                      </c:pt>
                      <c:pt idx="17">
                        <c:v>-1.8678522949873599</c:v>
                      </c:pt>
                      <c:pt idx="18">
                        <c:v>21.773783279633708</c:v>
                      </c:pt>
                      <c:pt idx="19">
                        <c:v>16.382151153368273</c:v>
                      </c:pt>
                    </c:numCache>
                  </c:numRef>
                </c:val>
                <c:extLst>
                  <c:ext xmlns:c16="http://schemas.microsoft.com/office/drawing/2014/chart" uri="{C3380CC4-5D6E-409C-BE32-E72D297353CC}">
                    <c16:uniqueId val="{00000002-73B2-4E5B-B942-91F3F01252C6}"/>
                  </c:ext>
                </c:extLst>
              </c15:ser>
            </c15:filteredBarSeries>
          </c:ext>
        </c:extLst>
      </c:barChart>
      <c:lineChart>
        <c:grouping val="standard"/>
        <c:varyColors val="0"/>
        <c:ser>
          <c:idx val="3"/>
          <c:order val="0"/>
          <c:tx>
            <c:strRef>
              <c:f>'[F1.5, 1.6, 1.10 GDP by expenditure.xlsx]GFCF'!$B$41</c:f>
              <c:strCache>
                <c:ptCount val="1"/>
                <c:pt idx="0">
                  <c:v>ASEAN-5</c:v>
                </c:pt>
              </c:strCache>
            </c:strRef>
          </c:tx>
          <c:spPr>
            <a:ln w="22225" cap="rnd">
              <a:solidFill>
                <a:srgbClr val="C00000"/>
              </a:solidFill>
              <a:round/>
            </a:ln>
            <a:effectLst/>
          </c:spPr>
          <c:marker>
            <c:symbol val="none"/>
          </c:marker>
          <c:cat>
            <c:strRef>
              <c:f>'[F1.5, 1.6, 1.10 GDP by expenditure.xlsx]GFCF'!$AI$36:$BB$36</c:f>
              <c:strCache>
                <c:ptCount val="20"/>
                <c:pt idx="0">
                  <c:v>2019</c:v>
                </c:pt>
                <c:pt idx="1">
                  <c:v>2019</c:v>
                </c:pt>
                <c:pt idx="2">
                  <c:v>2019</c:v>
                </c:pt>
                <c:pt idx="3">
                  <c:v>2019</c:v>
                </c:pt>
                <c:pt idx="4">
                  <c:v>2020</c:v>
                </c:pt>
                <c:pt idx="5">
                  <c:v>2020</c:v>
                </c:pt>
                <c:pt idx="6">
                  <c:v>2020</c:v>
                </c:pt>
                <c:pt idx="7">
                  <c:v>2020</c:v>
                </c:pt>
                <c:pt idx="8">
                  <c:v>2021</c:v>
                </c:pt>
                <c:pt idx="9">
                  <c:v>2021</c:v>
                </c:pt>
                <c:pt idx="10">
                  <c:v>2021</c:v>
                </c:pt>
                <c:pt idx="11">
                  <c:v>2021</c:v>
                </c:pt>
                <c:pt idx="12">
                  <c:v>2022</c:v>
                </c:pt>
                <c:pt idx="13">
                  <c:v>2022</c:v>
                </c:pt>
                <c:pt idx="14">
                  <c:v>2022</c:v>
                </c:pt>
                <c:pt idx="15">
                  <c:v>2022</c:v>
                </c:pt>
                <c:pt idx="16">
                  <c:v>2023</c:v>
                </c:pt>
                <c:pt idx="17">
                  <c:v>2023</c:v>
                </c:pt>
                <c:pt idx="18">
                  <c:v>2023</c:v>
                </c:pt>
                <c:pt idx="19">
                  <c:v>2023</c:v>
                </c:pt>
              </c:strCache>
            </c:strRef>
          </c:cat>
          <c:val>
            <c:numRef>
              <c:f>'[F1.5, 1.6, 1.10 GDP by expenditure.xlsx]GFCF'!$AI$41:$BB$41</c:f>
              <c:numCache>
                <c:formatCode>General</c:formatCode>
                <c:ptCount val="20"/>
                <c:pt idx="0">
                  <c:v>3.5497615385958676</c:v>
                </c:pt>
                <c:pt idx="1">
                  <c:v>2.1589338708878243</c:v>
                </c:pt>
                <c:pt idx="2">
                  <c:v>3.0938557277937693</c:v>
                </c:pt>
                <c:pt idx="3">
                  <c:v>2.9000776581954306</c:v>
                </c:pt>
                <c:pt idx="4">
                  <c:v>-1.1010596793645742</c:v>
                </c:pt>
                <c:pt idx="5">
                  <c:v>-16.368388933429504</c:v>
                </c:pt>
                <c:pt idx="6">
                  <c:v>-11.803337941096995</c:v>
                </c:pt>
                <c:pt idx="7">
                  <c:v>-9.3019466645975246</c:v>
                </c:pt>
                <c:pt idx="8">
                  <c:v>-1.3635188643206693</c:v>
                </c:pt>
                <c:pt idx="9">
                  <c:v>16.468297963485995</c:v>
                </c:pt>
                <c:pt idx="10">
                  <c:v>5.4132043477666461</c:v>
                </c:pt>
                <c:pt idx="11">
                  <c:v>4.328895677275594</c:v>
                </c:pt>
                <c:pt idx="12">
                  <c:v>3.9052500761760514</c:v>
                </c:pt>
                <c:pt idx="13">
                  <c:v>3.9876295937237942</c:v>
                </c:pt>
                <c:pt idx="14">
                  <c:v>6.7390619851656419</c:v>
                </c:pt>
                <c:pt idx="15">
                  <c:v>4.1751617174013482</c:v>
                </c:pt>
                <c:pt idx="16">
                  <c:v>3.7194402822923118</c:v>
                </c:pt>
                <c:pt idx="17">
                  <c:v>3.3802253025848317</c:v>
                </c:pt>
                <c:pt idx="18">
                  <c:v>4.6648764783246088</c:v>
                </c:pt>
                <c:pt idx="19">
                  <c:v>4.8287403114437994</c:v>
                </c:pt>
              </c:numCache>
            </c:numRef>
          </c:val>
          <c:smooth val="0"/>
          <c:extLst>
            <c:ext xmlns:c16="http://schemas.microsoft.com/office/drawing/2014/chart" uri="{C3380CC4-5D6E-409C-BE32-E72D297353CC}">
              <c16:uniqueId val="{00000000-73B2-4E5B-B942-91F3F01252C6}"/>
            </c:ext>
          </c:extLst>
        </c:ser>
        <c:ser>
          <c:idx val="2"/>
          <c:order val="1"/>
          <c:tx>
            <c:strRef>
              <c:f>'[F1.5, 1.6, 1.10 GDP by expenditure.xlsx]GFCF'!$B$39</c:f>
              <c:strCache>
                <c:ptCount val="1"/>
                <c:pt idx="0">
                  <c:v>Japan and Korea</c:v>
                </c:pt>
              </c:strCache>
            </c:strRef>
          </c:tx>
          <c:spPr>
            <a:ln w="22225" cap="rnd">
              <a:solidFill>
                <a:schemeClr val="bg1">
                  <a:lumMod val="50000"/>
                </a:schemeClr>
              </a:solidFill>
              <a:round/>
            </a:ln>
            <a:effectLst/>
          </c:spPr>
          <c:marker>
            <c:symbol val="none"/>
          </c:marker>
          <c:cat>
            <c:strRef>
              <c:f>'[F1.5, 1.6, 1.10 GDP by expenditure.xlsx]GFCF'!$AI$36:$BB$36</c:f>
              <c:strCache>
                <c:ptCount val="20"/>
                <c:pt idx="0">
                  <c:v>2019</c:v>
                </c:pt>
                <c:pt idx="1">
                  <c:v>2019</c:v>
                </c:pt>
                <c:pt idx="2">
                  <c:v>2019</c:v>
                </c:pt>
                <c:pt idx="3">
                  <c:v>2019</c:v>
                </c:pt>
                <c:pt idx="4">
                  <c:v>2020</c:v>
                </c:pt>
                <c:pt idx="5">
                  <c:v>2020</c:v>
                </c:pt>
                <c:pt idx="6">
                  <c:v>2020</c:v>
                </c:pt>
                <c:pt idx="7">
                  <c:v>2020</c:v>
                </c:pt>
                <c:pt idx="8">
                  <c:v>2021</c:v>
                </c:pt>
                <c:pt idx="9">
                  <c:v>2021</c:v>
                </c:pt>
                <c:pt idx="10">
                  <c:v>2021</c:v>
                </c:pt>
                <c:pt idx="11">
                  <c:v>2021</c:v>
                </c:pt>
                <c:pt idx="12">
                  <c:v>2022</c:v>
                </c:pt>
                <c:pt idx="13">
                  <c:v>2022</c:v>
                </c:pt>
                <c:pt idx="14">
                  <c:v>2022</c:v>
                </c:pt>
                <c:pt idx="15">
                  <c:v>2022</c:v>
                </c:pt>
                <c:pt idx="16">
                  <c:v>2023</c:v>
                </c:pt>
                <c:pt idx="17">
                  <c:v>2023</c:v>
                </c:pt>
                <c:pt idx="18">
                  <c:v>2023</c:v>
                </c:pt>
                <c:pt idx="19">
                  <c:v>2023</c:v>
                </c:pt>
              </c:strCache>
            </c:strRef>
          </c:cat>
          <c:val>
            <c:numRef>
              <c:f>'[F1.5, 1.6, 1.10 GDP by expenditure.xlsx]GFCF'!$AI$39:$BB$39</c:f>
              <c:numCache>
                <c:formatCode>General</c:formatCode>
                <c:ptCount val="20"/>
                <c:pt idx="0">
                  <c:v>-1.9206778076568134</c:v>
                </c:pt>
                <c:pt idx="1">
                  <c:v>-0.33479092399887311</c:v>
                </c:pt>
                <c:pt idx="2">
                  <c:v>2.4650368553203497</c:v>
                </c:pt>
                <c:pt idx="3">
                  <c:v>-1.2641591102446827</c:v>
                </c:pt>
                <c:pt idx="4">
                  <c:v>0.4373711957612334</c:v>
                </c:pt>
                <c:pt idx="5">
                  <c:v>-2.6390217413823236</c:v>
                </c:pt>
                <c:pt idx="6">
                  <c:v>-3.8186424707179185</c:v>
                </c:pt>
                <c:pt idx="7">
                  <c:v>0.23322224351717524</c:v>
                </c:pt>
                <c:pt idx="8">
                  <c:v>4.1760220483549215E-2</c:v>
                </c:pt>
                <c:pt idx="9">
                  <c:v>3.1167004982884761</c:v>
                </c:pt>
                <c:pt idx="10">
                  <c:v>1.2977722375070528</c:v>
                </c:pt>
                <c:pt idx="11">
                  <c:v>-0.29203259388428338</c:v>
                </c:pt>
                <c:pt idx="12">
                  <c:v>-3.0733452429058099</c:v>
                </c:pt>
                <c:pt idx="13">
                  <c:v>-2.7191572482071074</c:v>
                </c:pt>
                <c:pt idx="14">
                  <c:v>0.82856596075859434</c:v>
                </c:pt>
                <c:pt idx="15">
                  <c:v>0.55351110696880246</c:v>
                </c:pt>
                <c:pt idx="16">
                  <c:v>3.2595847833064244</c:v>
                </c:pt>
                <c:pt idx="17">
                  <c:v>2.6166571939266254</c:v>
                </c:pt>
                <c:pt idx="18">
                  <c:v>0.35476564171372382</c:v>
                </c:pt>
                <c:pt idx="19">
                  <c:v>-0.42189630415134011</c:v>
                </c:pt>
              </c:numCache>
            </c:numRef>
          </c:val>
          <c:smooth val="0"/>
          <c:extLst>
            <c:ext xmlns:c16="http://schemas.microsoft.com/office/drawing/2014/chart" uri="{C3380CC4-5D6E-409C-BE32-E72D297353CC}">
              <c16:uniqueId val="{00000001-73B2-4E5B-B942-91F3F01252C6}"/>
            </c:ext>
          </c:extLst>
        </c:ser>
        <c:dLbls>
          <c:showLegendKey val="0"/>
          <c:showVal val="0"/>
          <c:showCatName val="0"/>
          <c:showSerName val="0"/>
          <c:showPercent val="0"/>
          <c:showBubbleSize val="0"/>
        </c:dLbls>
        <c:marker val="1"/>
        <c:smooth val="0"/>
        <c:axId val="837237152"/>
        <c:axId val="265556815"/>
      </c:lineChart>
      <c:catAx>
        <c:axId val="837237152"/>
        <c:scaling>
          <c:orientation val="minMax"/>
        </c:scaling>
        <c:delete val="0"/>
        <c:axPos val="b"/>
        <c:majorGridlines>
          <c:spPr>
            <a:ln w="9525" cap="flat" cmpd="sng" algn="ctr">
              <a:solidFill>
                <a:schemeClr val="bg1">
                  <a:lumMod val="50000"/>
                </a:schemeClr>
              </a:solidFill>
              <a:prstDash val="sysDash"/>
              <a:round/>
            </a:ln>
            <a:effectLst/>
          </c:spPr>
        </c:majorGridlines>
        <c:numFmt formatCode="General" sourceLinked="1"/>
        <c:majorTickMark val="none"/>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265556815"/>
        <c:crosses val="autoZero"/>
        <c:auto val="1"/>
        <c:lblAlgn val="ctr"/>
        <c:lblOffset val="100"/>
        <c:tickLblSkip val="4"/>
        <c:tickMarkSkip val="4"/>
        <c:noMultiLvlLbl val="0"/>
      </c:catAx>
      <c:valAx>
        <c:axId val="265556815"/>
        <c:scaling>
          <c:orientation val="minMax"/>
        </c:scaling>
        <c:delete val="0"/>
        <c:axPos val="l"/>
        <c:numFmt formatCode="General" sourceLinked="1"/>
        <c:majorTickMark val="none"/>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crossAx val="83723715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100">
          <a:solidFill>
            <a:srgbClr val="000000"/>
          </a:solidFill>
          <a:latin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12551-888D-4BAD-9E7E-9950B5F459DD}"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SG"/>
        </a:p>
      </dgm:t>
    </dgm:pt>
    <dgm:pt modelId="{9C3F131F-8918-4157-8990-35C4490AE1B9}">
      <dgm:prSet phldrT="[Text]"/>
      <dgm:spPr/>
      <dgm:t>
        <a:bodyPr/>
        <a:lstStyle/>
        <a:p>
          <a:r>
            <a:rPr lang="en-US">
              <a:solidFill>
                <a:srgbClr val="C00000"/>
              </a:solidFill>
            </a:rPr>
            <a:t>Slower income convergence</a:t>
          </a:r>
          <a:endParaRPr lang="en-SG">
            <a:solidFill>
              <a:srgbClr val="C00000"/>
            </a:solidFill>
          </a:endParaRPr>
        </a:p>
      </dgm:t>
    </dgm:pt>
    <dgm:pt modelId="{FA77D127-F301-4E30-8509-8F44E2815A73}" type="parTrans" cxnId="{A89A90E1-3DA5-4678-A7F0-A92C8DDFCA14}">
      <dgm:prSet/>
      <dgm:spPr/>
      <dgm:t>
        <a:bodyPr/>
        <a:lstStyle/>
        <a:p>
          <a:endParaRPr lang="en-SG"/>
        </a:p>
      </dgm:t>
    </dgm:pt>
    <dgm:pt modelId="{90EC9508-92F9-42E7-8E54-54678351FB9C}" type="sibTrans" cxnId="{A89A90E1-3DA5-4678-A7F0-A92C8DDFCA14}">
      <dgm:prSet/>
      <dgm:spPr/>
      <dgm:t>
        <a:bodyPr/>
        <a:lstStyle/>
        <a:p>
          <a:endParaRPr lang="en-SG"/>
        </a:p>
      </dgm:t>
    </dgm:pt>
    <dgm:pt modelId="{C32935C5-913F-4CA6-8C8B-371A1028CC0A}">
      <dgm:prSet phldrT="[Text]"/>
      <dgm:spPr/>
      <dgm:t>
        <a:bodyPr/>
        <a:lstStyle/>
        <a:p>
          <a:r>
            <a:rPr lang="en-US">
              <a:solidFill>
                <a:srgbClr val="404040"/>
              </a:solidFill>
            </a:rPr>
            <a:t>Uncertain external environment</a:t>
          </a:r>
          <a:endParaRPr lang="en-SG">
            <a:solidFill>
              <a:srgbClr val="404040"/>
            </a:solidFill>
          </a:endParaRPr>
        </a:p>
      </dgm:t>
    </dgm:pt>
    <dgm:pt modelId="{33E0F019-680D-42E3-8B49-57C98EE7D819}" type="parTrans" cxnId="{E9721DE7-9CBB-41F3-A1E4-A9D0D74C5880}">
      <dgm:prSet/>
      <dgm:spPr/>
      <dgm:t>
        <a:bodyPr/>
        <a:lstStyle/>
        <a:p>
          <a:endParaRPr lang="en-SG"/>
        </a:p>
      </dgm:t>
    </dgm:pt>
    <dgm:pt modelId="{6E0A6204-A7D0-415D-B746-7C0EAABFDEE8}" type="sibTrans" cxnId="{E9721DE7-9CBB-41F3-A1E4-A9D0D74C5880}">
      <dgm:prSet/>
      <dgm:spPr/>
      <dgm:t>
        <a:bodyPr/>
        <a:lstStyle/>
        <a:p>
          <a:endParaRPr lang="en-SG"/>
        </a:p>
      </dgm:t>
    </dgm:pt>
    <dgm:pt modelId="{E27ADC32-4D22-44D9-A28D-E1C9B1AECD17}">
      <dgm:prSet phldrT="[Text]"/>
      <dgm:spPr/>
      <dgm:t>
        <a:bodyPr/>
        <a:lstStyle/>
        <a:p>
          <a:r>
            <a:rPr lang="en-US">
              <a:solidFill>
                <a:srgbClr val="006260"/>
              </a:solidFill>
            </a:rPr>
            <a:t>Multiple structural headwinds</a:t>
          </a:r>
          <a:endParaRPr lang="en-SG">
            <a:solidFill>
              <a:srgbClr val="006260"/>
            </a:solidFill>
          </a:endParaRPr>
        </a:p>
      </dgm:t>
    </dgm:pt>
    <dgm:pt modelId="{01FCC97D-D228-44F0-978E-00E963307465}" type="parTrans" cxnId="{288FC6D0-12E1-429A-9BC9-4CF1F82CE8AC}">
      <dgm:prSet/>
      <dgm:spPr/>
      <dgm:t>
        <a:bodyPr/>
        <a:lstStyle/>
        <a:p>
          <a:endParaRPr lang="en-SG"/>
        </a:p>
      </dgm:t>
    </dgm:pt>
    <dgm:pt modelId="{563AFF23-497D-4F4C-A092-9473B0BBE0B1}" type="sibTrans" cxnId="{288FC6D0-12E1-429A-9BC9-4CF1F82CE8AC}">
      <dgm:prSet/>
      <dgm:spPr/>
      <dgm:t>
        <a:bodyPr/>
        <a:lstStyle/>
        <a:p>
          <a:endParaRPr lang="en-SG"/>
        </a:p>
      </dgm:t>
    </dgm:pt>
    <dgm:pt modelId="{2F12A7C5-6F17-4514-9238-3E9198E1C5F3}" type="pres">
      <dgm:prSet presAssocID="{E1D12551-888D-4BAD-9E7E-9950B5F459DD}" presName="Name0" presStyleCnt="0">
        <dgm:presLayoutVars>
          <dgm:chMax val="7"/>
          <dgm:chPref val="7"/>
          <dgm:dir/>
          <dgm:animLvl val="lvl"/>
        </dgm:presLayoutVars>
      </dgm:prSet>
      <dgm:spPr/>
    </dgm:pt>
    <dgm:pt modelId="{AC49B418-3859-4FBC-B55E-436CF113EB72}" type="pres">
      <dgm:prSet presAssocID="{9C3F131F-8918-4157-8990-35C4490AE1B9}" presName="Accent1" presStyleCnt="0"/>
      <dgm:spPr/>
    </dgm:pt>
    <dgm:pt modelId="{C69914FB-17CB-48BC-BF2B-E9D9D503C266}" type="pres">
      <dgm:prSet presAssocID="{9C3F131F-8918-4157-8990-35C4490AE1B9}" presName="Accent" presStyleLbl="node1" presStyleIdx="0" presStyleCnt="3"/>
      <dgm:spPr>
        <a:solidFill>
          <a:srgbClr val="C00000"/>
        </a:solidFill>
      </dgm:spPr>
    </dgm:pt>
    <dgm:pt modelId="{008720B5-5D44-4493-B71C-7B16870D6491}" type="pres">
      <dgm:prSet presAssocID="{9C3F131F-8918-4157-8990-35C4490AE1B9}" presName="Parent1" presStyleLbl="revTx" presStyleIdx="0" presStyleCnt="3">
        <dgm:presLayoutVars>
          <dgm:chMax val="1"/>
          <dgm:chPref val="1"/>
          <dgm:bulletEnabled val="1"/>
        </dgm:presLayoutVars>
      </dgm:prSet>
      <dgm:spPr/>
    </dgm:pt>
    <dgm:pt modelId="{9E6453C3-FFA2-498A-A3D4-76215CC04792}" type="pres">
      <dgm:prSet presAssocID="{C32935C5-913F-4CA6-8C8B-371A1028CC0A}" presName="Accent2" presStyleCnt="0"/>
      <dgm:spPr/>
    </dgm:pt>
    <dgm:pt modelId="{DC2B2ADF-AD03-49E2-88FC-96B3CCA5ED22}" type="pres">
      <dgm:prSet presAssocID="{C32935C5-913F-4CA6-8C8B-371A1028CC0A}" presName="Accent" presStyleLbl="node1" presStyleIdx="1" presStyleCnt="3"/>
      <dgm:spPr>
        <a:solidFill>
          <a:srgbClr val="404040"/>
        </a:solidFill>
      </dgm:spPr>
    </dgm:pt>
    <dgm:pt modelId="{0A214AE5-1149-4DDC-9CC1-C7D166F28633}" type="pres">
      <dgm:prSet presAssocID="{C32935C5-913F-4CA6-8C8B-371A1028CC0A}" presName="Parent2" presStyleLbl="revTx" presStyleIdx="1" presStyleCnt="3">
        <dgm:presLayoutVars>
          <dgm:chMax val="1"/>
          <dgm:chPref val="1"/>
          <dgm:bulletEnabled val="1"/>
        </dgm:presLayoutVars>
      </dgm:prSet>
      <dgm:spPr/>
    </dgm:pt>
    <dgm:pt modelId="{517BCFCE-31B0-4E85-BFD4-FE1BF77290FE}" type="pres">
      <dgm:prSet presAssocID="{E27ADC32-4D22-44D9-A28D-E1C9B1AECD17}" presName="Accent3" presStyleCnt="0"/>
      <dgm:spPr/>
    </dgm:pt>
    <dgm:pt modelId="{3BC48B58-EEDE-45DE-A899-E1A60F5BBCD6}" type="pres">
      <dgm:prSet presAssocID="{E27ADC32-4D22-44D9-A28D-E1C9B1AECD17}" presName="Accent" presStyleLbl="node1" presStyleIdx="2" presStyleCnt="3"/>
      <dgm:spPr>
        <a:solidFill>
          <a:srgbClr val="006260"/>
        </a:solidFill>
      </dgm:spPr>
    </dgm:pt>
    <dgm:pt modelId="{AF100D5F-7DE7-4BFD-8EBA-EA13468559D8}" type="pres">
      <dgm:prSet presAssocID="{E27ADC32-4D22-44D9-A28D-E1C9B1AECD17}" presName="Parent3" presStyleLbl="revTx" presStyleIdx="2" presStyleCnt="3">
        <dgm:presLayoutVars>
          <dgm:chMax val="1"/>
          <dgm:chPref val="1"/>
          <dgm:bulletEnabled val="1"/>
        </dgm:presLayoutVars>
      </dgm:prSet>
      <dgm:spPr/>
    </dgm:pt>
  </dgm:ptLst>
  <dgm:cxnLst>
    <dgm:cxn modelId="{9BD16804-219C-4205-8343-86B10C94E679}" type="presOf" srcId="{E27ADC32-4D22-44D9-A28D-E1C9B1AECD17}" destId="{AF100D5F-7DE7-4BFD-8EBA-EA13468559D8}" srcOrd="0" destOrd="0" presId="urn:microsoft.com/office/officeart/2009/layout/CircleArrowProcess"/>
    <dgm:cxn modelId="{8685E179-3EBD-43F1-BF74-C9D9FCDD8BC6}" type="presOf" srcId="{E1D12551-888D-4BAD-9E7E-9950B5F459DD}" destId="{2F12A7C5-6F17-4514-9238-3E9198E1C5F3}" srcOrd="0" destOrd="0" presId="urn:microsoft.com/office/officeart/2009/layout/CircleArrowProcess"/>
    <dgm:cxn modelId="{33F4F48A-85D1-4C58-BA8C-77EED958F17A}" type="presOf" srcId="{C32935C5-913F-4CA6-8C8B-371A1028CC0A}" destId="{0A214AE5-1149-4DDC-9CC1-C7D166F28633}" srcOrd="0" destOrd="0" presId="urn:microsoft.com/office/officeart/2009/layout/CircleArrowProcess"/>
    <dgm:cxn modelId="{C0930B8E-8D12-4AD3-BCEF-5E83C5081C53}" type="presOf" srcId="{9C3F131F-8918-4157-8990-35C4490AE1B9}" destId="{008720B5-5D44-4493-B71C-7B16870D6491}" srcOrd="0" destOrd="0" presId="urn:microsoft.com/office/officeart/2009/layout/CircleArrowProcess"/>
    <dgm:cxn modelId="{288FC6D0-12E1-429A-9BC9-4CF1F82CE8AC}" srcId="{E1D12551-888D-4BAD-9E7E-9950B5F459DD}" destId="{E27ADC32-4D22-44D9-A28D-E1C9B1AECD17}" srcOrd="2" destOrd="0" parTransId="{01FCC97D-D228-44F0-978E-00E963307465}" sibTransId="{563AFF23-497D-4F4C-A092-9473B0BBE0B1}"/>
    <dgm:cxn modelId="{A89A90E1-3DA5-4678-A7F0-A92C8DDFCA14}" srcId="{E1D12551-888D-4BAD-9E7E-9950B5F459DD}" destId="{9C3F131F-8918-4157-8990-35C4490AE1B9}" srcOrd="0" destOrd="0" parTransId="{FA77D127-F301-4E30-8509-8F44E2815A73}" sibTransId="{90EC9508-92F9-42E7-8E54-54678351FB9C}"/>
    <dgm:cxn modelId="{E9721DE7-9CBB-41F3-A1E4-A9D0D74C5880}" srcId="{E1D12551-888D-4BAD-9E7E-9950B5F459DD}" destId="{C32935C5-913F-4CA6-8C8B-371A1028CC0A}" srcOrd="1" destOrd="0" parTransId="{33E0F019-680D-42E3-8B49-57C98EE7D819}" sibTransId="{6E0A6204-A7D0-415D-B746-7C0EAABFDEE8}"/>
    <dgm:cxn modelId="{F636CDD0-A378-4E7F-ACE5-595FE0D99E0A}" type="presParOf" srcId="{2F12A7C5-6F17-4514-9238-3E9198E1C5F3}" destId="{AC49B418-3859-4FBC-B55E-436CF113EB72}" srcOrd="0" destOrd="0" presId="urn:microsoft.com/office/officeart/2009/layout/CircleArrowProcess"/>
    <dgm:cxn modelId="{FCAD0A69-F04B-4BB7-BF73-A44030886244}" type="presParOf" srcId="{AC49B418-3859-4FBC-B55E-436CF113EB72}" destId="{C69914FB-17CB-48BC-BF2B-E9D9D503C266}" srcOrd="0" destOrd="0" presId="urn:microsoft.com/office/officeart/2009/layout/CircleArrowProcess"/>
    <dgm:cxn modelId="{B2090719-B458-4C8C-B590-E61F3A1DC850}" type="presParOf" srcId="{2F12A7C5-6F17-4514-9238-3E9198E1C5F3}" destId="{008720B5-5D44-4493-B71C-7B16870D6491}" srcOrd="1" destOrd="0" presId="urn:microsoft.com/office/officeart/2009/layout/CircleArrowProcess"/>
    <dgm:cxn modelId="{503B1135-780E-4418-87F5-034284CCBBBA}" type="presParOf" srcId="{2F12A7C5-6F17-4514-9238-3E9198E1C5F3}" destId="{9E6453C3-FFA2-498A-A3D4-76215CC04792}" srcOrd="2" destOrd="0" presId="urn:microsoft.com/office/officeart/2009/layout/CircleArrowProcess"/>
    <dgm:cxn modelId="{48EE1E09-8552-4405-848E-6F163B7B5F65}" type="presParOf" srcId="{9E6453C3-FFA2-498A-A3D4-76215CC04792}" destId="{DC2B2ADF-AD03-49E2-88FC-96B3CCA5ED22}" srcOrd="0" destOrd="0" presId="urn:microsoft.com/office/officeart/2009/layout/CircleArrowProcess"/>
    <dgm:cxn modelId="{CCAB9E56-80D3-4736-A675-3AD6AA3DC883}" type="presParOf" srcId="{2F12A7C5-6F17-4514-9238-3E9198E1C5F3}" destId="{0A214AE5-1149-4DDC-9CC1-C7D166F28633}" srcOrd="3" destOrd="0" presId="urn:microsoft.com/office/officeart/2009/layout/CircleArrowProcess"/>
    <dgm:cxn modelId="{D94603C6-4CDD-402A-A457-71EDA03D5428}" type="presParOf" srcId="{2F12A7C5-6F17-4514-9238-3E9198E1C5F3}" destId="{517BCFCE-31B0-4E85-BFD4-FE1BF77290FE}" srcOrd="4" destOrd="0" presId="urn:microsoft.com/office/officeart/2009/layout/CircleArrowProcess"/>
    <dgm:cxn modelId="{8B807339-F62A-4B56-8C3D-90268E4CB5F5}" type="presParOf" srcId="{517BCFCE-31B0-4E85-BFD4-FE1BF77290FE}" destId="{3BC48B58-EEDE-45DE-A899-E1A60F5BBCD6}" srcOrd="0" destOrd="0" presId="urn:microsoft.com/office/officeart/2009/layout/CircleArrowProcess"/>
    <dgm:cxn modelId="{BEA224D5-2395-4A5F-8BC3-4108417F32DE}" type="presParOf" srcId="{2F12A7C5-6F17-4514-9238-3E9198E1C5F3}" destId="{AF100D5F-7DE7-4BFD-8EBA-EA13468559D8}"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15D02F-DD63-42F6-99F1-3CC78516BCDF}"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SG"/>
        </a:p>
      </dgm:t>
    </dgm:pt>
    <dgm:pt modelId="{AAA3B344-AACB-4259-87F6-7AC8947519C8}">
      <dgm:prSet phldrT="[Text]" custT="1"/>
      <dgm:spPr/>
      <dgm:t>
        <a:bodyPr/>
        <a:lstStyle/>
        <a:p>
          <a:r>
            <a:rPr lang="en-US" sz="1200"/>
            <a:t>Growth potential</a:t>
          </a:r>
          <a:endParaRPr lang="en-SG" sz="1200"/>
        </a:p>
      </dgm:t>
    </dgm:pt>
    <dgm:pt modelId="{02CD8246-9C4B-4FEC-A51B-4FDF6707B12C}" type="parTrans" cxnId="{865BD178-4887-4E4B-B66F-A926C331CAE7}">
      <dgm:prSet/>
      <dgm:spPr/>
      <dgm:t>
        <a:bodyPr/>
        <a:lstStyle/>
        <a:p>
          <a:endParaRPr lang="en-SG"/>
        </a:p>
      </dgm:t>
    </dgm:pt>
    <dgm:pt modelId="{18CABA03-89DC-4BD8-A939-B5677BCE7609}" type="sibTrans" cxnId="{865BD178-4887-4E4B-B66F-A926C331CAE7}">
      <dgm:prSet/>
      <dgm:spPr/>
      <dgm:t>
        <a:bodyPr/>
        <a:lstStyle/>
        <a:p>
          <a:endParaRPr lang="en-SG"/>
        </a:p>
      </dgm:t>
    </dgm:pt>
    <dgm:pt modelId="{C5330DA7-1565-4441-8EB8-5747267E39F1}">
      <dgm:prSet phldrT="[Text]" custT="1"/>
      <dgm:spPr>
        <a:solidFill>
          <a:schemeClr val="accent1">
            <a:alpha val="35000"/>
          </a:schemeClr>
        </a:solidFill>
      </dgm:spPr>
      <dgm:t>
        <a:bodyPr/>
        <a:lstStyle/>
        <a:p>
          <a:r>
            <a:rPr lang="en-US" sz="1200">
              <a:solidFill>
                <a:schemeClr val="tx1"/>
              </a:solidFill>
            </a:rPr>
            <a:t>Declining productivity</a:t>
          </a:r>
          <a:endParaRPr lang="en-SG" sz="1200">
            <a:solidFill>
              <a:schemeClr val="tx1"/>
            </a:solidFill>
          </a:endParaRPr>
        </a:p>
      </dgm:t>
    </dgm:pt>
    <dgm:pt modelId="{4F16643B-1A5E-48A0-89A4-D4B3B263DB98}" type="parTrans" cxnId="{B0B6DEE6-E1F0-4631-AFC2-E51E36A67940}">
      <dgm:prSet/>
      <dgm:spPr/>
      <dgm:t>
        <a:bodyPr/>
        <a:lstStyle/>
        <a:p>
          <a:endParaRPr lang="en-SG"/>
        </a:p>
      </dgm:t>
    </dgm:pt>
    <dgm:pt modelId="{F535037C-A19F-4A72-BA84-82FDB233BC48}" type="sibTrans" cxnId="{B0B6DEE6-E1F0-4631-AFC2-E51E36A67940}">
      <dgm:prSet/>
      <dgm:spPr/>
      <dgm:t>
        <a:bodyPr/>
        <a:lstStyle/>
        <a:p>
          <a:endParaRPr lang="en-SG"/>
        </a:p>
      </dgm:t>
    </dgm:pt>
    <dgm:pt modelId="{860BD60F-9A34-48FB-B035-4C20F0BE685F}">
      <dgm:prSet phldrT="[Text]" custT="1"/>
      <dgm:spPr>
        <a:solidFill>
          <a:srgbClr val="404040"/>
        </a:solidFill>
      </dgm:spPr>
      <dgm:t>
        <a:bodyPr/>
        <a:lstStyle/>
        <a:p>
          <a:r>
            <a:rPr lang="en-US" sz="1200"/>
            <a:t>Price stability</a:t>
          </a:r>
          <a:endParaRPr lang="en-SG" sz="1200"/>
        </a:p>
      </dgm:t>
    </dgm:pt>
    <dgm:pt modelId="{D3A227FE-18FC-43BF-8203-29B31670A9E1}" type="parTrans" cxnId="{F76051E8-8931-4916-824B-89E0C33CE1BC}">
      <dgm:prSet/>
      <dgm:spPr/>
      <dgm:t>
        <a:bodyPr/>
        <a:lstStyle/>
        <a:p>
          <a:endParaRPr lang="en-SG"/>
        </a:p>
      </dgm:t>
    </dgm:pt>
    <dgm:pt modelId="{428C28D2-D916-4066-9FBB-13A7EB155C56}" type="sibTrans" cxnId="{F76051E8-8931-4916-824B-89E0C33CE1BC}">
      <dgm:prSet/>
      <dgm:spPr/>
      <dgm:t>
        <a:bodyPr/>
        <a:lstStyle/>
        <a:p>
          <a:endParaRPr lang="en-SG"/>
        </a:p>
      </dgm:t>
    </dgm:pt>
    <dgm:pt modelId="{8A8C5DD4-7010-4837-A8E8-3253E3EED4BA}">
      <dgm:prSet phldrT="[Text]" custT="1"/>
      <dgm:spPr>
        <a:solidFill>
          <a:srgbClr val="404040">
            <a:alpha val="35000"/>
          </a:srgbClr>
        </a:solidFill>
      </dgm:spPr>
      <dgm:t>
        <a:bodyPr/>
        <a:lstStyle/>
        <a:p>
          <a:r>
            <a:rPr lang="en-US" sz="1200" dirty="0">
              <a:solidFill>
                <a:schemeClr val="tx1"/>
              </a:solidFill>
            </a:rPr>
            <a:t>Wage effects given impact on </a:t>
          </a:r>
          <a:br>
            <a:rPr lang="en-US" sz="1200" dirty="0">
              <a:solidFill>
                <a:schemeClr val="tx1"/>
              </a:solidFill>
            </a:rPr>
          </a:br>
          <a:r>
            <a:rPr lang="en-US" sz="1200" dirty="0">
              <a:solidFill>
                <a:schemeClr val="tx1"/>
              </a:solidFill>
            </a:rPr>
            <a:t>labor supply</a:t>
          </a:r>
          <a:endParaRPr lang="en-SG" sz="1200" dirty="0">
            <a:solidFill>
              <a:schemeClr val="tx1"/>
            </a:solidFill>
          </a:endParaRPr>
        </a:p>
      </dgm:t>
    </dgm:pt>
    <dgm:pt modelId="{906ED1CD-5BCF-4F36-9B1A-5E4699A6C798}" type="parTrans" cxnId="{CDFF5F31-CF5A-4574-B607-F9D49E2CEEB9}">
      <dgm:prSet/>
      <dgm:spPr/>
      <dgm:t>
        <a:bodyPr/>
        <a:lstStyle/>
        <a:p>
          <a:endParaRPr lang="en-SG"/>
        </a:p>
      </dgm:t>
    </dgm:pt>
    <dgm:pt modelId="{19BE419E-BBB6-42E7-B420-B394A393F1BB}" type="sibTrans" cxnId="{CDFF5F31-CF5A-4574-B607-F9D49E2CEEB9}">
      <dgm:prSet/>
      <dgm:spPr/>
      <dgm:t>
        <a:bodyPr/>
        <a:lstStyle/>
        <a:p>
          <a:endParaRPr lang="en-SG"/>
        </a:p>
      </dgm:t>
    </dgm:pt>
    <dgm:pt modelId="{DA204F26-6325-494F-89F9-269D68192824}">
      <dgm:prSet phldrT="[Text]" custT="1"/>
      <dgm:spPr>
        <a:solidFill>
          <a:srgbClr val="006260"/>
        </a:solidFill>
      </dgm:spPr>
      <dgm:t>
        <a:bodyPr/>
        <a:lstStyle/>
        <a:p>
          <a:r>
            <a:rPr lang="en-US" sz="1200"/>
            <a:t>Fiscal sustainability</a:t>
          </a:r>
          <a:endParaRPr lang="en-SG" sz="1200"/>
        </a:p>
      </dgm:t>
    </dgm:pt>
    <dgm:pt modelId="{40CC19D8-A8C5-4545-B3DC-77EFB51CAF4C}" type="parTrans" cxnId="{BADCB762-E374-44F4-8A00-F99DBFDC7C81}">
      <dgm:prSet/>
      <dgm:spPr/>
      <dgm:t>
        <a:bodyPr/>
        <a:lstStyle/>
        <a:p>
          <a:endParaRPr lang="en-SG"/>
        </a:p>
      </dgm:t>
    </dgm:pt>
    <dgm:pt modelId="{92B892C5-38D9-478D-8865-B68E35F2D3CA}" type="sibTrans" cxnId="{BADCB762-E374-44F4-8A00-F99DBFDC7C81}">
      <dgm:prSet/>
      <dgm:spPr/>
      <dgm:t>
        <a:bodyPr/>
        <a:lstStyle/>
        <a:p>
          <a:endParaRPr lang="en-SG"/>
        </a:p>
      </dgm:t>
    </dgm:pt>
    <dgm:pt modelId="{C30DDADF-85C2-4595-9343-11C887711865}">
      <dgm:prSet phldrT="[Text]" custT="1"/>
      <dgm:spPr>
        <a:solidFill>
          <a:srgbClr val="006260">
            <a:alpha val="35000"/>
          </a:srgbClr>
        </a:solidFill>
      </dgm:spPr>
      <dgm:t>
        <a:bodyPr/>
        <a:lstStyle/>
        <a:p>
          <a:r>
            <a:rPr lang="en-US" sz="1200">
              <a:solidFill>
                <a:schemeClr val="tx1"/>
              </a:solidFill>
            </a:rPr>
            <a:t>Increasing demand for pensions, social protection</a:t>
          </a:r>
          <a:endParaRPr lang="en-SG" sz="1200">
            <a:solidFill>
              <a:schemeClr val="tx1"/>
            </a:solidFill>
          </a:endParaRPr>
        </a:p>
      </dgm:t>
    </dgm:pt>
    <dgm:pt modelId="{41B22D38-07D1-4688-AD61-2C95125A1C4E}" type="parTrans" cxnId="{885D6F3A-E454-4DD0-9714-3BC795D3C210}">
      <dgm:prSet/>
      <dgm:spPr/>
      <dgm:t>
        <a:bodyPr/>
        <a:lstStyle/>
        <a:p>
          <a:endParaRPr lang="en-SG"/>
        </a:p>
      </dgm:t>
    </dgm:pt>
    <dgm:pt modelId="{D35761EC-A279-4FAA-9C25-173E90BB2C37}" type="sibTrans" cxnId="{885D6F3A-E454-4DD0-9714-3BC795D3C210}">
      <dgm:prSet/>
      <dgm:spPr/>
      <dgm:t>
        <a:bodyPr/>
        <a:lstStyle/>
        <a:p>
          <a:endParaRPr lang="en-SG"/>
        </a:p>
      </dgm:t>
    </dgm:pt>
    <dgm:pt modelId="{0CCA704F-0F75-44D9-BCD3-EEBDB6F5D7A1}">
      <dgm:prSet phldrT="[Text]" custT="1"/>
      <dgm:spPr>
        <a:solidFill>
          <a:schemeClr val="accent1">
            <a:alpha val="35000"/>
          </a:schemeClr>
        </a:solidFill>
      </dgm:spPr>
      <dgm:t>
        <a:bodyPr/>
        <a:lstStyle/>
        <a:p>
          <a:r>
            <a:rPr lang="en-US" sz="1200">
              <a:solidFill>
                <a:schemeClr val="tx1"/>
              </a:solidFill>
            </a:rPr>
            <a:t>Shrinking labor supply</a:t>
          </a:r>
          <a:endParaRPr lang="en-SG" sz="1200">
            <a:solidFill>
              <a:schemeClr val="tx1"/>
            </a:solidFill>
          </a:endParaRPr>
        </a:p>
      </dgm:t>
    </dgm:pt>
    <dgm:pt modelId="{A46C8146-4734-4BEE-8E1A-FAFF8FE2862C}" type="parTrans" cxnId="{B45EF612-9AB4-44B6-9F19-C3E97D197A79}">
      <dgm:prSet/>
      <dgm:spPr/>
      <dgm:t>
        <a:bodyPr/>
        <a:lstStyle/>
        <a:p>
          <a:endParaRPr lang="en-SG"/>
        </a:p>
      </dgm:t>
    </dgm:pt>
    <dgm:pt modelId="{DDA3F6D7-91E8-474F-8EDA-C1692B6714B7}" type="sibTrans" cxnId="{B45EF612-9AB4-44B6-9F19-C3E97D197A79}">
      <dgm:prSet/>
      <dgm:spPr/>
      <dgm:t>
        <a:bodyPr/>
        <a:lstStyle/>
        <a:p>
          <a:endParaRPr lang="en-SG"/>
        </a:p>
      </dgm:t>
    </dgm:pt>
    <dgm:pt modelId="{05FF3F67-59F3-4FC9-AF47-3A1FB906F2D3}">
      <dgm:prSet phldrT="[Text]" custT="1"/>
      <dgm:spPr>
        <a:solidFill>
          <a:srgbClr val="F8C1A2"/>
        </a:solidFill>
      </dgm:spPr>
      <dgm:t>
        <a:bodyPr/>
        <a:lstStyle/>
        <a:p>
          <a:r>
            <a:rPr lang="en-US" sz="1200">
              <a:solidFill>
                <a:schemeClr val="tx1"/>
              </a:solidFill>
            </a:rPr>
            <a:t>Financial stability</a:t>
          </a:r>
          <a:endParaRPr lang="en-SG" sz="1200">
            <a:solidFill>
              <a:schemeClr val="tx1"/>
            </a:solidFill>
          </a:endParaRPr>
        </a:p>
      </dgm:t>
    </dgm:pt>
    <dgm:pt modelId="{84F860E2-0592-4872-9D02-4381549FC316}" type="parTrans" cxnId="{C010BF24-CE06-4187-A3DC-2F2FC12A21B1}">
      <dgm:prSet/>
      <dgm:spPr/>
      <dgm:t>
        <a:bodyPr/>
        <a:lstStyle/>
        <a:p>
          <a:endParaRPr lang="en-SG"/>
        </a:p>
      </dgm:t>
    </dgm:pt>
    <dgm:pt modelId="{BD2978CD-F150-4CB3-B5A5-2890FA564539}" type="sibTrans" cxnId="{C010BF24-CE06-4187-A3DC-2F2FC12A21B1}">
      <dgm:prSet/>
      <dgm:spPr/>
      <dgm:t>
        <a:bodyPr/>
        <a:lstStyle/>
        <a:p>
          <a:endParaRPr lang="en-SG"/>
        </a:p>
      </dgm:t>
    </dgm:pt>
    <dgm:pt modelId="{F8EBEC56-8AF3-4FCD-9D22-6D189AC0237A}">
      <dgm:prSet phldrT="[Text]" custT="1"/>
      <dgm:spPr>
        <a:solidFill>
          <a:srgbClr val="F8C1A2">
            <a:alpha val="35000"/>
          </a:srgbClr>
        </a:solidFill>
      </dgm:spPr>
      <dgm:t>
        <a:bodyPr/>
        <a:lstStyle/>
        <a:p>
          <a:r>
            <a:rPr lang="en-US" sz="1200">
              <a:solidFill>
                <a:schemeClr val="tx1"/>
              </a:solidFill>
            </a:rPr>
            <a:t>Lower savings</a:t>
          </a:r>
          <a:endParaRPr lang="en-SG" sz="1200">
            <a:solidFill>
              <a:schemeClr val="tx1"/>
            </a:solidFill>
          </a:endParaRPr>
        </a:p>
      </dgm:t>
    </dgm:pt>
    <dgm:pt modelId="{F8E815EF-E34D-43A5-B0C5-865B59801166}" type="parTrans" cxnId="{50B75CE4-0CD8-4C71-8267-9769C44F982F}">
      <dgm:prSet/>
      <dgm:spPr/>
      <dgm:t>
        <a:bodyPr/>
        <a:lstStyle/>
        <a:p>
          <a:endParaRPr lang="en-SG"/>
        </a:p>
      </dgm:t>
    </dgm:pt>
    <dgm:pt modelId="{39B24255-8A79-4B08-9315-BAB906FC1CC2}" type="sibTrans" cxnId="{50B75CE4-0CD8-4C71-8267-9769C44F982F}">
      <dgm:prSet/>
      <dgm:spPr/>
      <dgm:t>
        <a:bodyPr/>
        <a:lstStyle/>
        <a:p>
          <a:endParaRPr lang="en-SG"/>
        </a:p>
      </dgm:t>
    </dgm:pt>
    <dgm:pt modelId="{8D45C936-5AD4-44FF-8A8D-531D2863DD2D}">
      <dgm:prSet phldrT="[Text]" custT="1"/>
      <dgm:spPr>
        <a:solidFill>
          <a:srgbClr val="F8C1A2">
            <a:alpha val="35000"/>
          </a:srgbClr>
        </a:solidFill>
      </dgm:spPr>
      <dgm:t>
        <a:bodyPr/>
        <a:lstStyle/>
        <a:p>
          <a:r>
            <a:rPr lang="en-US" sz="1200">
              <a:solidFill>
                <a:schemeClr val="tx1"/>
              </a:solidFill>
            </a:rPr>
            <a:t>Changing demand for financial assets</a:t>
          </a:r>
          <a:endParaRPr lang="en-SG" sz="1200">
            <a:solidFill>
              <a:schemeClr val="tx1"/>
            </a:solidFill>
          </a:endParaRPr>
        </a:p>
      </dgm:t>
    </dgm:pt>
    <dgm:pt modelId="{A74A0C98-9F77-4D3F-A4FC-8F79824F5EA6}" type="parTrans" cxnId="{BA8C0EA0-91C4-4D95-9C62-8EAD7FD90C6C}">
      <dgm:prSet/>
      <dgm:spPr/>
      <dgm:t>
        <a:bodyPr/>
        <a:lstStyle/>
        <a:p>
          <a:endParaRPr lang="en-SG"/>
        </a:p>
      </dgm:t>
    </dgm:pt>
    <dgm:pt modelId="{38235C34-0AE2-4DB0-89BB-2852A2998526}" type="sibTrans" cxnId="{BA8C0EA0-91C4-4D95-9C62-8EAD7FD90C6C}">
      <dgm:prSet/>
      <dgm:spPr/>
      <dgm:t>
        <a:bodyPr/>
        <a:lstStyle/>
        <a:p>
          <a:endParaRPr lang="en-SG"/>
        </a:p>
      </dgm:t>
    </dgm:pt>
    <dgm:pt modelId="{6E72770A-30CF-4A8D-B1FE-14E1EA72F1BA}">
      <dgm:prSet phldrT="[Text]" custT="1"/>
      <dgm:spPr>
        <a:solidFill>
          <a:srgbClr val="404040">
            <a:alpha val="35000"/>
          </a:srgbClr>
        </a:solidFill>
      </dgm:spPr>
      <dgm:t>
        <a:bodyPr/>
        <a:lstStyle/>
        <a:p>
          <a:r>
            <a:rPr lang="en-US" sz="1200">
              <a:solidFill>
                <a:schemeClr val="tx1"/>
              </a:solidFill>
            </a:rPr>
            <a:t>Deflation expectations</a:t>
          </a:r>
          <a:endParaRPr lang="en-SG" sz="1200">
            <a:solidFill>
              <a:schemeClr val="tx1"/>
            </a:solidFill>
          </a:endParaRPr>
        </a:p>
      </dgm:t>
    </dgm:pt>
    <dgm:pt modelId="{BED1BB53-8D24-4A07-BA50-639B5873A947}" type="parTrans" cxnId="{0A928A09-5A37-4D7E-AF61-BA746B17D905}">
      <dgm:prSet/>
      <dgm:spPr/>
      <dgm:t>
        <a:bodyPr/>
        <a:lstStyle/>
        <a:p>
          <a:endParaRPr lang="en-SG"/>
        </a:p>
      </dgm:t>
    </dgm:pt>
    <dgm:pt modelId="{2E175E3F-D774-40DB-BBCD-EF176A1F1882}" type="sibTrans" cxnId="{0A928A09-5A37-4D7E-AF61-BA746B17D905}">
      <dgm:prSet/>
      <dgm:spPr/>
      <dgm:t>
        <a:bodyPr/>
        <a:lstStyle/>
        <a:p>
          <a:endParaRPr lang="en-SG"/>
        </a:p>
      </dgm:t>
    </dgm:pt>
    <dgm:pt modelId="{049F8D2F-57C8-4659-816B-9F4A0658C1C3}">
      <dgm:prSet phldrT="[Text]" custT="1"/>
      <dgm:spPr>
        <a:solidFill>
          <a:srgbClr val="006260">
            <a:alpha val="35000"/>
          </a:srgbClr>
        </a:solidFill>
      </dgm:spPr>
      <dgm:t>
        <a:bodyPr/>
        <a:lstStyle/>
        <a:p>
          <a:r>
            <a:rPr lang="en-US" sz="1200">
              <a:solidFill>
                <a:schemeClr val="tx1"/>
              </a:solidFill>
            </a:rPr>
            <a:t>Potential lower tax base</a:t>
          </a:r>
          <a:endParaRPr lang="en-SG" sz="1200">
            <a:solidFill>
              <a:schemeClr val="tx1"/>
            </a:solidFill>
          </a:endParaRPr>
        </a:p>
      </dgm:t>
    </dgm:pt>
    <dgm:pt modelId="{A2937CC1-AC00-4D87-83C9-DFB486C0EC24}" type="parTrans" cxnId="{F429C5BF-8AFB-42AD-BC5E-6B40CD983F9B}">
      <dgm:prSet/>
      <dgm:spPr/>
      <dgm:t>
        <a:bodyPr/>
        <a:lstStyle/>
        <a:p>
          <a:endParaRPr lang="en-SG"/>
        </a:p>
      </dgm:t>
    </dgm:pt>
    <dgm:pt modelId="{FAE856E7-71B0-4070-A167-DC54DC4EF8F5}" type="sibTrans" cxnId="{F429C5BF-8AFB-42AD-BC5E-6B40CD983F9B}">
      <dgm:prSet/>
      <dgm:spPr/>
      <dgm:t>
        <a:bodyPr/>
        <a:lstStyle/>
        <a:p>
          <a:endParaRPr lang="en-SG"/>
        </a:p>
      </dgm:t>
    </dgm:pt>
    <dgm:pt modelId="{A4813935-409D-46DA-BCB4-C11356EB07F8}" type="pres">
      <dgm:prSet presAssocID="{B315D02F-DD63-42F6-99F1-3CC78516BCDF}" presName="diagram" presStyleCnt="0">
        <dgm:presLayoutVars>
          <dgm:chPref val="1"/>
          <dgm:dir/>
          <dgm:animOne val="branch"/>
          <dgm:animLvl val="lvl"/>
          <dgm:resizeHandles val="exact"/>
        </dgm:presLayoutVars>
      </dgm:prSet>
      <dgm:spPr/>
    </dgm:pt>
    <dgm:pt modelId="{E8B5E2E1-F91A-4889-A67A-D8871446DA83}" type="pres">
      <dgm:prSet presAssocID="{AAA3B344-AACB-4259-87F6-7AC8947519C8}" presName="root1" presStyleCnt="0"/>
      <dgm:spPr/>
    </dgm:pt>
    <dgm:pt modelId="{F0F80BD9-D8E8-422A-8D11-68BC6AE4C22F}" type="pres">
      <dgm:prSet presAssocID="{AAA3B344-AACB-4259-87F6-7AC8947519C8}" presName="LevelOneTextNode" presStyleLbl="node0" presStyleIdx="0" presStyleCnt="4" custScaleX="223929">
        <dgm:presLayoutVars>
          <dgm:chPref val="3"/>
        </dgm:presLayoutVars>
      </dgm:prSet>
      <dgm:spPr/>
    </dgm:pt>
    <dgm:pt modelId="{66EE649F-DBF6-4737-A403-34E1DD1EF43D}" type="pres">
      <dgm:prSet presAssocID="{AAA3B344-AACB-4259-87F6-7AC8947519C8}" presName="level2hierChild" presStyleCnt="0"/>
      <dgm:spPr/>
    </dgm:pt>
    <dgm:pt modelId="{3CD372A7-42D9-48D8-B22E-66BE747C8544}" type="pres">
      <dgm:prSet presAssocID="{4F16643B-1A5E-48A0-89A4-D4B3B263DB98}" presName="conn2-1" presStyleLbl="parChTrans1D2" presStyleIdx="0" presStyleCnt="8"/>
      <dgm:spPr/>
    </dgm:pt>
    <dgm:pt modelId="{3D6A8FAC-D31F-45FB-ACBD-22587A0FEF10}" type="pres">
      <dgm:prSet presAssocID="{4F16643B-1A5E-48A0-89A4-D4B3B263DB98}" presName="connTx" presStyleLbl="parChTrans1D2" presStyleIdx="0" presStyleCnt="8"/>
      <dgm:spPr/>
    </dgm:pt>
    <dgm:pt modelId="{A8314024-5009-4600-AC66-C886CEBB20A2}" type="pres">
      <dgm:prSet presAssocID="{C5330DA7-1565-4441-8EB8-5747267E39F1}" presName="root2" presStyleCnt="0"/>
      <dgm:spPr/>
    </dgm:pt>
    <dgm:pt modelId="{331A849C-19DD-4E6C-8BC1-1F041C337386}" type="pres">
      <dgm:prSet presAssocID="{C5330DA7-1565-4441-8EB8-5747267E39F1}" presName="LevelTwoTextNode" presStyleLbl="node2" presStyleIdx="0" presStyleCnt="8" custScaleX="372819" custLinFactNeighborX="33639">
        <dgm:presLayoutVars>
          <dgm:chPref val="3"/>
        </dgm:presLayoutVars>
      </dgm:prSet>
      <dgm:spPr/>
    </dgm:pt>
    <dgm:pt modelId="{942BA116-09B7-47D8-9818-A980DC614F4E}" type="pres">
      <dgm:prSet presAssocID="{C5330DA7-1565-4441-8EB8-5747267E39F1}" presName="level3hierChild" presStyleCnt="0"/>
      <dgm:spPr/>
    </dgm:pt>
    <dgm:pt modelId="{03B50847-B5FF-4974-813C-94AAA02B2B1A}" type="pres">
      <dgm:prSet presAssocID="{A46C8146-4734-4BEE-8E1A-FAFF8FE2862C}" presName="conn2-1" presStyleLbl="parChTrans1D2" presStyleIdx="1" presStyleCnt="8"/>
      <dgm:spPr/>
    </dgm:pt>
    <dgm:pt modelId="{591D4B77-C757-465D-868D-47386ADA62C4}" type="pres">
      <dgm:prSet presAssocID="{A46C8146-4734-4BEE-8E1A-FAFF8FE2862C}" presName="connTx" presStyleLbl="parChTrans1D2" presStyleIdx="1" presStyleCnt="8"/>
      <dgm:spPr/>
    </dgm:pt>
    <dgm:pt modelId="{8E21ABDD-A905-42C0-9BD8-2EC2C6EFA55F}" type="pres">
      <dgm:prSet presAssocID="{0CCA704F-0F75-44D9-BCD3-EEBDB6F5D7A1}" presName="root2" presStyleCnt="0"/>
      <dgm:spPr/>
    </dgm:pt>
    <dgm:pt modelId="{F7C00ACF-BB66-4F67-952E-5DD1B80548B7}" type="pres">
      <dgm:prSet presAssocID="{0CCA704F-0F75-44D9-BCD3-EEBDB6F5D7A1}" presName="LevelTwoTextNode" presStyleLbl="node2" presStyleIdx="1" presStyleCnt="8" custScaleX="372819" custLinFactNeighborX="33639">
        <dgm:presLayoutVars>
          <dgm:chPref val="3"/>
        </dgm:presLayoutVars>
      </dgm:prSet>
      <dgm:spPr/>
    </dgm:pt>
    <dgm:pt modelId="{6D8C4970-5300-4A37-8AAF-DF1916B8778F}" type="pres">
      <dgm:prSet presAssocID="{0CCA704F-0F75-44D9-BCD3-EEBDB6F5D7A1}" presName="level3hierChild" presStyleCnt="0"/>
      <dgm:spPr/>
    </dgm:pt>
    <dgm:pt modelId="{13079B62-D508-4EF0-A463-85CACF266950}" type="pres">
      <dgm:prSet presAssocID="{860BD60F-9A34-48FB-B035-4C20F0BE685F}" presName="root1" presStyleCnt="0"/>
      <dgm:spPr/>
    </dgm:pt>
    <dgm:pt modelId="{B1736FB2-3CAC-408E-BF95-6AC54451FC29}" type="pres">
      <dgm:prSet presAssocID="{860BD60F-9A34-48FB-B035-4C20F0BE685F}" presName="LevelOneTextNode" presStyleLbl="node0" presStyleIdx="1" presStyleCnt="4" custScaleX="223929">
        <dgm:presLayoutVars>
          <dgm:chPref val="3"/>
        </dgm:presLayoutVars>
      </dgm:prSet>
      <dgm:spPr/>
    </dgm:pt>
    <dgm:pt modelId="{B17B5F4A-305B-4605-8B32-2F61AC6447C3}" type="pres">
      <dgm:prSet presAssocID="{860BD60F-9A34-48FB-B035-4C20F0BE685F}" presName="level2hierChild" presStyleCnt="0"/>
      <dgm:spPr/>
    </dgm:pt>
    <dgm:pt modelId="{A686FE31-1418-410E-932D-B222AAB564F0}" type="pres">
      <dgm:prSet presAssocID="{906ED1CD-5BCF-4F36-9B1A-5E4699A6C798}" presName="conn2-1" presStyleLbl="parChTrans1D2" presStyleIdx="2" presStyleCnt="8"/>
      <dgm:spPr/>
    </dgm:pt>
    <dgm:pt modelId="{00A10BCB-5FDA-43FC-BD7F-56DADC9A29CA}" type="pres">
      <dgm:prSet presAssocID="{906ED1CD-5BCF-4F36-9B1A-5E4699A6C798}" presName="connTx" presStyleLbl="parChTrans1D2" presStyleIdx="2" presStyleCnt="8"/>
      <dgm:spPr/>
    </dgm:pt>
    <dgm:pt modelId="{E37475B7-1E08-4C38-9CDC-1AAE419B939A}" type="pres">
      <dgm:prSet presAssocID="{8A8C5DD4-7010-4837-A8E8-3253E3EED4BA}" presName="root2" presStyleCnt="0"/>
      <dgm:spPr/>
    </dgm:pt>
    <dgm:pt modelId="{E285DC68-9FB5-4AE6-88DA-4737EC29B8E2}" type="pres">
      <dgm:prSet presAssocID="{8A8C5DD4-7010-4837-A8E8-3253E3EED4BA}" presName="LevelTwoTextNode" presStyleLbl="node2" presStyleIdx="2" presStyleCnt="8" custScaleX="372819" custLinFactNeighborX="33639">
        <dgm:presLayoutVars>
          <dgm:chPref val="3"/>
        </dgm:presLayoutVars>
      </dgm:prSet>
      <dgm:spPr/>
    </dgm:pt>
    <dgm:pt modelId="{8A904D46-5EB2-4436-B5FA-BE67DFEFABD2}" type="pres">
      <dgm:prSet presAssocID="{8A8C5DD4-7010-4837-A8E8-3253E3EED4BA}" presName="level3hierChild" presStyleCnt="0"/>
      <dgm:spPr/>
    </dgm:pt>
    <dgm:pt modelId="{4ADB1490-7889-42C7-A285-C985583E0DB5}" type="pres">
      <dgm:prSet presAssocID="{BED1BB53-8D24-4A07-BA50-639B5873A947}" presName="conn2-1" presStyleLbl="parChTrans1D2" presStyleIdx="3" presStyleCnt="8"/>
      <dgm:spPr/>
    </dgm:pt>
    <dgm:pt modelId="{D67C08A5-EA5D-4659-B28A-09533A1DA488}" type="pres">
      <dgm:prSet presAssocID="{BED1BB53-8D24-4A07-BA50-639B5873A947}" presName="connTx" presStyleLbl="parChTrans1D2" presStyleIdx="3" presStyleCnt="8"/>
      <dgm:spPr/>
    </dgm:pt>
    <dgm:pt modelId="{ABFBA197-8D12-40D3-9C32-B64E45E4F33F}" type="pres">
      <dgm:prSet presAssocID="{6E72770A-30CF-4A8D-B1FE-14E1EA72F1BA}" presName="root2" presStyleCnt="0"/>
      <dgm:spPr/>
    </dgm:pt>
    <dgm:pt modelId="{C1759EA5-23A9-4C5C-BB56-FE3127DAECA8}" type="pres">
      <dgm:prSet presAssocID="{6E72770A-30CF-4A8D-B1FE-14E1EA72F1BA}" presName="LevelTwoTextNode" presStyleLbl="node2" presStyleIdx="3" presStyleCnt="8" custScaleX="372819" custLinFactNeighborX="33639">
        <dgm:presLayoutVars>
          <dgm:chPref val="3"/>
        </dgm:presLayoutVars>
      </dgm:prSet>
      <dgm:spPr/>
    </dgm:pt>
    <dgm:pt modelId="{834EA71C-AA35-41FB-8F01-2DC71DC40DD0}" type="pres">
      <dgm:prSet presAssocID="{6E72770A-30CF-4A8D-B1FE-14E1EA72F1BA}" presName="level3hierChild" presStyleCnt="0"/>
      <dgm:spPr/>
    </dgm:pt>
    <dgm:pt modelId="{0AA11B42-D0B7-465F-92BD-A51F753360A5}" type="pres">
      <dgm:prSet presAssocID="{DA204F26-6325-494F-89F9-269D68192824}" presName="root1" presStyleCnt="0"/>
      <dgm:spPr/>
    </dgm:pt>
    <dgm:pt modelId="{A359EC04-6599-414E-AEF9-7DA115C85CFD}" type="pres">
      <dgm:prSet presAssocID="{DA204F26-6325-494F-89F9-269D68192824}" presName="LevelOneTextNode" presStyleLbl="node0" presStyleIdx="2" presStyleCnt="4" custScaleX="223929">
        <dgm:presLayoutVars>
          <dgm:chPref val="3"/>
        </dgm:presLayoutVars>
      </dgm:prSet>
      <dgm:spPr/>
    </dgm:pt>
    <dgm:pt modelId="{83D597C7-779C-4F46-95E3-DC41402F2D99}" type="pres">
      <dgm:prSet presAssocID="{DA204F26-6325-494F-89F9-269D68192824}" presName="level2hierChild" presStyleCnt="0"/>
      <dgm:spPr/>
    </dgm:pt>
    <dgm:pt modelId="{5D18349C-332E-499E-A40D-369799EC9E41}" type="pres">
      <dgm:prSet presAssocID="{41B22D38-07D1-4688-AD61-2C95125A1C4E}" presName="conn2-1" presStyleLbl="parChTrans1D2" presStyleIdx="4" presStyleCnt="8"/>
      <dgm:spPr/>
    </dgm:pt>
    <dgm:pt modelId="{25B393BA-3D1D-46A9-84D8-0A9D5F20CA76}" type="pres">
      <dgm:prSet presAssocID="{41B22D38-07D1-4688-AD61-2C95125A1C4E}" presName="connTx" presStyleLbl="parChTrans1D2" presStyleIdx="4" presStyleCnt="8"/>
      <dgm:spPr/>
    </dgm:pt>
    <dgm:pt modelId="{6A62B3EC-E95E-4712-9809-C86F64BC661B}" type="pres">
      <dgm:prSet presAssocID="{C30DDADF-85C2-4595-9343-11C887711865}" presName="root2" presStyleCnt="0"/>
      <dgm:spPr/>
    </dgm:pt>
    <dgm:pt modelId="{BE517C40-8799-4293-9496-BB50D31E68F0}" type="pres">
      <dgm:prSet presAssocID="{C30DDADF-85C2-4595-9343-11C887711865}" presName="LevelTwoTextNode" presStyleLbl="node2" presStyleIdx="4" presStyleCnt="8" custScaleX="372819" custLinFactNeighborX="33639">
        <dgm:presLayoutVars>
          <dgm:chPref val="3"/>
        </dgm:presLayoutVars>
      </dgm:prSet>
      <dgm:spPr/>
    </dgm:pt>
    <dgm:pt modelId="{BFCCD118-3801-44D8-B9DA-05E3660861B5}" type="pres">
      <dgm:prSet presAssocID="{C30DDADF-85C2-4595-9343-11C887711865}" presName="level3hierChild" presStyleCnt="0"/>
      <dgm:spPr/>
    </dgm:pt>
    <dgm:pt modelId="{4C9FB3BF-2A9E-4802-896C-C5B22C100E0B}" type="pres">
      <dgm:prSet presAssocID="{A2937CC1-AC00-4D87-83C9-DFB486C0EC24}" presName="conn2-1" presStyleLbl="parChTrans1D2" presStyleIdx="5" presStyleCnt="8"/>
      <dgm:spPr/>
    </dgm:pt>
    <dgm:pt modelId="{71D34BEA-FD13-441F-91A1-6308F5999FAE}" type="pres">
      <dgm:prSet presAssocID="{A2937CC1-AC00-4D87-83C9-DFB486C0EC24}" presName="connTx" presStyleLbl="parChTrans1D2" presStyleIdx="5" presStyleCnt="8"/>
      <dgm:spPr/>
    </dgm:pt>
    <dgm:pt modelId="{E54879C8-B567-48A5-B4CE-D4FE5ABDADD3}" type="pres">
      <dgm:prSet presAssocID="{049F8D2F-57C8-4659-816B-9F4A0658C1C3}" presName="root2" presStyleCnt="0"/>
      <dgm:spPr/>
    </dgm:pt>
    <dgm:pt modelId="{449B0556-1610-4D92-91C1-176F97D90D01}" type="pres">
      <dgm:prSet presAssocID="{049F8D2F-57C8-4659-816B-9F4A0658C1C3}" presName="LevelTwoTextNode" presStyleLbl="node2" presStyleIdx="5" presStyleCnt="8" custScaleX="372819" custLinFactNeighborX="33639">
        <dgm:presLayoutVars>
          <dgm:chPref val="3"/>
        </dgm:presLayoutVars>
      </dgm:prSet>
      <dgm:spPr/>
    </dgm:pt>
    <dgm:pt modelId="{E5A085F6-DF74-4108-80EC-89B8A58739D0}" type="pres">
      <dgm:prSet presAssocID="{049F8D2F-57C8-4659-816B-9F4A0658C1C3}" presName="level3hierChild" presStyleCnt="0"/>
      <dgm:spPr/>
    </dgm:pt>
    <dgm:pt modelId="{F8A3B325-EBCF-4014-8924-369A562AE5E8}" type="pres">
      <dgm:prSet presAssocID="{05FF3F67-59F3-4FC9-AF47-3A1FB906F2D3}" presName="root1" presStyleCnt="0"/>
      <dgm:spPr/>
    </dgm:pt>
    <dgm:pt modelId="{F85BC4AF-FA2B-4A2D-AD4D-3F4BAA7542D3}" type="pres">
      <dgm:prSet presAssocID="{05FF3F67-59F3-4FC9-AF47-3A1FB906F2D3}" presName="LevelOneTextNode" presStyleLbl="node0" presStyleIdx="3" presStyleCnt="4" custScaleX="223929">
        <dgm:presLayoutVars>
          <dgm:chPref val="3"/>
        </dgm:presLayoutVars>
      </dgm:prSet>
      <dgm:spPr/>
    </dgm:pt>
    <dgm:pt modelId="{D5767FA0-1383-4412-A0E7-7B387FAC3391}" type="pres">
      <dgm:prSet presAssocID="{05FF3F67-59F3-4FC9-AF47-3A1FB906F2D3}" presName="level2hierChild" presStyleCnt="0"/>
      <dgm:spPr/>
    </dgm:pt>
    <dgm:pt modelId="{6CC9195B-F3F2-4A19-8E9F-AF3066AC71F5}" type="pres">
      <dgm:prSet presAssocID="{F8E815EF-E34D-43A5-B0C5-865B59801166}" presName="conn2-1" presStyleLbl="parChTrans1D2" presStyleIdx="6" presStyleCnt="8"/>
      <dgm:spPr/>
    </dgm:pt>
    <dgm:pt modelId="{45B58238-58D2-4A4E-9D5D-2A5794DBF206}" type="pres">
      <dgm:prSet presAssocID="{F8E815EF-E34D-43A5-B0C5-865B59801166}" presName="connTx" presStyleLbl="parChTrans1D2" presStyleIdx="6" presStyleCnt="8"/>
      <dgm:spPr/>
    </dgm:pt>
    <dgm:pt modelId="{EC833087-F5C4-4978-A2F1-E3C5DAF44290}" type="pres">
      <dgm:prSet presAssocID="{F8EBEC56-8AF3-4FCD-9D22-6D189AC0237A}" presName="root2" presStyleCnt="0"/>
      <dgm:spPr/>
    </dgm:pt>
    <dgm:pt modelId="{485C4DE4-380C-435D-B4B2-92DC9658BAA2}" type="pres">
      <dgm:prSet presAssocID="{F8EBEC56-8AF3-4FCD-9D22-6D189AC0237A}" presName="LevelTwoTextNode" presStyleLbl="node2" presStyleIdx="6" presStyleCnt="8" custScaleX="372819" custLinFactNeighborX="28195">
        <dgm:presLayoutVars>
          <dgm:chPref val="3"/>
        </dgm:presLayoutVars>
      </dgm:prSet>
      <dgm:spPr/>
    </dgm:pt>
    <dgm:pt modelId="{B6E248F7-09B5-484B-BCFC-1616CB5D8863}" type="pres">
      <dgm:prSet presAssocID="{F8EBEC56-8AF3-4FCD-9D22-6D189AC0237A}" presName="level3hierChild" presStyleCnt="0"/>
      <dgm:spPr/>
    </dgm:pt>
    <dgm:pt modelId="{374435F4-AF54-4FEE-89E1-F7A5F75FCCB6}" type="pres">
      <dgm:prSet presAssocID="{A74A0C98-9F77-4D3F-A4FC-8F79824F5EA6}" presName="conn2-1" presStyleLbl="parChTrans1D2" presStyleIdx="7" presStyleCnt="8"/>
      <dgm:spPr/>
    </dgm:pt>
    <dgm:pt modelId="{B2CE7F94-1637-486A-BC3B-7AAD43F588A6}" type="pres">
      <dgm:prSet presAssocID="{A74A0C98-9F77-4D3F-A4FC-8F79824F5EA6}" presName="connTx" presStyleLbl="parChTrans1D2" presStyleIdx="7" presStyleCnt="8"/>
      <dgm:spPr/>
    </dgm:pt>
    <dgm:pt modelId="{9F08C55E-8E5C-45D9-BB02-7956F827F3D4}" type="pres">
      <dgm:prSet presAssocID="{8D45C936-5AD4-44FF-8A8D-531D2863DD2D}" presName="root2" presStyleCnt="0"/>
      <dgm:spPr/>
    </dgm:pt>
    <dgm:pt modelId="{578284FB-7ECB-40FA-B342-A70C48FB814C}" type="pres">
      <dgm:prSet presAssocID="{8D45C936-5AD4-44FF-8A8D-531D2863DD2D}" presName="LevelTwoTextNode" presStyleLbl="node2" presStyleIdx="7" presStyleCnt="8" custScaleX="372819" custLinFactNeighborX="28195" custLinFactNeighborY="-7757">
        <dgm:presLayoutVars>
          <dgm:chPref val="3"/>
        </dgm:presLayoutVars>
      </dgm:prSet>
      <dgm:spPr/>
    </dgm:pt>
    <dgm:pt modelId="{960BBB74-1C6E-4D92-8F11-3D0A2E4408C6}" type="pres">
      <dgm:prSet presAssocID="{8D45C936-5AD4-44FF-8A8D-531D2863DD2D}" presName="level3hierChild" presStyleCnt="0"/>
      <dgm:spPr/>
    </dgm:pt>
  </dgm:ptLst>
  <dgm:cxnLst>
    <dgm:cxn modelId="{B0AD5600-78D1-4344-B0A3-A66ACC1A77A9}" type="presOf" srcId="{A74A0C98-9F77-4D3F-A4FC-8F79824F5EA6}" destId="{374435F4-AF54-4FEE-89E1-F7A5F75FCCB6}" srcOrd="0" destOrd="0" presId="urn:microsoft.com/office/officeart/2005/8/layout/hierarchy2"/>
    <dgm:cxn modelId="{0A928A09-5A37-4D7E-AF61-BA746B17D905}" srcId="{860BD60F-9A34-48FB-B035-4C20F0BE685F}" destId="{6E72770A-30CF-4A8D-B1FE-14E1EA72F1BA}" srcOrd="1" destOrd="0" parTransId="{BED1BB53-8D24-4A07-BA50-639B5873A947}" sibTransId="{2E175E3F-D774-40DB-BBCD-EF176A1F1882}"/>
    <dgm:cxn modelId="{7834DB0A-D7E3-4462-BD4A-7D5DFEAF35C2}" type="presOf" srcId="{049F8D2F-57C8-4659-816B-9F4A0658C1C3}" destId="{449B0556-1610-4D92-91C1-176F97D90D01}" srcOrd="0" destOrd="0" presId="urn:microsoft.com/office/officeart/2005/8/layout/hierarchy2"/>
    <dgm:cxn modelId="{B45EF612-9AB4-44B6-9F19-C3E97D197A79}" srcId="{AAA3B344-AACB-4259-87F6-7AC8947519C8}" destId="{0CCA704F-0F75-44D9-BCD3-EEBDB6F5D7A1}" srcOrd="1" destOrd="0" parTransId="{A46C8146-4734-4BEE-8E1A-FAFF8FE2862C}" sibTransId="{DDA3F6D7-91E8-474F-8EDA-C1692B6714B7}"/>
    <dgm:cxn modelId="{DD75741C-4905-4596-BC90-41F84F8C3ED7}" type="presOf" srcId="{A46C8146-4734-4BEE-8E1A-FAFF8FE2862C}" destId="{591D4B77-C757-465D-868D-47386ADA62C4}" srcOrd="1" destOrd="0" presId="urn:microsoft.com/office/officeart/2005/8/layout/hierarchy2"/>
    <dgm:cxn modelId="{EBD23F21-0D15-4FC9-A3D5-7DDCC08A9FCB}" type="presOf" srcId="{906ED1CD-5BCF-4F36-9B1A-5E4699A6C798}" destId="{00A10BCB-5FDA-43FC-BD7F-56DADC9A29CA}" srcOrd="1" destOrd="0" presId="urn:microsoft.com/office/officeart/2005/8/layout/hierarchy2"/>
    <dgm:cxn modelId="{C010BF24-CE06-4187-A3DC-2F2FC12A21B1}" srcId="{B315D02F-DD63-42F6-99F1-3CC78516BCDF}" destId="{05FF3F67-59F3-4FC9-AF47-3A1FB906F2D3}" srcOrd="3" destOrd="0" parTransId="{84F860E2-0592-4872-9D02-4381549FC316}" sibTransId="{BD2978CD-F150-4CB3-B5A5-2890FA564539}"/>
    <dgm:cxn modelId="{50988127-55E9-479E-B133-3F9380649ECA}" type="presOf" srcId="{906ED1CD-5BCF-4F36-9B1A-5E4699A6C798}" destId="{A686FE31-1418-410E-932D-B222AAB564F0}" srcOrd="0" destOrd="0" presId="urn:microsoft.com/office/officeart/2005/8/layout/hierarchy2"/>
    <dgm:cxn modelId="{CDFF5F31-CF5A-4574-B607-F9D49E2CEEB9}" srcId="{860BD60F-9A34-48FB-B035-4C20F0BE685F}" destId="{8A8C5DD4-7010-4837-A8E8-3253E3EED4BA}" srcOrd="0" destOrd="0" parTransId="{906ED1CD-5BCF-4F36-9B1A-5E4699A6C798}" sibTransId="{19BE419E-BBB6-42E7-B420-B394A393F1BB}"/>
    <dgm:cxn modelId="{2A486031-C94B-45A1-9A79-48FE832C34B5}" type="presOf" srcId="{B315D02F-DD63-42F6-99F1-3CC78516BCDF}" destId="{A4813935-409D-46DA-BCB4-C11356EB07F8}" srcOrd="0" destOrd="0" presId="urn:microsoft.com/office/officeart/2005/8/layout/hierarchy2"/>
    <dgm:cxn modelId="{885D6F3A-E454-4DD0-9714-3BC795D3C210}" srcId="{DA204F26-6325-494F-89F9-269D68192824}" destId="{C30DDADF-85C2-4595-9343-11C887711865}" srcOrd="0" destOrd="0" parTransId="{41B22D38-07D1-4688-AD61-2C95125A1C4E}" sibTransId="{D35761EC-A279-4FAA-9C25-173E90BB2C37}"/>
    <dgm:cxn modelId="{D874C83B-C89F-4F4C-B38C-37DBAD0C19C8}" type="presOf" srcId="{4F16643B-1A5E-48A0-89A4-D4B3B263DB98}" destId="{3CD372A7-42D9-48D8-B22E-66BE747C8544}" srcOrd="0" destOrd="0" presId="urn:microsoft.com/office/officeart/2005/8/layout/hierarchy2"/>
    <dgm:cxn modelId="{F271E63E-79FB-47BC-A575-888448FD85F0}" type="presOf" srcId="{05FF3F67-59F3-4FC9-AF47-3A1FB906F2D3}" destId="{F85BC4AF-FA2B-4A2D-AD4D-3F4BAA7542D3}" srcOrd="0" destOrd="0" presId="urn:microsoft.com/office/officeart/2005/8/layout/hierarchy2"/>
    <dgm:cxn modelId="{BADCB762-E374-44F4-8A00-F99DBFDC7C81}" srcId="{B315D02F-DD63-42F6-99F1-3CC78516BCDF}" destId="{DA204F26-6325-494F-89F9-269D68192824}" srcOrd="2" destOrd="0" parTransId="{40CC19D8-A8C5-4545-B3DC-77EFB51CAF4C}" sibTransId="{92B892C5-38D9-478D-8865-B68E35F2D3CA}"/>
    <dgm:cxn modelId="{01D17869-5564-45DD-A2CE-8711E234DBBC}" type="presOf" srcId="{AAA3B344-AACB-4259-87F6-7AC8947519C8}" destId="{F0F80BD9-D8E8-422A-8D11-68BC6AE4C22F}" srcOrd="0" destOrd="0" presId="urn:microsoft.com/office/officeart/2005/8/layout/hierarchy2"/>
    <dgm:cxn modelId="{865BD178-4887-4E4B-B66F-A926C331CAE7}" srcId="{B315D02F-DD63-42F6-99F1-3CC78516BCDF}" destId="{AAA3B344-AACB-4259-87F6-7AC8947519C8}" srcOrd="0" destOrd="0" parTransId="{02CD8246-9C4B-4FEC-A51B-4FDF6707B12C}" sibTransId="{18CABA03-89DC-4BD8-A939-B5677BCE7609}"/>
    <dgm:cxn modelId="{316D297E-C663-4961-95B6-35F91E45C651}" type="presOf" srcId="{F8E815EF-E34D-43A5-B0C5-865B59801166}" destId="{45B58238-58D2-4A4E-9D5D-2A5794DBF206}" srcOrd="1" destOrd="0" presId="urn:microsoft.com/office/officeart/2005/8/layout/hierarchy2"/>
    <dgm:cxn modelId="{CF8FEF90-AC87-4A96-83F9-2848B0F92B7F}" type="presOf" srcId="{4F16643B-1A5E-48A0-89A4-D4B3B263DB98}" destId="{3D6A8FAC-D31F-45FB-ACBD-22587A0FEF10}" srcOrd="1" destOrd="0" presId="urn:microsoft.com/office/officeart/2005/8/layout/hierarchy2"/>
    <dgm:cxn modelId="{42B95997-4C0F-4F56-97A1-6EA25BB1BF3A}" type="presOf" srcId="{A46C8146-4734-4BEE-8E1A-FAFF8FE2862C}" destId="{03B50847-B5FF-4974-813C-94AAA02B2B1A}" srcOrd="0" destOrd="0" presId="urn:microsoft.com/office/officeart/2005/8/layout/hierarchy2"/>
    <dgm:cxn modelId="{C22E3F9A-791F-4388-A4C7-CA2C9753A8D4}" type="presOf" srcId="{DA204F26-6325-494F-89F9-269D68192824}" destId="{A359EC04-6599-414E-AEF9-7DA115C85CFD}" srcOrd="0" destOrd="0" presId="urn:microsoft.com/office/officeart/2005/8/layout/hierarchy2"/>
    <dgm:cxn modelId="{59BBAC9B-188E-45D1-9CCF-B51DBBE3C722}" type="presOf" srcId="{0CCA704F-0F75-44D9-BCD3-EEBDB6F5D7A1}" destId="{F7C00ACF-BB66-4F67-952E-5DD1B80548B7}" srcOrd="0" destOrd="0" presId="urn:microsoft.com/office/officeart/2005/8/layout/hierarchy2"/>
    <dgm:cxn modelId="{BA8C0EA0-91C4-4D95-9C62-8EAD7FD90C6C}" srcId="{05FF3F67-59F3-4FC9-AF47-3A1FB906F2D3}" destId="{8D45C936-5AD4-44FF-8A8D-531D2863DD2D}" srcOrd="1" destOrd="0" parTransId="{A74A0C98-9F77-4D3F-A4FC-8F79824F5EA6}" sibTransId="{38235C34-0AE2-4DB0-89BB-2852A2998526}"/>
    <dgm:cxn modelId="{193B75A1-6E84-4C81-9449-EF24B67B450C}" type="presOf" srcId="{8A8C5DD4-7010-4837-A8E8-3253E3EED4BA}" destId="{E285DC68-9FB5-4AE6-88DA-4737EC29B8E2}" srcOrd="0" destOrd="0" presId="urn:microsoft.com/office/officeart/2005/8/layout/hierarchy2"/>
    <dgm:cxn modelId="{23E265A2-B1E3-4C0C-B154-D5BA8F67A134}" type="presOf" srcId="{A2937CC1-AC00-4D87-83C9-DFB486C0EC24}" destId="{4C9FB3BF-2A9E-4802-896C-C5B22C100E0B}" srcOrd="0" destOrd="0" presId="urn:microsoft.com/office/officeart/2005/8/layout/hierarchy2"/>
    <dgm:cxn modelId="{C5B1E4A2-9402-4D19-BB65-2D5E39C42EFC}" type="presOf" srcId="{860BD60F-9A34-48FB-B035-4C20F0BE685F}" destId="{B1736FB2-3CAC-408E-BF95-6AC54451FC29}" srcOrd="0" destOrd="0" presId="urn:microsoft.com/office/officeart/2005/8/layout/hierarchy2"/>
    <dgm:cxn modelId="{A397CDAB-330D-4788-95E2-14895870D3A7}" type="presOf" srcId="{A2937CC1-AC00-4D87-83C9-DFB486C0EC24}" destId="{71D34BEA-FD13-441F-91A1-6308F5999FAE}" srcOrd="1" destOrd="0" presId="urn:microsoft.com/office/officeart/2005/8/layout/hierarchy2"/>
    <dgm:cxn modelId="{892765BC-9049-4EC7-86C4-C439001F286C}" type="presOf" srcId="{8D45C936-5AD4-44FF-8A8D-531D2863DD2D}" destId="{578284FB-7ECB-40FA-B342-A70C48FB814C}" srcOrd="0" destOrd="0" presId="urn:microsoft.com/office/officeart/2005/8/layout/hierarchy2"/>
    <dgm:cxn modelId="{724226BE-2FA6-4DE3-B667-294AD92BF737}" type="presOf" srcId="{C5330DA7-1565-4441-8EB8-5747267E39F1}" destId="{331A849C-19DD-4E6C-8BC1-1F041C337386}" srcOrd="0" destOrd="0" presId="urn:microsoft.com/office/officeart/2005/8/layout/hierarchy2"/>
    <dgm:cxn modelId="{F429C5BF-8AFB-42AD-BC5E-6B40CD983F9B}" srcId="{DA204F26-6325-494F-89F9-269D68192824}" destId="{049F8D2F-57C8-4659-816B-9F4A0658C1C3}" srcOrd="1" destOrd="0" parTransId="{A2937CC1-AC00-4D87-83C9-DFB486C0EC24}" sibTransId="{FAE856E7-71B0-4070-A167-DC54DC4EF8F5}"/>
    <dgm:cxn modelId="{B8F2ECBF-1A73-41E3-9031-F0A0C3F7F0E7}" type="presOf" srcId="{41B22D38-07D1-4688-AD61-2C95125A1C4E}" destId="{25B393BA-3D1D-46A9-84D8-0A9D5F20CA76}" srcOrd="1" destOrd="0" presId="urn:microsoft.com/office/officeart/2005/8/layout/hierarchy2"/>
    <dgm:cxn modelId="{EFE8F8C0-C2CC-48EB-8B02-18E41EC7EA36}" type="presOf" srcId="{A74A0C98-9F77-4D3F-A4FC-8F79824F5EA6}" destId="{B2CE7F94-1637-486A-BC3B-7AAD43F588A6}" srcOrd="1" destOrd="0" presId="urn:microsoft.com/office/officeart/2005/8/layout/hierarchy2"/>
    <dgm:cxn modelId="{8A248DC2-CBD1-47B5-B167-C05C664AFAFD}" type="presOf" srcId="{BED1BB53-8D24-4A07-BA50-639B5873A947}" destId="{4ADB1490-7889-42C7-A285-C985583E0DB5}" srcOrd="0" destOrd="0" presId="urn:microsoft.com/office/officeart/2005/8/layout/hierarchy2"/>
    <dgm:cxn modelId="{E2CA0FCA-D687-45E6-96A9-A4E9E188EFAC}" type="presOf" srcId="{BED1BB53-8D24-4A07-BA50-639B5873A947}" destId="{D67C08A5-EA5D-4659-B28A-09533A1DA488}" srcOrd="1" destOrd="0" presId="urn:microsoft.com/office/officeart/2005/8/layout/hierarchy2"/>
    <dgm:cxn modelId="{2828A6D2-DC8E-47D3-94B9-721698498939}" type="presOf" srcId="{6E72770A-30CF-4A8D-B1FE-14E1EA72F1BA}" destId="{C1759EA5-23A9-4C5C-BB56-FE3127DAECA8}" srcOrd="0" destOrd="0" presId="urn:microsoft.com/office/officeart/2005/8/layout/hierarchy2"/>
    <dgm:cxn modelId="{C9245EE2-DEA1-47FA-B685-1338E60BD4CE}" type="presOf" srcId="{F8E815EF-E34D-43A5-B0C5-865B59801166}" destId="{6CC9195B-F3F2-4A19-8E9F-AF3066AC71F5}" srcOrd="0" destOrd="0" presId="urn:microsoft.com/office/officeart/2005/8/layout/hierarchy2"/>
    <dgm:cxn modelId="{50B75CE4-0CD8-4C71-8267-9769C44F982F}" srcId="{05FF3F67-59F3-4FC9-AF47-3A1FB906F2D3}" destId="{F8EBEC56-8AF3-4FCD-9D22-6D189AC0237A}" srcOrd="0" destOrd="0" parTransId="{F8E815EF-E34D-43A5-B0C5-865B59801166}" sibTransId="{39B24255-8A79-4B08-9315-BAB906FC1CC2}"/>
    <dgm:cxn modelId="{B0B6DEE6-E1F0-4631-AFC2-E51E36A67940}" srcId="{AAA3B344-AACB-4259-87F6-7AC8947519C8}" destId="{C5330DA7-1565-4441-8EB8-5747267E39F1}" srcOrd="0" destOrd="0" parTransId="{4F16643B-1A5E-48A0-89A4-D4B3B263DB98}" sibTransId="{F535037C-A19F-4A72-BA84-82FDB233BC48}"/>
    <dgm:cxn modelId="{F76051E8-8931-4916-824B-89E0C33CE1BC}" srcId="{B315D02F-DD63-42F6-99F1-3CC78516BCDF}" destId="{860BD60F-9A34-48FB-B035-4C20F0BE685F}" srcOrd="1" destOrd="0" parTransId="{D3A227FE-18FC-43BF-8203-29B31670A9E1}" sibTransId="{428C28D2-D916-4066-9FBB-13A7EB155C56}"/>
    <dgm:cxn modelId="{9482ECEC-0207-4782-83B8-52015370B154}" type="presOf" srcId="{C30DDADF-85C2-4595-9343-11C887711865}" destId="{BE517C40-8799-4293-9496-BB50D31E68F0}" srcOrd="0" destOrd="0" presId="urn:microsoft.com/office/officeart/2005/8/layout/hierarchy2"/>
    <dgm:cxn modelId="{036979F4-4CE5-478E-9D32-6C42940179F4}" type="presOf" srcId="{F8EBEC56-8AF3-4FCD-9D22-6D189AC0237A}" destId="{485C4DE4-380C-435D-B4B2-92DC9658BAA2}" srcOrd="0" destOrd="0" presId="urn:microsoft.com/office/officeart/2005/8/layout/hierarchy2"/>
    <dgm:cxn modelId="{089606FF-6C6A-4DAF-B421-76DD9DEB406F}" type="presOf" srcId="{41B22D38-07D1-4688-AD61-2C95125A1C4E}" destId="{5D18349C-332E-499E-A40D-369799EC9E41}" srcOrd="0" destOrd="0" presId="urn:microsoft.com/office/officeart/2005/8/layout/hierarchy2"/>
    <dgm:cxn modelId="{4D26468A-752A-4B3A-A71A-292D98213853}" type="presParOf" srcId="{A4813935-409D-46DA-BCB4-C11356EB07F8}" destId="{E8B5E2E1-F91A-4889-A67A-D8871446DA83}" srcOrd="0" destOrd="0" presId="urn:microsoft.com/office/officeart/2005/8/layout/hierarchy2"/>
    <dgm:cxn modelId="{9883B790-2163-42B1-8656-AED6CD7F3728}" type="presParOf" srcId="{E8B5E2E1-F91A-4889-A67A-D8871446DA83}" destId="{F0F80BD9-D8E8-422A-8D11-68BC6AE4C22F}" srcOrd="0" destOrd="0" presId="urn:microsoft.com/office/officeart/2005/8/layout/hierarchy2"/>
    <dgm:cxn modelId="{A7F5369A-2A25-4745-A0B1-D7C0C970CABB}" type="presParOf" srcId="{E8B5E2E1-F91A-4889-A67A-D8871446DA83}" destId="{66EE649F-DBF6-4737-A403-34E1DD1EF43D}" srcOrd="1" destOrd="0" presId="urn:microsoft.com/office/officeart/2005/8/layout/hierarchy2"/>
    <dgm:cxn modelId="{01B93340-DC0B-4ECC-B8B4-A4ADF04180CA}" type="presParOf" srcId="{66EE649F-DBF6-4737-A403-34E1DD1EF43D}" destId="{3CD372A7-42D9-48D8-B22E-66BE747C8544}" srcOrd="0" destOrd="0" presId="urn:microsoft.com/office/officeart/2005/8/layout/hierarchy2"/>
    <dgm:cxn modelId="{77F996D9-C643-432A-9172-7E1C54AD31CA}" type="presParOf" srcId="{3CD372A7-42D9-48D8-B22E-66BE747C8544}" destId="{3D6A8FAC-D31F-45FB-ACBD-22587A0FEF10}" srcOrd="0" destOrd="0" presId="urn:microsoft.com/office/officeart/2005/8/layout/hierarchy2"/>
    <dgm:cxn modelId="{D4F99F16-3923-427A-BF33-CE3F168DE8C3}" type="presParOf" srcId="{66EE649F-DBF6-4737-A403-34E1DD1EF43D}" destId="{A8314024-5009-4600-AC66-C886CEBB20A2}" srcOrd="1" destOrd="0" presId="urn:microsoft.com/office/officeart/2005/8/layout/hierarchy2"/>
    <dgm:cxn modelId="{BFEA02E9-50CB-467A-9040-6A74E2C21DF8}" type="presParOf" srcId="{A8314024-5009-4600-AC66-C886CEBB20A2}" destId="{331A849C-19DD-4E6C-8BC1-1F041C337386}" srcOrd="0" destOrd="0" presId="urn:microsoft.com/office/officeart/2005/8/layout/hierarchy2"/>
    <dgm:cxn modelId="{EB47D4D8-1CA1-4389-A108-9C00DCA55BB2}" type="presParOf" srcId="{A8314024-5009-4600-AC66-C886CEBB20A2}" destId="{942BA116-09B7-47D8-9818-A980DC614F4E}" srcOrd="1" destOrd="0" presId="urn:microsoft.com/office/officeart/2005/8/layout/hierarchy2"/>
    <dgm:cxn modelId="{E7F03A89-C741-47CC-933B-2DF511721FEF}" type="presParOf" srcId="{66EE649F-DBF6-4737-A403-34E1DD1EF43D}" destId="{03B50847-B5FF-4974-813C-94AAA02B2B1A}" srcOrd="2" destOrd="0" presId="urn:microsoft.com/office/officeart/2005/8/layout/hierarchy2"/>
    <dgm:cxn modelId="{2ED832AA-2226-495F-905F-004BD15E722E}" type="presParOf" srcId="{03B50847-B5FF-4974-813C-94AAA02B2B1A}" destId="{591D4B77-C757-465D-868D-47386ADA62C4}" srcOrd="0" destOrd="0" presId="urn:microsoft.com/office/officeart/2005/8/layout/hierarchy2"/>
    <dgm:cxn modelId="{4392140B-78C9-4ADC-877C-E0F3BB734A79}" type="presParOf" srcId="{66EE649F-DBF6-4737-A403-34E1DD1EF43D}" destId="{8E21ABDD-A905-42C0-9BD8-2EC2C6EFA55F}" srcOrd="3" destOrd="0" presId="urn:microsoft.com/office/officeart/2005/8/layout/hierarchy2"/>
    <dgm:cxn modelId="{8958A198-BCAB-4368-8655-36BD4ECC288E}" type="presParOf" srcId="{8E21ABDD-A905-42C0-9BD8-2EC2C6EFA55F}" destId="{F7C00ACF-BB66-4F67-952E-5DD1B80548B7}" srcOrd="0" destOrd="0" presId="urn:microsoft.com/office/officeart/2005/8/layout/hierarchy2"/>
    <dgm:cxn modelId="{9A0062FC-E84A-455E-AC35-8CED6BA53DC8}" type="presParOf" srcId="{8E21ABDD-A905-42C0-9BD8-2EC2C6EFA55F}" destId="{6D8C4970-5300-4A37-8AAF-DF1916B8778F}" srcOrd="1" destOrd="0" presId="urn:microsoft.com/office/officeart/2005/8/layout/hierarchy2"/>
    <dgm:cxn modelId="{397DF556-C9C4-4D8C-8D60-D833994A49E0}" type="presParOf" srcId="{A4813935-409D-46DA-BCB4-C11356EB07F8}" destId="{13079B62-D508-4EF0-A463-85CACF266950}" srcOrd="1" destOrd="0" presId="urn:microsoft.com/office/officeart/2005/8/layout/hierarchy2"/>
    <dgm:cxn modelId="{3674F9B6-256B-4076-9D53-E21A46563354}" type="presParOf" srcId="{13079B62-D508-4EF0-A463-85CACF266950}" destId="{B1736FB2-3CAC-408E-BF95-6AC54451FC29}" srcOrd="0" destOrd="0" presId="urn:microsoft.com/office/officeart/2005/8/layout/hierarchy2"/>
    <dgm:cxn modelId="{1ACA76FF-9C43-4422-A5A2-1449EE02BB81}" type="presParOf" srcId="{13079B62-D508-4EF0-A463-85CACF266950}" destId="{B17B5F4A-305B-4605-8B32-2F61AC6447C3}" srcOrd="1" destOrd="0" presId="urn:microsoft.com/office/officeart/2005/8/layout/hierarchy2"/>
    <dgm:cxn modelId="{51C7A630-C9E1-4484-9882-9D6345B7E458}" type="presParOf" srcId="{B17B5F4A-305B-4605-8B32-2F61AC6447C3}" destId="{A686FE31-1418-410E-932D-B222AAB564F0}" srcOrd="0" destOrd="0" presId="urn:microsoft.com/office/officeart/2005/8/layout/hierarchy2"/>
    <dgm:cxn modelId="{F8822216-1371-42E0-BE15-D78EF0339041}" type="presParOf" srcId="{A686FE31-1418-410E-932D-B222AAB564F0}" destId="{00A10BCB-5FDA-43FC-BD7F-56DADC9A29CA}" srcOrd="0" destOrd="0" presId="urn:microsoft.com/office/officeart/2005/8/layout/hierarchy2"/>
    <dgm:cxn modelId="{3F15CE98-567A-4B28-AF59-E104979FB8A0}" type="presParOf" srcId="{B17B5F4A-305B-4605-8B32-2F61AC6447C3}" destId="{E37475B7-1E08-4C38-9CDC-1AAE419B939A}" srcOrd="1" destOrd="0" presId="urn:microsoft.com/office/officeart/2005/8/layout/hierarchy2"/>
    <dgm:cxn modelId="{060B0DC6-07FA-4C27-9E1B-56FE2D366D37}" type="presParOf" srcId="{E37475B7-1E08-4C38-9CDC-1AAE419B939A}" destId="{E285DC68-9FB5-4AE6-88DA-4737EC29B8E2}" srcOrd="0" destOrd="0" presId="urn:microsoft.com/office/officeart/2005/8/layout/hierarchy2"/>
    <dgm:cxn modelId="{DC9CDAB3-772A-49F2-9AC5-D6C9D1EB2503}" type="presParOf" srcId="{E37475B7-1E08-4C38-9CDC-1AAE419B939A}" destId="{8A904D46-5EB2-4436-B5FA-BE67DFEFABD2}" srcOrd="1" destOrd="0" presId="urn:microsoft.com/office/officeart/2005/8/layout/hierarchy2"/>
    <dgm:cxn modelId="{AF9A7A34-E860-431D-9E3B-4D9468E9E09D}" type="presParOf" srcId="{B17B5F4A-305B-4605-8B32-2F61AC6447C3}" destId="{4ADB1490-7889-42C7-A285-C985583E0DB5}" srcOrd="2" destOrd="0" presId="urn:microsoft.com/office/officeart/2005/8/layout/hierarchy2"/>
    <dgm:cxn modelId="{972C0B2C-B540-4D46-9A71-FB4EEC05FAD3}" type="presParOf" srcId="{4ADB1490-7889-42C7-A285-C985583E0DB5}" destId="{D67C08A5-EA5D-4659-B28A-09533A1DA488}" srcOrd="0" destOrd="0" presId="urn:microsoft.com/office/officeart/2005/8/layout/hierarchy2"/>
    <dgm:cxn modelId="{06768AD2-FA7C-4513-BEF6-70E37CB9DBB7}" type="presParOf" srcId="{B17B5F4A-305B-4605-8B32-2F61AC6447C3}" destId="{ABFBA197-8D12-40D3-9C32-B64E45E4F33F}" srcOrd="3" destOrd="0" presId="urn:microsoft.com/office/officeart/2005/8/layout/hierarchy2"/>
    <dgm:cxn modelId="{B79818FB-8AE8-4439-9D44-0850DC665691}" type="presParOf" srcId="{ABFBA197-8D12-40D3-9C32-B64E45E4F33F}" destId="{C1759EA5-23A9-4C5C-BB56-FE3127DAECA8}" srcOrd="0" destOrd="0" presId="urn:microsoft.com/office/officeart/2005/8/layout/hierarchy2"/>
    <dgm:cxn modelId="{D4B50773-4CA0-4323-BA3A-8C47329932E7}" type="presParOf" srcId="{ABFBA197-8D12-40D3-9C32-B64E45E4F33F}" destId="{834EA71C-AA35-41FB-8F01-2DC71DC40DD0}" srcOrd="1" destOrd="0" presId="urn:microsoft.com/office/officeart/2005/8/layout/hierarchy2"/>
    <dgm:cxn modelId="{9FABC2B1-3723-47B9-A3FA-D51D8CDFAA4B}" type="presParOf" srcId="{A4813935-409D-46DA-BCB4-C11356EB07F8}" destId="{0AA11B42-D0B7-465F-92BD-A51F753360A5}" srcOrd="2" destOrd="0" presId="urn:microsoft.com/office/officeart/2005/8/layout/hierarchy2"/>
    <dgm:cxn modelId="{7B9BEA5B-8D0C-439E-BEAE-72CFAFCD2753}" type="presParOf" srcId="{0AA11B42-D0B7-465F-92BD-A51F753360A5}" destId="{A359EC04-6599-414E-AEF9-7DA115C85CFD}" srcOrd="0" destOrd="0" presId="urn:microsoft.com/office/officeart/2005/8/layout/hierarchy2"/>
    <dgm:cxn modelId="{55234ADC-D586-40C6-A7CE-65369D4C89B1}" type="presParOf" srcId="{0AA11B42-D0B7-465F-92BD-A51F753360A5}" destId="{83D597C7-779C-4F46-95E3-DC41402F2D99}" srcOrd="1" destOrd="0" presId="urn:microsoft.com/office/officeart/2005/8/layout/hierarchy2"/>
    <dgm:cxn modelId="{29125B34-295D-4EC9-A94D-C43C23DFE3EA}" type="presParOf" srcId="{83D597C7-779C-4F46-95E3-DC41402F2D99}" destId="{5D18349C-332E-499E-A40D-369799EC9E41}" srcOrd="0" destOrd="0" presId="urn:microsoft.com/office/officeart/2005/8/layout/hierarchy2"/>
    <dgm:cxn modelId="{580C9F71-342C-4645-BE2B-99EE2333C617}" type="presParOf" srcId="{5D18349C-332E-499E-A40D-369799EC9E41}" destId="{25B393BA-3D1D-46A9-84D8-0A9D5F20CA76}" srcOrd="0" destOrd="0" presId="urn:microsoft.com/office/officeart/2005/8/layout/hierarchy2"/>
    <dgm:cxn modelId="{06A39B89-0D93-49DF-97DE-11D12F922BFA}" type="presParOf" srcId="{83D597C7-779C-4F46-95E3-DC41402F2D99}" destId="{6A62B3EC-E95E-4712-9809-C86F64BC661B}" srcOrd="1" destOrd="0" presId="urn:microsoft.com/office/officeart/2005/8/layout/hierarchy2"/>
    <dgm:cxn modelId="{E142E506-96D8-4FEE-90C9-D4EBE25ED78A}" type="presParOf" srcId="{6A62B3EC-E95E-4712-9809-C86F64BC661B}" destId="{BE517C40-8799-4293-9496-BB50D31E68F0}" srcOrd="0" destOrd="0" presId="urn:microsoft.com/office/officeart/2005/8/layout/hierarchy2"/>
    <dgm:cxn modelId="{83A84859-A344-4172-95C4-1EC75769C174}" type="presParOf" srcId="{6A62B3EC-E95E-4712-9809-C86F64BC661B}" destId="{BFCCD118-3801-44D8-B9DA-05E3660861B5}" srcOrd="1" destOrd="0" presId="urn:microsoft.com/office/officeart/2005/8/layout/hierarchy2"/>
    <dgm:cxn modelId="{784E5160-8979-40BC-96DF-DA13F5400AC2}" type="presParOf" srcId="{83D597C7-779C-4F46-95E3-DC41402F2D99}" destId="{4C9FB3BF-2A9E-4802-896C-C5B22C100E0B}" srcOrd="2" destOrd="0" presId="urn:microsoft.com/office/officeart/2005/8/layout/hierarchy2"/>
    <dgm:cxn modelId="{8072A42A-EE23-4EC6-9600-DA852CC9CB8B}" type="presParOf" srcId="{4C9FB3BF-2A9E-4802-896C-C5B22C100E0B}" destId="{71D34BEA-FD13-441F-91A1-6308F5999FAE}" srcOrd="0" destOrd="0" presId="urn:microsoft.com/office/officeart/2005/8/layout/hierarchy2"/>
    <dgm:cxn modelId="{05ADCA6B-E1E5-4F71-8DEC-96C67FE95744}" type="presParOf" srcId="{83D597C7-779C-4F46-95E3-DC41402F2D99}" destId="{E54879C8-B567-48A5-B4CE-D4FE5ABDADD3}" srcOrd="3" destOrd="0" presId="urn:microsoft.com/office/officeart/2005/8/layout/hierarchy2"/>
    <dgm:cxn modelId="{9CF813CB-670E-4E39-8984-851F4848FE41}" type="presParOf" srcId="{E54879C8-B567-48A5-B4CE-D4FE5ABDADD3}" destId="{449B0556-1610-4D92-91C1-176F97D90D01}" srcOrd="0" destOrd="0" presId="urn:microsoft.com/office/officeart/2005/8/layout/hierarchy2"/>
    <dgm:cxn modelId="{3B5D1A2A-7F0C-4EF4-B9B9-FCF800BD13BC}" type="presParOf" srcId="{E54879C8-B567-48A5-B4CE-D4FE5ABDADD3}" destId="{E5A085F6-DF74-4108-80EC-89B8A58739D0}" srcOrd="1" destOrd="0" presId="urn:microsoft.com/office/officeart/2005/8/layout/hierarchy2"/>
    <dgm:cxn modelId="{8B1B52B9-FA6C-4876-B016-316D4FA32499}" type="presParOf" srcId="{A4813935-409D-46DA-BCB4-C11356EB07F8}" destId="{F8A3B325-EBCF-4014-8924-369A562AE5E8}" srcOrd="3" destOrd="0" presId="urn:microsoft.com/office/officeart/2005/8/layout/hierarchy2"/>
    <dgm:cxn modelId="{B627F610-743B-47AA-8C78-577BE9447A51}" type="presParOf" srcId="{F8A3B325-EBCF-4014-8924-369A562AE5E8}" destId="{F85BC4AF-FA2B-4A2D-AD4D-3F4BAA7542D3}" srcOrd="0" destOrd="0" presId="urn:microsoft.com/office/officeart/2005/8/layout/hierarchy2"/>
    <dgm:cxn modelId="{D570E5B6-E4FE-43CB-A33C-3BB199042EB8}" type="presParOf" srcId="{F8A3B325-EBCF-4014-8924-369A562AE5E8}" destId="{D5767FA0-1383-4412-A0E7-7B387FAC3391}" srcOrd="1" destOrd="0" presId="urn:microsoft.com/office/officeart/2005/8/layout/hierarchy2"/>
    <dgm:cxn modelId="{132D9566-B432-4B69-9A30-F252A8F2B21A}" type="presParOf" srcId="{D5767FA0-1383-4412-A0E7-7B387FAC3391}" destId="{6CC9195B-F3F2-4A19-8E9F-AF3066AC71F5}" srcOrd="0" destOrd="0" presId="urn:microsoft.com/office/officeart/2005/8/layout/hierarchy2"/>
    <dgm:cxn modelId="{EA2E1186-C763-4BB6-B998-6768B96086CA}" type="presParOf" srcId="{6CC9195B-F3F2-4A19-8E9F-AF3066AC71F5}" destId="{45B58238-58D2-4A4E-9D5D-2A5794DBF206}" srcOrd="0" destOrd="0" presId="urn:microsoft.com/office/officeart/2005/8/layout/hierarchy2"/>
    <dgm:cxn modelId="{C9D9D8D5-2E3C-40BD-80D3-0E09754D81E7}" type="presParOf" srcId="{D5767FA0-1383-4412-A0E7-7B387FAC3391}" destId="{EC833087-F5C4-4978-A2F1-E3C5DAF44290}" srcOrd="1" destOrd="0" presId="urn:microsoft.com/office/officeart/2005/8/layout/hierarchy2"/>
    <dgm:cxn modelId="{383631BB-A122-4130-BEA6-81EAA73C5F9B}" type="presParOf" srcId="{EC833087-F5C4-4978-A2F1-E3C5DAF44290}" destId="{485C4DE4-380C-435D-B4B2-92DC9658BAA2}" srcOrd="0" destOrd="0" presId="urn:microsoft.com/office/officeart/2005/8/layout/hierarchy2"/>
    <dgm:cxn modelId="{39EBC879-EFD3-4A81-937C-ECAA6C968D10}" type="presParOf" srcId="{EC833087-F5C4-4978-A2F1-E3C5DAF44290}" destId="{B6E248F7-09B5-484B-BCFC-1616CB5D8863}" srcOrd="1" destOrd="0" presId="urn:microsoft.com/office/officeart/2005/8/layout/hierarchy2"/>
    <dgm:cxn modelId="{6989859E-8EE5-418D-8E6B-645E9CC769C0}" type="presParOf" srcId="{D5767FA0-1383-4412-A0E7-7B387FAC3391}" destId="{374435F4-AF54-4FEE-89E1-F7A5F75FCCB6}" srcOrd="2" destOrd="0" presId="urn:microsoft.com/office/officeart/2005/8/layout/hierarchy2"/>
    <dgm:cxn modelId="{D4C39B5D-DD35-456E-9954-83C95783C046}" type="presParOf" srcId="{374435F4-AF54-4FEE-89E1-F7A5F75FCCB6}" destId="{B2CE7F94-1637-486A-BC3B-7AAD43F588A6}" srcOrd="0" destOrd="0" presId="urn:microsoft.com/office/officeart/2005/8/layout/hierarchy2"/>
    <dgm:cxn modelId="{F86A41FD-B81B-4289-9D5F-BE960BBAA877}" type="presParOf" srcId="{D5767FA0-1383-4412-A0E7-7B387FAC3391}" destId="{9F08C55E-8E5C-45D9-BB02-7956F827F3D4}" srcOrd="3" destOrd="0" presId="urn:microsoft.com/office/officeart/2005/8/layout/hierarchy2"/>
    <dgm:cxn modelId="{29166645-D800-4EDE-8741-08C13576A5A0}" type="presParOf" srcId="{9F08C55E-8E5C-45D9-BB02-7956F827F3D4}" destId="{578284FB-7ECB-40FA-B342-A70C48FB814C}" srcOrd="0" destOrd="0" presId="urn:microsoft.com/office/officeart/2005/8/layout/hierarchy2"/>
    <dgm:cxn modelId="{F4F7CED2-523F-4D95-BEE5-2588FE2E376C}" type="presParOf" srcId="{9F08C55E-8E5C-45D9-BB02-7956F827F3D4}" destId="{960BBB74-1C6E-4D92-8F11-3D0A2E4408C6}" srcOrd="1" destOrd="0" presId="urn:microsoft.com/office/officeart/2005/8/layout/hierarchy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8DFFD6-2041-4C14-80F8-6EE4E64EF0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SG"/>
        </a:p>
      </dgm:t>
    </dgm:pt>
    <dgm:pt modelId="{D94EBBFA-70B8-487B-9A93-56F63E974258}">
      <dgm:prSet phldrT="[Text]" custT="1"/>
      <dgm:spPr>
        <a:solidFill>
          <a:srgbClr val="429E9E">
            <a:alpha val="28000"/>
          </a:srgbClr>
        </a:solidFill>
      </dgm:spPr>
      <dgm:t>
        <a:bodyPr/>
        <a:lstStyle/>
        <a:p>
          <a:pPr marL="108000">
            <a:buFontTx/>
            <a:buChar char="►"/>
          </a:pPr>
          <a:r>
            <a:rPr lang="en-SG" sz="1200" b="0" i="0" u="none" strike="noStrike" baseline="0" dirty="0">
              <a:solidFill>
                <a:srgbClr val="292829"/>
              </a:solidFill>
              <a:latin typeface="+mn-lt"/>
            </a:rPr>
            <a:t>Facilitating policies and structures </a:t>
          </a:r>
          <a:r>
            <a:rPr lang="en-US" sz="1200" b="0" i="0" u="none" strike="noStrike" baseline="0" dirty="0">
              <a:solidFill>
                <a:srgbClr val="292829"/>
              </a:solidFill>
              <a:latin typeface="+mn-lt"/>
            </a:rPr>
            <a:t>that will allow the population to </a:t>
          </a:r>
          <a:br>
            <a:rPr lang="en-US" sz="1200" b="0" i="0" u="none" strike="noStrike" baseline="0" dirty="0">
              <a:solidFill>
                <a:srgbClr val="292829"/>
              </a:solidFill>
              <a:latin typeface="+mn-lt"/>
            </a:rPr>
          </a:br>
          <a:r>
            <a:rPr lang="en-US" sz="1200" b="0" i="0" u="none" strike="noStrike" baseline="0" dirty="0">
              <a:solidFill>
                <a:srgbClr val="292829"/>
              </a:solidFill>
              <a:latin typeface="+mn-lt"/>
            </a:rPr>
            <a:t>age </a:t>
          </a:r>
          <a:r>
            <a:rPr lang="en-SG" sz="1200" b="0" i="0" u="none" strike="noStrike" baseline="0" dirty="0">
              <a:solidFill>
                <a:srgbClr val="292829"/>
              </a:solidFill>
              <a:latin typeface="+mn-lt"/>
            </a:rPr>
            <a:t>productively</a:t>
          </a:r>
          <a:endParaRPr lang="en-SG" sz="1200" dirty="0">
            <a:latin typeface="+mn-lt"/>
          </a:endParaRPr>
        </a:p>
      </dgm:t>
    </dgm:pt>
    <dgm:pt modelId="{FED96902-46D7-4F0F-B0CD-776716E0F358}" type="parTrans" cxnId="{B8281BFE-CB79-4571-911C-E16DF210B755}">
      <dgm:prSet/>
      <dgm:spPr/>
      <dgm:t>
        <a:bodyPr/>
        <a:lstStyle/>
        <a:p>
          <a:endParaRPr lang="en-SG" sz="1000">
            <a:latin typeface="+mn-lt"/>
          </a:endParaRPr>
        </a:p>
      </dgm:t>
    </dgm:pt>
    <dgm:pt modelId="{5A60A6D5-ECCB-4A9D-8E90-89DE87ACCB7F}" type="sibTrans" cxnId="{B8281BFE-CB79-4571-911C-E16DF210B755}">
      <dgm:prSet/>
      <dgm:spPr/>
      <dgm:t>
        <a:bodyPr/>
        <a:lstStyle/>
        <a:p>
          <a:endParaRPr lang="en-SG" sz="1000">
            <a:latin typeface="+mn-lt"/>
          </a:endParaRPr>
        </a:p>
      </dgm:t>
    </dgm:pt>
    <dgm:pt modelId="{BC6AB74D-D153-4055-B780-5D92302F4EBD}">
      <dgm:prSet custT="1"/>
      <dgm:spPr>
        <a:solidFill>
          <a:srgbClr val="429E9E">
            <a:alpha val="28000"/>
          </a:srgbClr>
        </a:solidFill>
      </dgm:spPr>
      <dgm:t>
        <a:bodyPr/>
        <a:lstStyle/>
        <a:p>
          <a:pPr marL="108000"/>
          <a:r>
            <a:rPr lang="en-SG" sz="1200" b="0" i="0" u="none" strike="noStrike" baseline="0" dirty="0">
              <a:solidFill>
                <a:srgbClr val="292829"/>
              </a:solidFill>
              <a:latin typeface="+mn-lt"/>
            </a:rPr>
            <a:t>Encouraging older workers, especially </a:t>
          </a:r>
          <a:r>
            <a:rPr lang="en-US" sz="1200" b="0" i="0" u="none" strike="noStrike" baseline="0" dirty="0">
              <a:solidFill>
                <a:srgbClr val="292829"/>
              </a:solidFill>
              <a:latin typeface="+mn-lt"/>
            </a:rPr>
            <a:t>women, to (re)join the </a:t>
          </a:r>
          <a:br>
            <a:rPr lang="en-US" sz="1200" b="0" i="0" u="none" strike="noStrike" baseline="0" dirty="0">
              <a:solidFill>
                <a:srgbClr val="292829"/>
              </a:solidFill>
              <a:latin typeface="+mn-lt"/>
            </a:rPr>
          </a:br>
          <a:r>
            <a:rPr lang="en-US" sz="1200" b="0" i="0" u="none" strike="noStrike" baseline="0" dirty="0">
              <a:solidFill>
                <a:srgbClr val="292829"/>
              </a:solidFill>
              <a:latin typeface="+mn-lt"/>
            </a:rPr>
            <a:t>labor </a:t>
          </a:r>
          <a:r>
            <a:rPr lang="en-SG" sz="1200" b="0" i="0" u="none" strike="noStrike" baseline="0" dirty="0">
              <a:solidFill>
                <a:srgbClr val="292829"/>
              </a:solidFill>
              <a:latin typeface="+mn-lt"/>
            </a:rPr>
            <a:t>force</a:t>
          </a:r>
        </a:p>
      </dgm:t>
    </dgm:pt>
    <dgm:pt modelId="{52DB1987-1CCE-48E0-9C7E-8B6A61726E82}" type="parTrans" cxnId="{A459F98E-1498-4375-93B3-C9E157158921}">
      <dgm:prSet/>
      <dgm:spPr/>
      <dgm:t>
        <a:bodyPr/>
        <a:lstStyle/>
        <a:p>
          <a:endParaRPr lang="en-SG" sz="1000">
            <a:latin typeface="+mn-lt"/>
          </a:endParaRPr>
        </a:p>
      </dgm:t>
    </dgm:pt>
    <dgm:pt modelId="{BF22FC0C-27DB-426D-863E-7AC97CB5A97E}" type="sibTrans" cxnId="{A459F98E-1498-4375-93B3-C9E157158921}">
      <dgm:prSet/>
      <dgm:spPr/>
      <dgm:t>
        <a:bodyPr/>
        <a:lstStyle/>
        <a:p>
          <a:endParaRPr lang="en-SG" sz="1000">
            <a:latin typeface="+mn-lt"/>
          </a:endParaRPr>
        </a:p>
      </dgm:t>
    </dgm:pt>
    <dgm:pt modelId="{FB4F71CC-9357-40A1-9AD9-1C765D2B3E53}">
      <dgm:prSet custT="1"/>
      <dgm:spPr>
        <a:solidFill>
          <a:srgbClr val="429E9E">
            <a:alpha val="28000"/>
          </a:srgbClr>
        </a:solidFill>
      </dgm:spPr>
      <dgm:t>
        <a:bodyPr/>
        <a:lstStyle/>
        <a:p>
          <a:pPr marL="108000"/>
          <a:r>
            <a:rPr lang="en-SG" sz="1200" b="0" i="0" u="none" strike="noStrike" baseline="0" dirty="0">
              <a:solidFill>
                <a:srgbClr val="292829"/>
              </a:solidFill>
              <a:latin typeface="+mn-lt"/>
            </a:rPr>
            <a:t>Leveraging technology to complement </a:t>
          </a:r>
          <a:r>
            <a:rPr lang="en-US" sz="1200" b="0" i="0" u="none" strike="noStrike" baseline="0" dirty="0">
              <a:solidFill>
                <a:srgbClr val="292829"/>
              </a:solidFill>
              <a:latin typeface="+mn-lt"/>
            </a:rPr>
            <a:t>human labor, or adopt </a:t>
          </a:r>
          <a:br>
            <a:rPr lang="en-US" sz="1200" b="0" i="0" u="none" strike="noStrike" baseline="0" dirty="0">
              <a:solidFill>
                <a:srgbClr val="292829"/>
              </a:solidFill>
              <a:latin typeface="+mn-lt"/>
            </a:rPr>
          </a:br>
          <a:r>
            <a:rPr lang="en-US" sz="1200" b="0" i="0" u="none" strike="noStrike" baseline="0" dirty="0">
              <a:solidFill>
                <a:srgbClr val="292829"/>
              </a:solidFill>
              <a:latin typeface="+mn-lt"/>
            </a:rPr>
            <a:t>higher </a:t>
          </a:r>
          <a:r>
            <a:rPr lang="en-SG" sz="1200" b="0" i="0" u="none" strike="noStrike" baseline="0" dirty="0">
              <a:solidFill>
                <a:srgbClr val="292829"/>
              </a:solidFill>
              <a:latin typeface="+mn-lt"/>
            </a:rPr>
            <a:t>automation</a:t>
          </a:r>
          <a:endParaRPr lang="en-SG" sz="1200" dirty="0">
            <a:solidFill>
              <a:srgbClr val="292829"/>
            </a:solidFill>
            <a:latin typeface="+mn-lt"/>
          </a:endParaRPr>
        </a:p>
      </dgm:t>
    </dgm:pt>
    <dgm:pt modelId="{D01C0A07-2EEA-41ED-8763-34D201D57039}" type="parTrans" cxnId="{1DE1824F-381F-458A-B9AC-ECCF10C2AC18}">
      <dgm:prSet/>
      <dgm:spPr/>
      <dgm:t>
        <a:bodyPr/>
        <a:lstStyle/>
        <a:p>
          <a:endParaRPr lang="en-SG" sz="1000">
            <a:latin typeface="+mn-lt"/>
          </a:endParaRPr>
        </a:p>
      </dgm:t>
    </dgm:pt>
    <dgm:pt modelId="{87EF4A78-F4FE-461C-B81F-F8F3D237C2C6}" type="sibTrans" cxnId="{1DE1824F-381F-458A-B9AC-ECCF10C2AC18}">
      <dgm:prSet/>
      <dgm:spPr/>
      <dgm:t>
        <a:bodyPr/>
        <a:lstStyle/>
        <a:p>
          <a:endParaRPr lang="en-SG" sz="1000">
            <a:latin typeface="+mn-lt"/>
          </a:endParaRPr>
        </a:p>
      </dgm:t>
    </dgm:pt>
    <dgm:pt modelId="{A7ECF6E6-B51E-421D-8887-11FCFEC83B71}">
      <dgm:prSet custT="1"/>
      <dgm:spPr>
        <a:solidFill>
          <a:srgbClr val="429E9E">
            <a:alpha val="28000"/>
          </a:srgbClr>
        </a:solidFill>
      </dgm:spPr>
      <dgm:t>
        <a:bodyPr/>
        <a:lstStyle/>
        <a:p>
          <a:pPr marL="108000"/>
          <a:r>
            <a:rPr lang="en-SG" sz="1200" b="0" i="0" u="none" strike="noStrike" baseline="0" dirty="0">
              <a:solidFill>
                <a:srgbClr val="292829"/>
              </a:solidFill>
              <a:latin typeface="+mn-lt"/>
            </a:rPr>
            <a:t>Reforming pension systems to </a:t>
          </a:r>
          <a:r>
            <a:rPr lang="en-US" sz="1200" b="0" i="0" u="none" strike="noStrike" baseline="0" dirty="0">
              <a:solidFill>
                <a:srgbClr val="292829"/>
              </a:solidFill>
              <a:latin typeface="+mn-lt"/>
            </a:rPr>
            <a:t>incorporate longer and healthier </a:t>
          </a:r>
          <a:br>
            <a:rPr lang="en-US" sz="1200" b="0" i="0" u="none" strike="noStrike" baseline="0" dirty="0">
              <a:solidFill>
                <a:srgbClr val="292829"/>
              </a:solidFill>
              <a:latin typeface="+mn-lt"/>
            </a:rPr>
          </a:br>
          <a:r>
            <a:rPr lang="en-US" sz="1200" b="0" i="0" u="none" strike="noStrike" baseline="0" dirty="0">
              <a:solidFill>
                <a:srgbClr val="292829"/>
              </a:solidFill>
              <a:latin typeface="+mn-lt"/>
            </a:rPr>
            <a:t>life </a:t>
          </a:r>
          <a:r>
            <a:rPr lang="en-SG" sz="1200" b="0" i="0" u="none" strike="noStrike" baseline="0" dirty="0">
              <a:solidFill>
                <a:srgbClr val="292829"/>
              </a:solidFill>
              <a:latin typeface="+mn-lt"/>
            </a:rPr>
            <a:t>expectancies</a:t>
          </a:r>
        </a:p>
      </dgm:t>
    </dgm:pt>
    <dgm:pt modelId="{FC88BC54-E895-468F-A8CD-3AFDA9A8E3C9}" type="parTrans" cxnId="{A0752C7A-0B59-4F0D-9CBC-96C0FCA0C2BD}">
      <dgm:prSet/>
      <dgm:spPr/>
      <dgm:t>
        <a:bodyPr/>
        <a:lstStyle/>
        <a:p>
          <a:endParaRPr lang="en-SG" sz="1000">
            <a:latin typeface="+mn-lt"/>
          </a:endParaRPr>
        </a:p>
      </dgm:t>
    </dgm:pt>
    <dgm:pt modelId="{C2426730-DD93-4FEC-B8D3-4742A2A7B6F4}" type="sibTrans" cxnId="{A0752C7A-0B59-4F0D-9CBC-96C0FCA0C2BD}">
      <dgm:prSet/>
      <dgm:spPr/>
      <dgm:t>
        <a:bodyPr/>
        <a:lstStyle/>
        <a:p>
          <a:endParaRPr lang="en-SG" sz="1000">
            <a:latin typeface="+mn-lt"/>
          </a:endParaRPr>
        </a:p>
      </dgm:t>
    </dgm:pt>
    <dgm:pt modelId="{38AE6466-52EF-4D50-9901-29B2528C27E9}">
      <dgm:prSet custT="1"/>
      <dgm:spPr>
        <a:solidFill>
          <a:srgbClr val="429E9E">
            <a:alpha val="28000"/>
          </a:srgbClr>
        </a:solidFill>
      </dgm:spPr>
      <dgm:t>
        <a:bodyPr/>
        <a:lstStyle/>
        <a:p>
          <a:pPr marL="108000"/>
          <a:r>
            <a:rPr lang="en-SG" sz="1200" b="0" i="0" u="none" strike="noStrike" baseline="0" dirty="0">
              <a:solidFill>
                <a:srgbClr val="292829"/>
              </a:solidFill>
              <a:latin typeface="+mn-lt"/>
            </a:rPr>
            <a:t>Boosting international cooperation </a:t>
          </a:r>
          <a:r>
            <a:rPr lang="en-US" sz="1200" b="0" i="0" u="none" strike="noStrike" baseline="0" dirty="0">
              <a:solidFill>
                <a:srgbClr val="292829"/>
              </a:solidFill>
              <a:latin typeface="+mn-lt"/>
            </a:rPr>
            <a:t>to facilitate higher labor mobility and </a:t>
          </a:r>
          <a:r>
            <a:rPr lang="en-SG" sz="1200" b="0" i="0" u="none" strike="noStrike" baseline="0" dirty="0">
              <a:solidFill>
                <a:srgbClr val="292829"/>
              </a:solidFill>
              <a:latin typeface="+mn-lt"/>
            </a:rPr>
            <a:t>knowledge-sharing</a:t>
          </a:r>
          <a:endParaRPr lang="en-SG" sz="1200" dirty="0">
            <a:solidFill>
              <a:srgbClr val="292829"/>
            </a:solidFill>
            <a:latin typeface="+mn-lt"/>
          </a:endParaRPr>
        </a:p>
      </dgm:t>
    </dgm:pt>
    <dgm:pt modelId="{9CF7857C-C2B7-4687-9179-43C1BED2E0DA}" type="parTrans" cxnId="{A527DD8F-342D-4AB9-B58E-467F285C012F}">
      <dgm:prSet/>
      <dgm:spPr/>
      <dgm:t>
        <a:bodyPr/>
        <a:lstStyle/>
        <a:p>
          <a:endParaRPr lang="en-SG" sz="1000">
            <a:latin typeface="+mn-lt"/>
          </a:endParaRPr>
        </a:p>
      </dgm:t>
    </dgm:pt>
    <dgm:pt modelId="{9C4B5FCB-9672-4008-A1E2-166DA567A205}" type="sibTrans" cxnId="{A527DD8F-342D-4AB9-B58E-467F285C012F}">
      <dgm:prSet/>
      <dgm:spPr/>
      <dgm:t>
        <a:bodyPr/>
        <a:lstStyle/>
        <a:p>
          <a:endParaRPr lang="en-SG" sz="1000">
            <a:latin typeface="+mn-lt"/>
          </a:endParaRPr>
        </a:p>
      </dgm:t>
    </dgm:pt>
    <dgm:pt modelId="{0E682FBE-08C5-49B4-86FC-4A618EF4CFFD}" type="pres">
      <dgm:prSet presAssocID="{B68DFFD6-2041-4C14-80F8-6EE4E64EF089}" presName="linear" presStyleCnt="0">
        <dgm:presLayoutVars>
          <dgm:animLvl val="lvl"/>
          <dgm:resizeHandles val="exact"/>
        </dgm:presLayoutVars>
      </dgm:prSet>
      <dgm:spPr/>
    </dgm:pt>
    <dgm:pt modelId="{6080EBDF-AAB7-4087-A34E-834FB503F486}" type="pres">
      <dgm:prSet presAssocID="{D94EBBFA-70B8-487B-9A93-56F63E974258}" presName="parentText" presStyleLbl="node1" presStyleIdx="0" presStyleCnt="5">
        <dgm:presLayoutVars>
          <dgm:chMax val="0"/>
          <dgm:bulletEnabled val="1"/>
        </dgm:presLayoutVars>
      </dgm:prSet>
      <dgm:spPr/>
    </dgm:pt>
    <dgm:pt modelId="{70CB04DE-965B-4CF3-A158-2D0E5FB4DA14}" type="pres">
      <dgm:prSet presAssocID="{5A60A6D5-ECCB-4A9D-8E90-89DE87ACCB7F}" presName="spacer" presStyleCnt="0"/>
      <dgm:spPr/>
    </dgm:pt>
    <dgm:pt modelId="{B02249F7-67DA-4BF4-919B-4EC48A560F84}" type="pres">
      <dgm:prSet presAssocID="{BC6AB74D-D153-4055-B780-5D92302F4EBD}" presName="parentText" presStyleLbl="node1" presStyleIdx="1" presStyleCnt="5">
        <dgm:presLayoutVars>
          <dgm:chMax val="0"/>
          <dgm:bulletEnabled val="1"/>
        </dgm:presLayoutVars>
      </dgm:prSet>
      <dgm:spPr/>
    </dgm:pt>
    <dgm:pt modelId="{E127ECD9-520D-40FA-9F1B-38D7370E1339}" type="pres">
      <dgm:prSet presAssocID="{BF22FC0C-27DB-426D-863E-7AC97CB5A97E}" presName="spacer" presStyleCnt="0"/>
      <dgm:spPr/>
    </dgm:pt>
    <dgm:pt modelId="{C1C42ED5-15C5-453C-A8BF-43C9E31E2A70}" type="pres">
      <dgm:prSet presAssocID="{FB4F71CC-9357-40A1-9AD9-1C765D2B3E53}" presName="parentText" presStyleLbl="node1" presStyleIdx="2" presStyleCnt="5">
        <dgm:presLayoutVars>
          <dgm:chMax val="0"/>
          <dgm:bulletEnabled val="1"/>
        </dgm:presLayoutVars>
      </dgm:prSet>
      <dgm:spPr/>
    </dgm:pt>
    <dgm:pt modelId="{B903E5B0-D559-4DC7-A6FD-E260F1CECA0B}" type="pres">
      <dgm:prSet presAssocID="{87EF4A78-F4FE-461C-B81F-F8F3D237C2C6}" presName="spacer" presStyleCnt="0"/>
      <dgm:spPr/>
    </dgm:pt>
    <dgm:pt modelId="{ECCAA7E6-CB87-487A-A82C-E2B5E65979CC}" type="pres">
      <dgm:prSet presAssocID="{A7ECF6E6-B51E-421D-8887-11FCFEC83B71}" presName="parentText" presStyleLbl="node1" presStyleIdx="3" presStyleCnt="5">
        <dgm:presLayoutVars>
          <dgm:chMax val="0"/>
          <dgm:bulletEnabled val="1"/>
        </dgm:presLayoutVars>
      </dgm:prSet>
      <dgm:spPr/>
    </dgm:pt>
    <dgm:pt modelId="{054FD8F7-5685-4022-B866-AF1D99C133F9}" type="pres">
      <dgm:prSet presAssocID="{C2426730-DD93-4FEC-B8D3-4742A2A7B6F4}" presName="spacer" presStyleCnt="0"/>
      <dgm:spPr/>
    </dgm:pt>
    <dgm:pt modelId="{FA174BE3-0E2B-492C-901E-1A41977136F8}" type="pres">
      <dgm:prSet presAssocID="{38AE6466-52EF-4D50-9901-29B2528C27E9}" presName="parentText" presStyleLbl="node1" presStyleIdx="4" presStyleCnt="5">
        <dgm:presLayoutVars>
          <dgm:chMax val="0"/>
          <dgm:bulletEnabled val="1"/>
        </dgm:presLayoutVars>
      </dgm:prSet>
      <dgm:spPr/>
    </dgm:pt>
  </dgm:ptLst>
  <dgm:cxnLst>
    <dgm:cxn modelId="{FEDCFA3D-5BBC-4362-A5C1-E4FD0C0DAAB5}" type="presOf" srcId="{BC6AB74D-D153-4055-B780-5D92302F4EBD}" destId="{B02249F7-67DA-4BF4-919B-4EC48A560F84}" srcOrd="0" destOrd="0" presId="urn:microsoft.com/office/officeart/2005/8/layout/vList2"/>
    <dgm:cxn modelId="{1DE1824F-381F-458A-B9AC-ECCF10C2AC18}" srcId="{B68DFFD6-2041-4C14-80F8-6EE4E64EF089}" destId="{FB4F71CC-9357-40A1-9AD9-1C765D2B3E53}" srcOrd="2" destOrd="0" parTransId="{D01C0A07-2EEA-41ED-8763-34D201D57039}" sibTransId="{87EF4A78-F4FE-461C-B81F-F8F3D237C2C6}"/>
    <dgm:cxn modelId="{A0752C7A-0B59-4F0D-9CBC-96C0FCA0C2BD}" srcId="{B68DFFD6-2041-4C14-80F8-6EE4E64EF089}" destId="{A7ECF6E6-B51E-421D-8887-11FCFEC83B71}" srcOrd="3" destOrd="0" parTransId="{FC88BC54-E895-468F-A8CD-3AFDA9A8E3C9}" sibTransId="{C2426730-DD93-4FEC-B8D3-4742A2A7B6F4}"/>
    <dgm:cxn modelId="{A459F98E-1498-4375-93B3-C9E157158921}" srcId="{B68DFFD6-2041-4C14-80F8-6EE4E64EF089}" destId="{BC6AB74D-D153-4055-B780-5D92302F4EBD}" srcOrd="1" destOrd="0" parTransId="{52DB1987-1CCE-48E0-9C7E-8B6A61726E82}" sibTransId="{BF22FC0C-27DB-426D-863E-7AC97CB5A97E}"/>
    <dgm:cxn modelId="{A527DD8F-342D-4AB9-B58E-467F285C012F}" srcId="{B68DFFD6-2041-4C14-80F8-6EE4E64EF089}" destId="{38AE6466-52EF-4D50-9901-29B2528C27E9}" srcOrd="4" destOrd="0" parTransId="{9CF7857C-C2B7-4687-9179-43C1BED2E0DA}" sibTransId="{9C4B5FCB-9672-4008-A1E2-166DA567A205}"/>
    <dgm:cxn modelId="{8107BBA3-3194-4A4B-80BF-336200096BCE}" type="presOf" srcId="{B68DFFD6-2041-4C14-80F8-6EE4E64EF089}" destId="{0E682FBE-08C5-49B4-86FC-4A618EF4CFFD}" srcOrd="0" destOrd="0" presId="urn:microsoft.com/office/officeart/2005/8/layout/vList2"/>
    <dgm:cxn modelId="{C39E88AA-D052-41D7-8475-F3A31BE94B0C}" type="presOf" srcId="{38AE6466-52EF-4D50-9901-29B2528C27E9}" destId="{FA174BE3-0E2B-492C-901E-1A41977136F8}" srcOrd="0" destOrd="0" presId="urn:microsoft.com/office/officeart/2005/8/layout/vList2"/>
    <dgm:cxn modelId="{A85642AB-5EE8-4F87-8CBB-458F82B0D073}" type="presOf" srcId="{A7ECF6E6-B51E-421D-8887-11FCFEC83B71}" destId="{ECCAA7E6-CB87-487A-A82C-E2B5E65979CC}" srcOrd="0" destOrd="0" presId="urn:microsoft.com/office/officeart/2005/8/layout/vList2"/>
    <dgm:cxn modelId="{463AF4DF-2CFE-44AF-8685-E26AD9EC7C10}" type="presOf" srcId="{D94EBBFA-70B8-487B-9A93-56F63E974258}" destId="{6080EBDF-AAB7-4087-A34E-834FB503F486}" srcOrd="0" destOrd="0" presId="urn:microsoft.com/office/officeart/2005/8/layout/vList2"/>
    <dgm:cxn modelId="{228C69FA-5578-44A1-B101-3A670B14E9DC}" type="presOf" srcId="{FB4F71CC-9357-40A1-9AD9-1C765D2B3E53}" destId="{C1C42ED5-15C5-453C-A8BF-43C9E31E2A70}" srcOrd="0" destOrd="0" presId="urn:microsoft.com/office/officeart/2005/8/layout/vList2"/>
    <dgm:cxn modelId="{B8281BFE-CB79-4571-911C-E16DF210B755}" srcId="{B68DFFD6-2041-4C14-80F8-6EE4E64EF089}" destId="{D94EBBFA-70B8-487B-9A93-56F63E974258}" srcOrd="0" destOrd="0" parTransId="{FED96902-46D7-4F0F-B0CD-776716E0F358}" sibTransId="{5A60A6D5-ECCB-4A9D-8E90-89DE87ACCB7F}"/>
    <dgm:cxn modelId="{1B24B440-A04E-4EB1-8AF4-E54D9F310C34}" type="presParOf" srcId="{0E682FBE-08C5-49B4-86FC-4A618EF4CFFD}" destId="{6080EBDF-AAB7-4087-A34E-834FB503F486}" srcOrd="0" destOrd="0" presId="urn:microsoft.com/office/officeart/2005/8/layout/vList2"/>
    <dgm:cxn modelId="{D9F08624-4A28-412C-BB3D-3D401CA81F75}" type="presParOf" srcId="{0E682FBE-08C5-49B4-86FC-4A618EF4CFFD}" destId="{70CB04DE-965B-4CF3-A158-2D0E5FB4DA14}" srcOrd="1" destOrd="0" presId="urn:microsoft.com/office/officeart/2005/8/layout/vList2"/>
    <dgm:cxn modelId="{F7B701BD-2808-420B-899F-968ADE3FE5DF}" type="presParOf" srcId="{0E682FBE-08C5-49B4-86FC-4A618EF4CFFD}" destId="{B02249F7-67DA-4BF4-919B-4EC48A560F84}" srcOrd="2" destOrd="0" presId="urn:microsoft.com/office/officeart/2005/8/layout/vList2"/>
    <dgm:cxn modelId="{4CC1A090-AD51-4CA3-B7FE-5BF292E9FB80}" type="presParOf" srcId="{0E682FBE-08C5-49B4-86FC-4A618EF4CFFD}" destId="{E127ECD9-520D-40FA-9F1B-38D7370E1339}" srcOrd="3" destOrd="0" presId="urn:microsoft.com/office/officeart/2005/8/layout/vList2"/>
    <dgm:cxn modelId="{1B4A90F5-B940-4EB8-ADF7-6C54CB851FE9}" type="presParOf" srcId="{0E682FBE-08C5-49B4-86FC-4A618EF4CFFD}" destId="{C1C42ED5-15C5-453C-A8BF-43C9E31E2A70}" srcOrd="4" destOrd="0" presId="urn:microsoft.com/office/officeart/2005/8/layout/vList2"/>
    <dgm:cxn modelId="{5290013B-F6AC-4DE0-8247-9044656DA8D9}" type="presParOf" srcId="{0E682FBE-08C5-49B4-86FC-4A618EF4CFFD}" destId="{B903E5B0-D559-4DC7-A6FD-E260F1CECA0B}" srcOrd="5" destOrd="0" presId="urn:microsoft.com/office/officeart/2005/8/layout/vList2"/>
    <dgm:cxn modelId="{D17251C1-0C3A-4DCE-AC00-49C7D5A905C1}" type="presParOf" srcId="{0E682FBE-08C5-49B4-86FC-4A618EF4CFFD}" destId="{ECCAA7E6-CB87-487A-A82C-E2B5E65979CC}" srcOrd="6" destOrd="0" presId="urn:microsoft.com/office/officeart/2005/8/layout/vList2"/>
    <dgm:cxn modelId="{11053148-5DBD-4253-9DEB-E2790C5C160D}" type="presParOf" srcId="{0E682FBE-08C5-49B4-86FC-4A618EF4CFFD}" destId="{054FD8F7-5685-4022-B866-AF1D99C133F9}" srcOrd="7" destOrd="0" presId="urn:microsoft.com/office/officeart/2005/8/layout/vList2"/>
    <dgm:cxn modelId="{178A1C62-57CB-4434-A130-CC72D36E590A}" type="presParOf" srcId="{0E682FBE-08C5-49B4-86FC-4A618EF4CFFD}" destId="{FA174BE3-0E2B-492C-901E-1A41977136F8}" srcOrd="8"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8DFFD6-2041-4C14-80F8-6EE4E64EF0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SG"/>
        </a:p>
      </dgm:t>
    </dgm:pt>
    <dgm:pt modelId="{D94EBBFA-70B8-487B-9A93-56F63E974258}">
      <dgm:prSet phldrT="[Text]" custT="1"/>
      <dgm:spPr>
        <a:solidFill>
          <a:srgbClr val="1871B9">
            <a:alpha val="28000"/>
          </a:srgbClr>
        </a:solidFill>
      </dgm:spPr>
      <dgm:t>
        <a:bodyPr/>
        <a:lstStyle/>
        <a:p>
          <a:pPr marL="108000">
            <a:buFontTx/>
            <a:buChar char="►"/>
          </a:pPr>
          <a:r>
            <a:rPr lang="en-SG" sz="1200" b="0" i="0" u="none" strike="noStrike" baseline="0">
              <a:solidFill>
                <a:srgbClr val="292829"/>
              </a:solidFill>
              <a:latin typeface="+mn-lt"/>
            </a:rPr>
            <a:t>Intensifying regional cooperation on shared, mutual challenges</a:t>
          </a:r>
          <a:endParaRPr lang="en-SG" sz="1200">
            <a:latin typeface="+mn-lt"/>
          </a:endParaRPr>
        </a:p>
      </dgm:t>
    </dgm:pt>
    <dgm:pt modelId="{FED96902-46D7-4F0F-B0CD-776716E0F358}" type="parTrans" cxnId="{B8281BFE-CB79-4571-911C-E16DF210B755}">
      <dgm:prSet/>
      <dgm:spPr/>
      <dgm:t>
        <a:bodyPr/>
        <a:lstStyle/>
        <a:p>
          <a:endParaRPr lang="en-SG" sz="1000">
            <a:latin typeface="+mn-lt"/>
          </a:endParaRPr>
        </a:p>
      </dgm:t>
    </dgm:pt>
    <dgm:pt modelId="{5A60A6D5-ECCB-4A9D-8E90-89DE87ACCB7F}" type="sibTrans" cxnId="{B8281BFE-CB79-4571-911C-E16DF210B755}">
      <dgm:prSet/>
      <dgm:spPr/>
      <dgm:t>
        <a:bodyPr/>
        <a:lstStyle/>
        <a:p>
          <a:endParaRPr lang="en-SG" sz="1000">
            <a:latin typeface="+mn-lt"/>
          </a:endParaRPr>
        </a:p>
      </dgm:t>
    </dgm:pt>
    <dgm:pt modelId="{0BC30986-F568-4C99-B989-839C2D63B483}">
      <dgm:prSet custT="1"/>
      <dgm:spPr>
        <a:solidFill>
          <a:srgbClr val="1871B9">
            <a:alpha val="28000"/>
          </a:srgbClr>
        </a:solidFill>
      </dgm:spPr>
      <dgm:t>
        <a:bodyPr/>
        <a:lstStyle/>
        <a:p>
          <a:pPr marL="108000">
            <a:buFontTx/>
            <a:buChar char="►"/>
          </a:pPr>
          <a:r>
            <a:rPr lang="en-SG" sz="1200" b="0" i="0" u="none" strike="noStrike" baseline="0" dirty="0">
              <a:solidFill>
                <a:srgbClr val="292829"/>
              </a:solidFill>
              <a:latin typeface="+mn-lt"/>
            </a:rPr>
            <a:t>Furthering the liberalization of services trade and minimizing existing barriers</a:t>
          </a:r>
        </a:p>
      </dgm:t>
    </dgm:pt>
    <dgm:pt modelId="{6019B073-18F7-49CD-9B1E-9C8C9A43E45B}" type="parTrans" cxnId="{B0E682D6-DFCD-4B7E-B911-1A56BD7E780A}">
      <dgm:prSet/>
      <dgm:spPr/>
      <dgm:t>
        <a:bodyPr/>
        <a:lstStyle/>
        <a:p>
          <a:endParaRPr lang="en-SG"/>
        </a:p>
      </dgm:t>
    </dgm:pt>
    <dgm:pt modelId="{F53EB8D7-F5AB-436F-BFDC-CA594BA24DE0}" type="sibTrans" cxnId="{B0E682D6-DFCD-4B7E-B911-1A56BD7E780A}">
      <dgm:prSet/>
      <dgm:spPr/>
      <dgm:t>
        <a:bodyPr/>
        <a:lstStyle/>
        <a:p>
          <a:endParaRPr lang="en-SG"/>
        </a:p>
      </dgm:t>
    </dgm:pt>
    <dgm:pt modelId="{76EE2BB9-AFAB-4B5D-BDDD-2F04CFFC27B5}">
      <dgm:prSet custT="1"/>
      <dgm:spPr>
        <a:solidFill>
          <a:srgbClr val="1871B9">
            <a:alpha val="28000"/>
          </a:srgbClr>
        </a:solidFill>
      </dgm:spPr>
      <dgm:t>
        <a:bodyPr/>
        <a:lstStyle/>
        <a:p>
          <a:pPr marL="108000">
            <a:buFontTx/>
            <a:buChar char="►"/>
          </a:pPr>
          <a:r>
            <a:rPr lang="en-SG" sz="1200" b="0" i="0" u="none" strike="noStrike" baseline="0" dirty="0">
              <a:solidFill>
                <a:srgbClr val="292829"/>
              </a:solidFill>
              <a:latin typeface="+mn-lt"/>
            </a:rPr>
            <a:t>Fostering higher competition and revitalizing industrial capabilities</a:t>
          </a:r>
        </a:p>
      </dgm:t>
    </dgm:pt>
    <dgm:pt modelId="{E3524E3A-05B3-47E5-9FDB-6EA3C0C1BFE6}" type="parTrans" cxnId="{927672AE-46E5-4215-BA3E-089BEF4F7B03}">
      <dgm:prSet/>
      <dgm:spPr/>
      <dgm:t>
        <a:bodyPr/>
        <a:lstStyle/>
        <a:p>
          <a:endParaRPr lang="en-SG"/>
        </a:p>
      </dgm:t>
    </dgm:pt>
    <dgm:pt modelId="{7021725D-2BD3-435B-BD39-7ED450D029D7}" type="sibTrans" cxnId="{927672AE-46E5-4215-BA3E-089BEF4F7B03}">
      <dgm:prSet/>
      <dgm:spPr/>
      <dgm:t>
        <a:bodyPr/>
        <a:lstStyle/>
        <a:p>
          <a:endParaRPr lang="en-SG"/>
        </a:p>
      </dgm:t>
    </dgm:pt>
    <dgm:pt modelId="{EB5D4524-DE91-4429-87E4-B5F07EE55119}">
      <dgm:prSet custT="1"/>
      <dgm:spPr>
        <a:solidFill>
          <a:srgbClr val="1871B9">
            <a:alpha val="28000"/>
          </a:srgbClr>
        </a:solidFill>
      </dgm:spPr>
      <dgm:t>
        <a:bodyPr/>
        <a:lstStyle/>
        <a:p>
          <a:pPr marL="108000">
            <a:buFontTx/>
            <a:buChar char="►"/>
          </a:pPr>
          <a:r>
            <a:rPr lang="en-SG" sz="1200" b="0" i="0" u="none" strike="noStrike" baseline="0" dirty="0">
              <a:solidFill>
                <a:srgbClr val="292829"/>
              </a:solidFill>
              <a:latin typeface="+mn-lt"/>
            </a:rPr>
            <a:t>Pursuing broader economic </a:t>
          </a:r>
          <a:r>
            <a:rPr lang="en-US" sz="1200" b="0" i="0" u="none" strike="noStrike" baseline="0" dirty="0">
              <a:solidFill>
                <a:srgbClr val="292829"/>
              </a:solidFill>
              <a:latin typeface="+mn-lt"/>
            </a:rPr>
            <a:t>diversification to reach new markets and explore new types of exports</a:t>
          </a:r>
          <a:endParaRPr lang="en-SG" sz="1200" b="0" i="0" u="none" strike="noStrike" baseline="0" dirty="0">
            <a:solidFill>
              <a:srgbClr val="292829"/>
            </a:solidFill>
            <a:latin typeface="+mn-lt"/>
          </a:endParaRPr>
        </a:p>
      </dgm:t>
    </dgm:pt>
    <dgm:pt modelId="{4E66570B-1F31-4A4B-B78E-DFA0B0703C5A}" type="parTrans" cxnId="{AAE602F8-4558-4C10-8419-ADCBE0CABF56}">
      <dgm:prSet/>
      <dgm:spPr/>
      <dgm:t>
        <a:bodyPr/>
        <a:lstStyle/>
        <a:p>
          <a:endParaRPr lang="en-SG"/>
        </a:p>
      </dgm:t>
    </dgm:pt>
    <dgm:pt modelId="{0C701895-2F80-46D4-AB44-5CC09002490E}" type="sibTrans" cxnId="{AAE602F8-4558-4C10-8419-ADCBE0CABF56}">
      <dgm:prSet/>
      <dgm:spPr/>
      <dgm:t>
        <a:bodyPr/>
        <a:lstStyle/>
        <a:p>
          <a:endParaRPr lang="en-SG"/>
        </a:p>
      </dgm:t>
    </dgm:pt>
    <dgm:pt modelId="{0E682FBE-08C5-49B4-86FC-4A618EF4CFFD}" type="pres">
      <dgm:prSet presAssocID="{B68DFFD6-2041-4C14-80F8-6EE4E64EF089}" presName="linear" presStyleCnt="0">
        <dgm:presLayoutVars>
          <dgm:animLvl val="lvl"/>
          <dgm:resizeHandles val="exact"/>
        </dgm:presLayoutVars>
      </dgm:prSet>
      <dgm:spPr/>
    </dgm:pt>
    <dgm:pt modelId="{6080EBDF-AAB7-4087-A34E-834FB503F486}" type="pres">
      <dgm:prSet presAssocID="{D94EBBFA-70B8-487B-9A93-56F63E974258}" presName="parentText" presStyleLbl="node1" presStyleIdx="0" presStyleCnt="4">
        <dgm:presLayoutVars>
          <dgm:chMax val="0"/>
          <dgm:bulletEnabled val="1"/>
        </dgm:presLayoutVars>
      </dgm:prSet>
      <dgm:spPr/>
    </dgm:pt>
    <dgm:pt modelId="{70CB04DE-965B-4CF3-A158-2D0E5FB4DA14}" type="pres">
      <dgm:prSet presAssocID="{5A60A6D5-ECCB-4A9D-8E90-89DE87ACCB7F}" presName="spacer" presStyleCnt="0"/>
      <dgm:spPr/>
    </dgm:pt>
    <dgm:pt modelId="{25F5AEC2-163B-4BD7-9617-26999B74122C}" type="pres">
      <dgm:prSet presAssocID="{0BC30986-F568-4C99-B989-839C2D63B483}" presName="parentText" presStyleLbl="node1" presStyleIdx="1" presStyleCnt="4">
        <dgm:presLayoutVars>
          <dgm:chMax val="0"/>
          <dgm:bulletEnabled val="1"/>
        </dgm:presLayoutVars>
      </dgm:prSet>
      <dgm:spPr/>
    </dgm:pt>
    <dgm:pt modelId="{41AA1B7B-9959-443C-A1C7-108071ED7D9F}" type="pres">
      <dgm:prSet presAssocID="{F53EB8D7-F5AB-436F-BFDC-CA594BA24DE0}" presName="spacer" presStyleCnt="0"/>
      <dgm:spPr/>
    </dgm:pt>
    <dgm:pt modelId="{59984560-BCA9-4A45-A77C-83CEF5E7C0E3}" type="pres">
      <dgm:prSet presAssocID="{76EE2BB9-AFAB-4B5D-BDDD-2F04CFFC27B5}" presName="parentText" presStyleLbl="node1" presStyleIdx="2" presStyleCnt="4">
        <dgm:presLayoutVars>
          <dgm:chMax val="0"/>
          <dgm:bulletEnabled val="1"/>
        </dgm:presLayoutVars>
      </dgm:prSet>
      <dgm:spPr/>
    </dgm:pt>
    <dgm:pt modelId="{ADDEC4BF-69C6-4537-9F12-6621DF40CB67}" type="pres">
      <dgm:prSet presAssocID="{7021725D-2BD3-435B-BD39-7ED450D029D7}" presName="spacer" presStyleCnt="0"/>
      <dgm:spPr/>
    </dgm:pt>
    <dgm:pt modelId="{5094FB29-0760-4391-85FE-3AC0F61E90E2}" type="pres">
      <dgm:prSet presAssocID="{EB5D4524-DE91-4429-87E4-B5F07EE55119}" presName="parentText" presStyleLbl="node1" presStyleIdx="3" presStyleCnt="4">
        <dgm:presLayoutVars>
          <dgm:chMax val="0"/>
          <dgm:bulletEnabled val="1"/>
        </dgm:presLayoutVars>
      </dgm:prSet>
      <dgm:spPr/>
    </dgm:pt>
  </dgm:ptLst>
  <dgm:cxnLst>
    <dgm:cxn modelId="{9B676E08-FEA1-43A5-AF20-6F139E60A055}" type="presOf" srcId="{76EE2BB9-AFAB-4B5D-BDDD-2F04CFFC27B5}" destId="{59984560-BCA9-4A45-A77C-83CEF5E7C0E3}" srcOrd="0" destOrd="0" presId="urn:microsoft.com/office/officeart/2005/8/layout/vList2"/>
    <dgm:cxn modelId="{8107BBA3-3194-4A4B-80BF-336200096BCE}" type="presOf" srcId="{B68DFFD6-2041-4C14-80F8-6EE4E64EF089}" destId="{0E682FBE-08C5-49B4-86FC-4A618EF4CFFD}" srcOrd="0" destOrd="0" presId="urn:microsoft.com/office/officeart/2005/8/layout/vList2"/>
    <dgm:cxn modelId="{927672AE-46E5-4215-BA3E-089BEF4F7B03}" srcId="{B68DFFD6-2041-4C14-80F8-6EE4E64EF089}" destId="{76EE2BB9-AFAB-4B5D-BDDD-2F04CFFC27B5}" srcOrd="2" destOrd="0" parTransId="{E3524E3A-05B3-47E5-9FDB-6EA3C0C1BFE6}" sibTransId="{7021725D-2BD3-435B-BD39-7ED450D029D7}"/>
    <dgm:cxn modelId="{B0E682D6-DFCD-4B7E-B911-1A56BD7E780A}" srcId="{B68DFFD6-2041-4C14-80F8-6EE4E64EF089}" destId="{0BC30986-F568-4C99-B989-839C2D63B483}" srcOrd="1" destOrd="0" parTransId="{6019B073-18F7-49CD-9B1E-9C8C9A43E45B}" sibTransId="{F53EB8D7-F5AB-436F-BFDC-CA594BA24DE0}"/>
    <dgm:cxn modelId="{463AF4DF-2CFE-44AF-8685-E26AD9EC7C10}" type="presOf" srcId="{D94EBBFA-70B8-487B-9A93-56F63E974258}" destId="{6080EBDF-AAB7-4087-A34E-834FB503F486}" srcOrd="0" destOrd="0" presId="urn:microsoft.com/office/officeart/2005/8/layout/vList2"/>
    <dgm:cxn modelId="{1F4AE1E7-7BD5-4420-A1B9-A33BE7E76D73}" type="presOf" srcId="{EB5D4524-DE91-4429-87E4-B5F07EE55119}" destId="{5094FB29-0760-4391-85FE-3AC0F61E90E2}" srcOrd="0" destOrd="0" presId="urn:microsoft.com/office/officeart/2005/8/layout/vList2"/>
    <dgm:cxn modelId="{AAE602F8-4558-4C10-8419-ADCBE0CABF56}" srcId="{B68DFFD6-2041-4C14-80F8-6EE4E64EF089}" destId="{EB5D4524-DE91-4429-87E4-B5F07EE55119}" srcOrd="3" destOrd="0" parTransId="{4E66570B-1F31-4A4B-B78E-DFA0B0703C5A}" sibTransId="{0C701895-2F80-46D4-AB44-5CC09002490E}"/>
    <dgm:cxn modelId="{6E1FDBFD-4D50-4029-A8C6-3BD607A2C26E}" type="presOf" srcId="{0BC30986-F568-4C99-B989-839C2D63B483}" destId="{25F5AEC2-163B-4BD7-9617-26999B74122C}" srcOrd="0" destOrd="0" presId="urn:microsoft.com/office/officeart/2005/8/layout/vList2"/>
    <dgm:cxn modelId="{B8281BFE-CB79-4571-911C-E16DF210B755}" srcId="{B68DFFD6-2041-4C14-80F8-6EE4E64EF089}" destId="{D94EBBFA-70B8-487B-9A93-56F63E974258}" srcOrd="0" destOrd="0" parTransId="{FED96902-46D7-4F0F-B0CD-776716E0F358}" sibTransId="{5A60A6D5-ECCB-4A9D-8E90-89DE87ACCB7F}"/>
    <dgm:cxn modelId="{1B24B440-A04E-4EB1-8AF4-E54D9F310C34}" type="presParOf" srcId="{0E682FBE-08C5-49B4-86FC-4A618EF4CFFD}" destId="{6080EBDF-AAB7-4087-A34E-834FB503F486}" srcOrd="0" destOrd="0" presId="urn:microsoft.com/office/officeart/2005/8/layout/vList2"/>
    <dgm:cxn modelId="{D9F08624-4A28-412C-BB3D-3D401CA81F75}" type="presParOf" srcId="{0E682FBE-08C5-49B4-86FC-4A618EF4CFFD}" destId="{70CB04DE-965B-4CF3-A158-2D0E5FB4DA14}" srcOrd="1" destOrd="0" presId="urn:microsoft.com/office/officeart/2005/8/layout/vList2"/>
    <dgm:cxn modelId="{F8161603-26B2-4CB4-9D47-983448C8759E}" type="presParOf" srcId="{0E682FBE-08C5-49B4-86FC-4A618EF4CFFD}" destId="{25F5AEC2-163B-4BD7-9617-26999B74122C}" srcOrd="2" destOrd="0" presId="urn:microsoft.com/office/officeart/2005/8/layout/vList2"/>
    <dgm:cxn modelId="{D1CB9E31-562A-463B-9E53-BB2EAF83743E}" type="presParOf" srcId="{0E682FBE-08C5-49B4-86FC-4A618EF4CFFD}" destId="{41AA1B7B-9959-443C-A1C7-108071ED7D9F}" srcOrd="3" destOrd="0" presId="urn:microsoft.com/office/officeart/2005/8/layout/vList2"/>
    <dgm:cxn modelId="{A1DF9E55-65BD-4CE5-B204-3400902A7812}" type="presParOf" srcId="{0E682FBE-08C5-49B4-86FC-4A618EF4CFFD}" destId="{59984560-BCA9-4A45-A77C-83CEF5E7C0E3}" srcOrd="4" destOrd="0" presId="urn:microsoft.com/office/officeart/2005/8/layout/vList2"/>
    <dgm:cxn modelId="{BD1C968C-7877-4584-A407-947315F4B4E2}" type="presParOf" srcId="{0E682FBE-08C5-49B4-86FC-4A618EF4CFFD}" destId="{ADDEC4BF-69C6-4537-9F12-6621DF40CB67}" srcOrd="5" destOrd="0" presId="urn:microsoft.com/office/officeart/2005/8/layout/vList2"/>
    <dgm:cxn modelId="{33E486A1-10E0-4E6A-BF3C-55F3BDAB6632}" type="presParOf" srcId="{0E682FBE-08C5-49B4-86FC-4A618EF4CFFD}" destId="{5094FB29-0760-4391-85FE-3AC0F61E90E2}" srcOrd="6"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7DB37C-C151-4F35-88E3-17D8EBED416F}" type="doc">
      <dgm:prSet loTypeId="urn:microsoft.com/office/officeart/2005/8/layout/chart3" loCatId="relationship" qsTypeId="urn:microsoft.com/office/officeart/2005/8/quickstyle/simple1" qsCatId="simple" csTypeId="urn:microsoft.com/office/officeart/2005/8/colors/accent4_2" csCatId="accent4" phldr="1"/>
      <dgm:spPr/>
      <dgm:t>
        <a:bodyPr/>
        <a:lstStyle/>
        <a:p>
          <a:endParaRPr lang="en-US"/>
        </a:p>
      </dgm:t>
    </dgm:pt>
    <dgm:pt modelId="{7952B722-2748-4CB8-A4AA-03ECEB0CA02A}">
      <dgm:prSet phldrT="[Text]" custT="1"/>
      <dgm:spPr>
        <a:solidFill>
          <a:srgbClr val="009999"/>
        </a:solidFill>
      </dgm:spPr>
      <dgm:t>
        <a:bodyPr/>
        <a:lstStyle/>
        <a:p>
          <a:br>
            <a:rPr lang="en-US" sz="1100" b="1" dirty="0">
              <a:solidFill>
                <a:schemeClr val="bg1"/>
              </a:solidFill>
            </a:rPr>
          </a:br>
          <a:r>
            <a:rPr lang="en-US" sz="1100" b="1" dirty="0">
              <a:solidFill>
                <a:schemeClr val="bg1"/>
              </a:solidFill>
            </a:rPr>
            <a:t>Creating new industries and business models</a:t>
          </a:r>
        </a:p>
      </dgm:t>
    </dgm:pt>
    <dgm:pt modelId="{D59CDC84-D3FB-4127-A42E-67E7F072DF10}" type="parTrans" cxnId="{2F9D9F2C-38E4-41DB-A660-48A2C92D7B41}">
      <dgm:prSet/>
      <dgm:spPr/>
      <dgm:t>
        <a:bodyPr/>
        <a:lstStyle/>
        <a:p>
          <a:endParaRPr lang="en-US" sz="1100"/>
        </a:p>
      </dgm:t>
    </dgm:pt>
    <dgm:pt modelId="{34DFE88D-7769-44D4-8988-B90E5DF21C75}" type="sibTrans" cxnId="{2F9D9F2C-38E4-41DB-A660-48A2C92D7B41}">
      <dgm:prSet/>
      <dgm:spPr/>
      <dgm:t>
        <a:bodyPr/>
        <a:lstStyle/>
        <a:p>
          <a:endParaRPr lang="en-US" sz="1100"/>
        </a:p>
      </dgm:t>
    </dgm:pt>
    <dgm:pt modelId="{CCBBACCB-7ED4-47D6-AB0B-B9A3B45B96B1}">
      <dgm:prSet phldrT="[Text]" custT="1"/>
      <dgm:spPr>
        <a:solidFill>
          <a:srgbClr val="BFBFBF"/>
        </a:solidFill>
      </dgm:spPr>
      <dgm:t>
        <a:bodyPr/>
        <a:lstStyle/>
        <a:p>
          <a:r>
            <a:rPr lang="en-US" sz="1100" b="1" dirty="0">
              <a:solidFill>
                <a:schemeClr val="tx1"/>
              </a:solidFill>
            </a:rPr>
            <a:t>Expanding markets and types of exports</a:t>
          </a:r>
        </a:p>
      </dgm:t>
    </dgm:pt>
    <dgm:pt modelId="{5984D0B2-CF40-4D9F-BC7B-FC448D73933C}" type="parTrans" cxnId="{E591F273-0AE3-457E-BCFB-B8F6FE0548C6}">
      <dgm:prSet/>
      <dgm:spPr/>
      <dgm:t>
        <a:bodyPr/>
        <a:lstStyle/>
        <a:p>
          <a:endParaRPr lang="en-US" sz="1100"/>
        </a:p>
      </dgm:t>
    </dgm:pt>
    <dgm:pt modelId="{C431BC00-6A3C-48E7-8460-633587B6BBC8}" type="sibTrans" cxnId="{E591F273-0AE3-457E-BCFB-B8F6FE0548C6}">
      <dgm:prSet/>
      <dgm:spPr/>
      <dgm:t>
        <a:bodyPr/>
        <a:lstStyle/>
        <a:p>
          <a:endParaRPr lang="en-US" sz="1100"/>
        </a:p>
      </dgm:t>
    </dgm:pt>
    <dgm:pt modelId="{DC3B200D-8573-473E-BDB5-2D00A66FD98B}">
      <dgm:prSet phldrT="[Text]" custT="1"/>
      <dgm:spPr>
        <a:solidFill>
          <a:srgbClr val="737373"/>
        </a:solidFill>
      </dgm:spPr>
      <dgm:t>
        <a:bodyPr/>
        <a:lstStyle/>
        <a:p>
          <a:r>
            <a:rPr lang="en-US" sz="1100" b="1" dirty="0">
              <a:solidFill>
                <a:schemeClr val="bg1"/>
              </a:solidFill>
            </a:rPr>
            <a:t>Achieving health and food security </a:t>
          </a:r>
        </a:p>
      </dgm:t>
    </dgm:pt>
    <dgm:pt modelId="{F97CEFE7-3BA3-4F3E-AA91-7C01D1F97B75}" type="parTrans" cxnId="{D0D27E70-F3D5-4B0E-8DB5-CC96F395D02A}">
      <dgm:prSet/>
      <dgm:spPr/>
      <dgm:t>
        <a:bodyPr/>
        <a:lstStyle/>
        <a:p>
          <a:endParaRPr lang="en-US" sz="1100"/>
        </a:p>
      </dgm:t>
    </dgm:pt>
    <dgm:pt modelId="{DA181BD5-D685-484B-8D08-EFFA7B09C179}" type="sibTrans" cxnId="{D0D27E70-F3D5-4B0E-8DB5-CC96F395D02A}">
      <dgm:prSet/>
      <dgm:spPr/>
      <dgm:t>
        <a:bodyPr/>
        <a:lstStyle/>
        <a:p>
          <a:endParaRPr lang="en-US" sz="1100"/>
        </a:p>
      </dgm:t>
    </dgm:pt>
    <dgm:pt modelId="{D33E0F0E-41CC-4467-9283-3964E3D1D068}">
      <dgm:prSet phldrT="[Text]" custT="1"/>
      <dgm:spPr>
        <a:solidFill>
          <a:srgbClr val="F8C1A2"/>
        </a:solidFill>
      </dgm:spPr>
      <dgm:t>
        <a:bodyPr/>
        <a:lstStyle/>
        <a:p>
          <a:r>
            <a:rPr lang="en-US" sz="1100" b="1" dirty="0">
              <a:solidFill>
                <a:schemeClr val="tx1"/>
              </a:solidFill>
            </a:rPr>
            <a:t>Responding to climate change challenges</a:t>
          </a:r>
        </a:p>
      </dgm:t>
    </dgm:pt>
    <dgm:pt modelId="{0D503B0E-24C6-47A7-8119-4C99E9183A22}" type="parTrans" cxnId="{8766A384-3EF6-42CA-B9A7-1CAE312310F5}">
      <dgm:prSet/>
      <dgm:spPr/>
      <dgm:t>
        <a:bodyPr/>
        <a:lstStyle/>
        <a:p>
          <a:endParaRPr lang="en-US" sz="1100"/>
        </a:p>
      </dgm:t>
    </dgm:pt>
    <dgm:pt modelId="{FB7CBC6F-DB86-4EC1-B859-A0F37214D7DF}" type="sibTrans" cxnId="{8766A384-3EF6-42CA-B9A7-1CAE312310F5}">
      <dgm:prSet/>
      <dgm:spPr/>
      <dgm:t>
        <a:bodyPr/>
        <a:lstStyle/>
        <a:p>
          <a:endParaRPr lang="en-US" sz="1100"/>
        </a:p>
      </dgm:t>
    </dgm:pt>
    <dgm:pt modelId="{4979947A-F7F8-4613-AB2F-ECD9E5AD2E9C}">
      <dgm:prSet phldrT="[Text]" custT="1"/>
      <dgm:spPr>
        <a:solidFill>
          <a:srgbClr val="7FD8E1"/>
        </a:solidFill>
      </dgm:spPr>
      <dgm:t>
        <a:bodyPr/>
        <a:lstStyle/>
        <a:p>
          <a:r>
            <a:rPr lang="en-US" sz="1100" b="1" dirty="0">
              <a:solidFill>
                <a:schemeClr val="tx1"/>
              </a:solidFill>
            </a:rPr>
            <a:t>Creating new jobs—while displacing others</a:t>
          </a:r>
        </a:p>
      </dgm:t>
    </dgm:pt>
    <dgm:pt modelId="{C17C994C-C1CC-424D-9A6F-7D7C449E9C4C}" type="parTrans" cxnId="{CCFDC83E-C34A-4900-B4F0-1F6843A945ED}">
      <dgm:prSet/>
      <dgm:spPr/>
      <dgm:t>
        <a:bodyPr/>
        <a:lstStyle/>
        <a:p>
          <a:endParaRPr lang="en-US" sz="1100"/>
        </a:p>
      </dgm:t>
    </dgm:pt>
    <dgm:pt modelId="{688C7C31-48BB-49A8-97BB-62A89DAA0690}" type="sibTrans" cxnId="{CCFDC83E-C34A-4900-B4F0-1F6843A945ED}">
      <dgm:prSet/>
      <dgm:spPr/>
      <dgm:t>
        <a:bodyPr/>
        <a:lstStyle/>
        <a:p>
          <a:endParaRPr lang="en-US" sz="1100"/>
        </a:p>
      </dgm:t>
    </dgm:pt>
    <dgm:pt modelId="{A17284A3-C20F-4B7E-A615-A7A4CC08250D}">
      <dgm:prSet phldrT="[Text]" custT="1"/>
      <dgm:spPr>
        <a:solidFill>
          <a:schemeClr val="accent1"/>
        </a:solidFill>
      </dgm:spPr>
      <dgm:t>
        <a:bodyPr/>
        <a:lstStyle/>
        <a:p>
          <a:r>
            <a:rPr lang="en-US" sz="1100" b="1" dirty="0">
              <a:solidFill>
                <a:schemeClr val="bg1"/>
              </a:solidFill>
            </a:rPr>
            <a:t>Increasing productivity and efficiency</a:t>
          </a:r>
        </a:p>
      </dgm:t>
    </dgm:pt>
    <dgm:pt modelId="{6C4982CF-9D8C-402C-8BF6-CE6030897354}" type="parTrans" cxnId="{99D4FCBD-5981-46AE-AE01-1A45C6C210E9}">
      <dgm:prSet/>
      <dgm:spPr/>
      <dgm:t>
        <a:bodyPr/>
        <a:lstStyle/>
        <a:p>
          <a:endParaRPr lang="en-US" sz="1100"/>
        </a:p>
      </dgm:t>
    </dgm:pt>
    <dgm:pt modelId="{2253831B-33F7-4253-9264-94BD5A666544}" type="sibTrans" cxnId="{99D4FCBD-5981-46AE-AE01-1A45C6C210E9}">
      <dgm:prSet/>
      <dgm:spPr/>
      <dgm:t>
        <a:bodyPr/>
        <a:lstStyle/>
        <a:p>
          <a:endParaRPr lang="en-US" sz="1100"/>
        </a:p>
      </dgm:t>
    </dgm:pt>
    <dgm:pt modelId="{66FD0196-75F1-4032-9865-CADDFC203749}" type="pres">
      <dgm:prSet presAssocID="{DF7DB37C-C151-4F35-88E3-17D8EBED416F}" presName="compositeShape" presStyleCnt="0">
        <dgm:presLayoutVars>
          <dgm:chMax val="7"/>
          <dgm:dir/>
          <dgm:resizeHandles val="exact"/>
        </dgm:presLayoutVars>
      </dgm:prSet>
      <dgm:spPr/>
    </dgm:pt>
    <dgm:pt modelId="{5EDDBCAF-7135-4800-A128-FE7CD0297706}" type="pres">
      <dgm:prSet presAssocID="{DF7DB37C-C151-4F35-88E3-17D8EBED416F}" presName="wedge1" presStyleLbl="node1" presStyleIdx="0" presStyleCnt="6"/>
      <dgm:spPr/>
    </dgm:pt>
    <dgm:pt modelId="{6663D1E4-0F12-478D-9A5B-72502E201E63}" type="pres">
      <dgm:prSet presAssocID="{DF7DB37C-C151-4F35-88E3-17D8EBED416F}" presName="wedge1Tx" presStyleLbl="node1" presStyleIdx="0" presStyleCnt="6">
        <dgm:presLayoutVars>
          <dgm:chMax val="0"/>
          <dgm:chPref val="0"/>
          <dgm:bulletEnabled val="1"/>
        </dgm:presLayoutVars>
      </dgm:prSet>
      <dgm:spPr/>
    </dgm:pt>
    <dgm:pt modelId="{A352E241-FB26-4FDF-AD1D-A3F9E94E166A}" type="pres">
      <dgm:prSet presAssocID="{DF7DB37C-C151-4F35-88E3-17D8EBED416F}" presName="wedge2" presStyleLbl="node1" presStyleIdx="1" presStyleCnt="6"/>
      <dgm:spPr/>
    </dgm:pt>
    <dgm:pt modelId="{171957DB-2C7E-43B6-8C45-58182B4033D6}" type="pres">
      <dgm:prSet presAssocID="{DF7DB37C-C151-4F35-88E3-17D8EBED416F}" presName="wedge2Tx" presStyleLbl="node1" presStyleIdx="1" presStyleCnt="6">
        <dgm:presLayoutVars>
          <dgm:chMax val="0"/>
          <dgm:chPref val="0"/>
          <dgm:bulletEnabled val="1"/>
        </dgm:presLayoutVars>
      </dgm:prSet>
      <dgm:spPr/>
    </dgm:pt>
    <dgm:pt modelId="{B687B746-C06D-4C22-AFE2-8609226FFB19}" type="pres">
      <dgm:prSet presAssocID="{DF7DB37C-C151-4F35-88E3-17D8EBED416F}" presName="wedge3" presStyleLbl="node1" presStyleIdx="2" presStyleCnt="6"/>
      <dgm:spPr/>
    </dgm:pt>
    <dgm:pt modelId="{B0AFAB13-E6DB-4DD1-9A69-E27B853E849D}" type="pres">
      <dgm:prSet presAssocID="{DF7DB37C-C151-4F35-88E3-17D8EBED416F}" presName="wedge3Tx" presStyleLbl="node1" presStyleIdx="2" presStyleCnt="6">
        <dgm:presLayoutVars>
          <dgm:chMax val="0"/>
          <dgm:chPref val="0"/>
          <dgm:bulletEnabled val="1"/>
        </dgm:presLayoutVars>
      </dgm:prSet>
      <dgm:spPr/>
    </dgm:pt>
    <dgm:pt modelId="{719FE779-337C-45FB-8EB2-DD83606BD49C}" type="pres">
      <dgm:prSet presAssocID="{DF7DB37C-C151-4F35-88E3-17D8EBED416F}" presName="wedge4" presStyleLbl="node1" presStyleIdx="3" presStyleCnt="6"/>
      <dgm:spPr/>
    </dgm:pt>
    <dgm:pt modelId="{94DE0410-906C-40F5-A748-192CE4DCA72C}" type="pres">
      <dgm:prSet presAssocID="{DF7DB37C-C151-4F35-88E3-17D8EBED416F}" presName="wedge4Tx" presStyleLbl="node1" presStyleIdx="3" presStyleCnt="6">
        <dgm:presLayoutVars>
          <dgm:chMax val="0"/>
          <dgm:chPref val="0"/>
          <dgm:bulletEnabled val="1"/>
        </dgm:presLayoutVars>
      </dgm:prSet>
      <dgm:spPr/>
    </dgm:pt>
    <dgm:pt modelId="{42B63DF2-68FB-46EC-BF8D-702E8D72BEA8}" type="pres">
      <dgm:prSet presAssocID="{DF7DB37C-C151-4F35-88E3-17D8EBED416F}" presName="wedge5" presStyleLbl="node1" presStyleIdx="4" presStyleCnt="6"/>
      <dgm:spPr/>
    </dgm:pt>
    <dgm:pt modelId="{F25D8BB2-55A9-4703-B692-9195E7C1C7D0}" type="pres">
      <dgm:prSet presAssocID="{DF7DB37C-C151-4F35-88E3-17D8EBED416F}" presName="wedge5Tx" presStyleLbl="node1" presStyleIdx="4" presStyleCnt="6">
        <dgm:presLayoutVars>
          <dgm:chMax val="0"/>
          <dgm:chPref val="0"/>
          <dgm:bulletEnabled val="1"/>
        </dgm:presLayoutVars>
      </dgm:prSet>
      <dgm:spPr/>
    </dgm:pt>
    <dgm:pt modelId="{DBBDE3B7-6ACB-4603-B313-0C321A133DA3}" type="pres">
      <dgm:prSet presAssocID="{DF7DB37C-C151-4F35-88E3-17D8EBED416F}" presName="wedge6" presStyleLbl="node1" presStyleIdx="5" presStyleCnt="6"/>
      <dgm:spPr/>
    </dgm:pt>
    <dgm:pt modelId="{7599E9FB-AA4E-4C44-BD45-37704C36E09C}" type="pres">
      <dgm:prSet presAssocID="{DF7DB37C-C151-4F35-88E3-17D8EBED416F}" presName="wedge6Tx" presStyleLbl="node1" presStyleIdx="5" presStyleCnt="6">
        <dgm:presLayoutVars>
          <dgm:chMax val="0"/>
          <dgm:chPref val="0"/>
          <dgm:bulletEnabled val="1"/>
        </dgm:presLayoutVars>
      </dgm:prSet>
      <dgm:spPr/>
    </dgm:pt>
  </dgm:ptLst>
  <dgm:cxnLst>
    <dgm:cxn modelId="{94CEF20B-FF85-44B2-8B5A-E45A96B2471F}" type="presOf" srcId="{4979947A-F7F8-4613-AB2F-ECD9E5AD2E9C}" destId="{B0AFAB13-E6DB-4DD1-9A69-E27B853E849D}" srcOrd="1" destOrd="0" presId="urn:microsoft.com/office/officeart/2005/8/layout/chart3"/>
    <dgm:cxn modelId="{2F9D9F2C-38E4-41DB-A660-48A2C92D7B41}" srcId="{DF7DB37C-C151-4F35-88E3-17D8EBED416F}" destId="{7952B722-2748-4CB8-A4AA-03ECEB0CA02A}" srcOrd="1" destOrd="0" parTransId="{D59CDC84-D3FB-4127-A42E-67E7F072DF10}" sibTransId="{34DFE88D-7769-44D4-8988-B90E5DF21C75}"/>
    <dgm:cxn modelId="{5CD6E22C-B0E1-483D-89E5-1791256139D4}" type="presOf" srcId="{DC3B200D-8573-473E-BDB5-2D00A66FD98B}" destId="{F25D8BB2-55A9-4703-B692-9195E7C1C7D0}" srcOrd="1" destOrd="0" presId="urn:microsoft.com/office/officeart/2005/8/layout/chart3"/>
    <dgm:cxn modelId="{C0122532-6E2F-493E-B24A-257D33751C50}" type="presOf" srcId="{CCBBACCB-7ED4-47D6-AB0B-B9A3B45B96B1}" destId="{94DE0410-906C-40F5-A748-192CE4DCA72C}" srcOrd="1" destOrd="0" presId="urn:microsoft.com/office/officeart/2005/8/layout/chart3"/>
    <dgm:cxn modelId="{32CE3639-597A-4CD8-8C79-8C1E37E3FF70}" type="presOf" srcId="{A17284A3-C20F-4B7E-A615-A7A4CC08250D}" destId="{5EDDBCAF-7135-4800-A128-FE7CD0297706}" srcOrd="0" destOrd="0" presId="urn:microsoft.com/office/officeart/2005/8/layout/chart3"/>
    <dgm:cxn modelId="{CCFDC83E-C34A-4900-B4F0-1F6843A945ED}" srcId="{DF7DB37C-C151-4F35-88E3-17D8EBED416F}" destId="{4979947A-F7F8-4613-AB2F-ECD9E5AD2E9C}" srcOrd="2" destOrd="0" parTransId="{C17C994C-C1CC-424D-9A6F-7D7C449E9C4C}" sibTransId="{688C7C31-48BB-49A8-97BB-62A89DAA0690}"/>
    <dgm:cxn modelId="{BB528441-A343-4D61-8DBC-21CBC12EEA73}" type="presOf" srcId="{DF7DB37C-C151-4F35-88E3-17D8EBED416F}" destId="{66FD0196-75F1-4032-9865-CADDFC203749}" srcOrd="0" destOrd="0" presId="urn:microsoft.com/office/officeart/2005/8/layout/chart3"/>
    <dgm:cxn modelId="{4260E049-154D-4F82-A167-DBA35D8A17AE}" type="presOf" srcId="{DC3B200D-8573-473E-BDB5-2D00A66FD98B}" destId="{42B63DF2-68FB-46EC-BF8D-702E8D72BEA8}" srcOrd="0" destOrd="0" presId="urn:microsoft.com/office/officeart/2005/8/layout/chart3"/>
    <dgm:cxn modelId="{004B4E6B-BB65-468C-8222-223C5842EBC5}" type="presOf" srcId="{CCBBACCB-7ED4-47D6-AB0B-B9A3B45B96B1}" destId="{719FE779-337C-45FB-8EB2-DD83606BD49C}" srcOrd="0" destOrd="0" presId="urn:microsoft.com/office/officeart/2005/8/layout/chart3"/>
    <dgm:cxn modelId="{D0D27E70-F3D5-4B0E-8DB5-CC96F395D02A}" srcId="{DF7DB37C-C151-4F35-88E3-17D8EBED416F}" destId="{DC3B200D-8573-473E-BDB5-2D00A66FD98B}" srcOrd="4" destOrd="0" parTransId="{F97CEFE7-3BA3-4F3E-AA91-7C01D1F97B75}" sibTransId="{DA181BD5-D685-484B-8D08-EFFA7B09C179}"/>
    <dgm:cxn modelId="{E591F273-0AE3-457E-BCFB-B8F6FE0548C6}" srcId="{DF7DB37C-C151-4F35-88E3-17D8EBED416F}" destId="{CCBBACCB-7ED4-47D6-AB0B-B9A3B45B96B1}" srcOrd="3" destOrd="0" parTransId="{5984D0B2-CF40-4D9F-BC7B-FC448D73933C}" sibTransId="{C431BC00-6A3C-48E7-8460-633587B6BBC8}"/>
    <dgm:cxn modelId="{3865B055-D93F-4FF1-B782-CC397DC8932B}" type="presOf" srcId="{7952B722-2748-4CB8-A4AA-03ECEB0CA02A}" destId="{A352E241-FB26-4FDF-AD1D-A3F9E94E166A}" srcOrd="0" destOrd="0" presId="urn:microsoft.com/office/officeart/2005/8/layout/chart3"/>
    <dgm:cxn modelId="{74175577-8351-41B3-8706-900E910049DC}" type="presOf" srcId="{D33E0F0E-41CC-4467-9283-3964E3D1D068}" destId="{7599E9FB-AA4E-4C44-BD45-37704C36E09C}" srcOrd="1" destOrd="0" presId="urn:microsoft.com/office/officeart/2005/8/layout/chart3"/>
    <dgm:cxn modelId="{8766A384-3EF6-42CA-B9A7-1CAE312310F5}" srcId="{DF7DB37C-C151-4F35-88E3-17D8EBED416F}" destId="{D33E0F0E-41CC-4467-9283-3964E3D1D068}" srcOrd="5" destOrd="0" parTransId="{0D503B0E-24C6-47A7-8119-4C99E9183A22}" sibTransId="{FB7CBC6F-DB86-4EC1-B859-A0F37214D7DF}"/>
    <dgm:cxn modelId="{3EA1369F-7182-4FC4-B5FE-C0BDB69B2139}" type="presOf" srcId="{A17284A3-C20F-4B7E-A615-A7A4CC08250D}" destId="{6663D1E4-0F12-478D-9A5B-72502E201E63}" srcOrd="1" destOrd="0" presId="urn:microsoft.com/office/officeart/2005/8/layout/chart3"/>
    <dgm:cxn modelId="{904513B4-929E-443B-AA33-6E461605C7A6}" type="presOf" srcId="{7952B722-2748-4CB8-A4AA-03ECEB0CA02A}" destId="{171957DB-2C7E-43B6-8C45-58182B4033D6}" srcOrd="1" destOrd="0" presId="urn:microsoft.com/office/officeart/2005/8/layout/chart3"/>
    <dgm:cxn modelId="{99D4FCBD-5981-46AE-AE01-1A45C6C210E9}" srcId="{DF7DB37C-C151-4F35-88E3-17D8EBED416F}" destId="{A17284A3-C20F-4B7E-A615-A7A4CC08250D}" srcOrd="0" destOrd="0" parTransId="{6C4982CF-9D8C-402C-8BF6-CE6030897354}" sibTransId="{2253831B-33F7-4253-9264-94BD5A666544}"/>
    <dgm:cxn modelId="{2C1376CE-4FC6-44AD-8FDA-5DB50202553A}" type="presOf" srcId="{4979947A-F7F8-4613-AB2F-ECD9E5AD2E9C}" destId="{B687B746-C06D-4C22-AFE2-8609226FFB19}" srcOrd="0" destOrd="0" presId="urn:microsoft.com/office/officeart/2005/8/layout/chart3"/>
    <dgm:cxn modelId="{F36F13EF-3B97-485B-A7A5-0C9519340095}" type="presOf" srcId="{D33E0F0E-41CC-4467-9283-3964E3D1D068}" destId="{DBBDE3B7-6ACB-4603-B313-0C321A133DA3}" srcOrd="0" destOrd="0" presId="urn:microsoft.com/office/officeart/2005/8/layout/chart3"/>
    <dgm:cxn modelId="{1580E2CC-125F-4050-A3DB-989936F7A842}" type="presParOf" srcId="{66FD0196-75F1-4032-9865-CADDFC203749}" destId="{5EDDBCAF-7135-4800-A128-FE7CD0297706}" srcOrd="0" destOrd="0" presId="urn:microsoft.com/office/officeart/2005/8/layout/chart3"/>
    <dgm:cxn modelId="{88187FF7-DC6D-45CD-A85C-CD8ED08E1A12}" type="presParOf" srcId="{66FD0196-75F1-4032-9865-CADDFC203749}" destId="{6663D1E4-0F12-478D-9A5B-72502E201E63}" srcOrd="1" destOrd="0" presId="urn:microsoft.com/office/officeart/2005/8/layout/chart3"/>
    <dgm:cxn modelId="{098F654B-4FD2-4ADA-BE45-DEAC7C236BA7}" type="presParOf" srcId="{66FD0196-75F1-4032-9865-CADDFC203749}" destId="{A352E241-FB26-4FDF-AD1D-A3F9E94E166A}" srcOrd="2" destOrd="0" presId="urn:microsoft.com/office/officeart/2005/8/layout/chart3"/>
    <dgm:cxn modelId="{AB86B307-3C73-455F-9C88-E29A68B038A5}" type="presParOf" srcId="{66FD0196-75F1-4032-9865-CADDFC203749}" destId="{171957DB-2C7E-43B6-8C45-58182B4033D6}" srcOrd="3" destOrd="0" presId="urn:microsoft.com/office/officeart/2005/8/layout/chart3"/>
    <dgm:cxn modelId="{CA60D567-C74A-4C1C-95AD-793AF1BDD627}" type="presParOf" srcId="{66FD0196-75F1-4032-9865-CADDFC203749}" destId="{B687B746-C06D-4C22-AFE2-8609226FFB19}" srcOrd="4" destOrd="0" presId="urn:microsoft.com/office/officeart/2005/8/layout/chart3"/>
    <dgm:cxn modelId="{31868FC4-4047-4DD7-A6B0-AB16732A0355}" type="presParOf" srcId="{66FD0196-75F1-4032-9865-CADDFC203749}" destId="{B0AFAB13-E6DB-4DD1-9A69-E27B853E849D}" srcOrd="5" destOrd="0" presId="urn:microsoft.com/office/officeart/2005/8/layout/chart3"/>
    <dgm:cxn modelId="{AEAEEA05-5D07-45F6-B325-351837EB2AB6}" type="presParOf" srcId="{66FD0196-75F1-4032-9865-CADDFC203749}" destId="{719FE779-337C-45FB-8EB2-DD83606BD49C}" srcOrd="6" destOrd="0" presId="urn:microsoft.com/office/officeart/2005/8/layout/chart3"/>
    <dgm:cxn modelId="{B3A13B28-550E-4793-BBB4-F992FAD6629F}" type="presParOf" srcId="{66FD0196-75F1-4032-9865-CADDFC203749}" destId="{94DE0410-906C-40F5-A748-192CE4DCA72C}" srcOrd="7" destOrd="0" presId="urn:microsoft.com/office/officeart/2005/8/layout/chart3"/>
    <dgm:cxn modelId="{5C4C9E1C-740F-43F5-947A-CDCBFAD16AC4}" type="presParOf" srcId="{66FD0196-75F1-4032-9865-CADDFC203749}" destId="{42B63DF2-68FB-46EC-BF8D-702E8D72BEA8}" srcOrd="8" destOrd="0" presId="urn:microsoft.com/office/officeart/2005/8/layout/chart3"/>
    <dgm:cxn modelId="{EA507439-118F-45A7-A9A3-9C523B09CC19}" type="presParOf" srcId="{66FD0196-75F1-4032-9865-CADDFC203749}" destId="{F25D8BB2-55A9-4703-B692-9195E7C1C7D0}" srcOrd="9" destOrd="0" presId="urn:microsoft.com/office/officeart/2005/8/layout/chart3"/>
    <dgm:cxn modelId="{5DB4C5D8-8704-488B-BEA2-53F6A3FCE1C3}" type="presParOf" srcId="{66FD0196-75F1-4032-9865-CADDFC203749}" destId="{DBBDE3B7-6ACB-4603-B313-0C321A133DA3}" srcOrd="10" destOrd="0" presId="urn:microsoft.com/office/officeart/2005/8/layout/chart3"/>
    <dgm:cxn modelId="{257641A0-0E65-4B58-A142-E4B577375155}" type="presParOf" srcId="{66FD0196-75F1-4032-9865-CADDFC203749}" destId="{7599E9FB-AA4E-4C44-BD45-37704C36E09C}" srcOrd="11" destOrd="0" presId="urn:microsoft.com/office/officeart/2005/8/layout/chart3"/>
  </dgm:cxnLst>
  <dgm:bg>
    <a:solidFill>
      <a:schemeClr val="bg1"/>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1EB77F-56FF-4D85-9426-B2103DBC87E9}"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SG"/>
        </a:p>
      </dgm:t>
    </dgm:pt>
    <dgm:pt modelId="{6762C0D4-774B-4A28-9264-96DFDD59D70D}">
      <dgm:prSet phldrT="[Text]" custT="1"/>
      <dgm:spPr>
        <a:solidFill>
          <a:srgbClr val="FBDBC9"/>
        </a:solidFill>
      </dgm:spPr>
      <dgm:t>
        <a:bodyPr/>
        <a:lstStyle/>
        <a:p>
          <a:r>
            <a:rPr lang="en-US" sz="1100" b="1" dirty="0">
              <a:solidFill>
                <a:schemeClr val="tx1"/>
              </a:solidFill>
            </a:rPr>
            <a:t>Aging</a:t>
          </a:r>
          <a:endParaRPr lang="en-SG" sz="1100" b="1" dirty="0">
            <a:solidFill>
              <a:schemeClr val="tx1"/>
            </a:solidFill>
          </a:endParaRPr>
        </a:p>
      </dgm:t>
    </dgm:pt>
    <dgm:pt modelId="{848B0DCB-10B7-43B1-A2E8-418E8C91D1DF}" type="parTrans" cxnId="{63734C1F-5947-46F2-A2AA-B0858318629A}">
      <dgm:prSet/>
      <dgm:spPr/>
      <dgm:t>
        <a:bodyPr/>
        <a:lstStyle/>
        <a:p>
          <a:endParaRPr lang="en-SG" sz="1100">
            <a:solidFill>
              <a:schemeClr val="tx1"/>
            </a:solidFill>
          </a:endParaRPr>
        </a:p>
      </dgm:t>
    </dgm:pt>
    <dgm:pt modelId="{D167581D-DE01-41CB-8B37-AB17A0775C12}" type="sibTrans" cxnId="{63734C1F-5947-46F2-A2AA-B0858318629A}">
      <dgm:prSet/>
      <dgm:spPr/>
      <dgm:t>
        <a:bodyPr/>
        <a:lstStyle/>
        <a:p>
          <a:endParaRPr lang="en-SG" sz="1100">
            <a:solidFill>
              <a:schemeClr val="tx1"/>
            </a:solidFill>
          </a:endParaRPr>
        </a:p>
      </dgm:t>
    </dgm:pt>
    <dgm:pt modelId="{8FF8A44B-1230-4611-9385-CFD55D218450}">
      <dgm:prSet phldrT="[Text]" custT="1"/>
      <dgm:spPr>
        <a:solidFill>
          <a:srgbClr val="C00000">
            <a:alpha val="31000"/>
          </a:srgbClr>
        </a:solidFill>
      </dgm:spPr>
      <dgm:t>
        <a:bodyPr/>
        <a:lstStyle/>
        <a:p>
          <a:r>
            <a:rPr lang="en-US" sz="1100">
              <a:solidFill>
                <a:schemeClr val="tx1"/>
              </a:solidFill>
            </a:rPr>
            <a:t>Advancements in life sciences</a:t>
          </a:r>
          <a:endParaRPr lang="en-SG" sz="1100">
            <a:solidFill>
              <a:schemeClr val="tx1"/>
            </a:solidFill>
          </a:endParaRPr>
        </a:p>
      </dgm:t>
    </dgm:pt>
    <dgm:pt modelId="{5A50205C-07C4-41C3-960F-9C23A851FECE}" type="parTrans" cxnId="{A7F5CE7A-1029-4738-B301-F56B342A03BF}">
      <dgm:prSet custT="1"/>
      <dgm:spPr>
        <a:ln>
          <a:solidFill>
            <a:srgbClr val="737373"/>
          </a:solidFill>
          <a:tailEnd type="oval"/>
        </a:ln>
      </dgm:spPr>
      <dgm:t>
        <a:bodyPr/>
        <a:lstStyle/>
        <a:p>
          <a:endParaRPr lang="en-SG" sz="1100">
            <a:solidFill>
              <a:schemeClr val="tx1"/>
            </a:solidFill>
          </a:endParaRPr>
        </a:p>
      </dgm:t>
    </dgm:pt>
    <dgm:pt modelId="{14A2B902-59C5-49AC-86A5-A9F679D6A6AA}" type="sibTrans" cxnId="{A7F5CE7A-1029-4738-B301-F56B342A03BF}">
      <dgm:prSet/>
      <dgm:spPr/>
      <dgm:t>
        <a:bodyPr/>
        <a:lstStyle/>
        <a:p>
          <a:endParaRPr lang="en-SG" sz="1100">
            <a:solidFill>
              <a:schemeClr val="tx1"/>
            </a:solidFill>
          </a:endParaRPr>
        </a:p>
      </dgm:t>
    </dgm:pt>
    <dgm:pt modelId="{865C5F60-5785-40E2-90C8-9CF021D08F0A}">
      <dgm:prSet phldrT="[Text]" custT="1"/>
      <dgm:spPr>
        <a:solidFill>
          <a:srgbClr val="C00000">
            <a:alpha val="31000"/>
          </a:srgbClr>
        </a:solidFill>
      </dgm:spPr>
      <dgm:t>
        <a:bodyPr/>
        <a:lstStyle/>
        <a:p>
          <a:r>
            <a:rPr lang="en-US" sz="1100">
              <a:solidFill>
                <a:schemeClr val="tx1"/>
              </a:solidFill>
            </a:rPr>
            <a:t>Automation</a:t>
          </a:r>
          <a:endParaRPr lang="en-SG" sz="1100">
            <a:solidFill>
              <a:schemeClr val="tx1"/>
            </a:solidFill>
          </a:endParaRPr>
        </a:p>
      </dgm:t>
    </dgm:pt>
    <dgm:pt modelId="{DF8A1273-9D27-49A0-A52F-EB35F8E1650E}" type="parTrans" cxnId="{2263A5BB-65AE-40CB-8A53-07C690F8659C}">
      <dgm:prSet custT="1"/>
      <dgm:spPr>
        <a:ln>
          <a:solidFill>
            <a:srgbClr val="737373"/>
          </a:solidFill>
          <a:tailEnd type="oval"/>
        </a:ln>
      </dgm:spPr>
      <dgm:t>
        <a:bodyPr/>
        <a:lstStyle/>
        <a:p>
          <a:endParaRPr lang="en-SG" sz="1100">
            <a:solidFill>
              <a:schemeClr val="tx1"/>
            </a:solidFill>
          </a:endParaRPr>
        </a:p>
      </dgm:t>
    </dgm:pt>
    <dgm:pt modelId="{F817F3E0-AAC7-4ECA-AAA3-2EB1B602A92B}" type="sibTrans" cxnId="{2263A5BB-65AE-40CB-8A53-07C690F8659C}">
      <dgm:prSet/>
      <dgm:spPr/>
      <dgm:t>
        <a:bodyPr/>
        <a:lstStyle/>
        <a:p>
          <a:endParaRPr lang="en-SG" sz="1100">
            <a:solidFill>
              <a:schemeClr val="tx1"/>
            </a:solidFill>
          </a:endParaRPr>
        </a:p>
      </dgm:t>
    </dgm:pt>
    <dgm:pt modelId="{5F4F12FE-F862-4A50-9738-9736EA48260A}">
      <dgm:prSet phldrT="[Text]" custT="1"/>
      <dgm:spPr>
        <a:solidFill>
          <a:srgbClr val="C00000">
            <a:alpha val="31000"/>
          </a:srgbClr>
        </a:solidFill>
      </dgm:spPr>
      <dgm:t>
        <a:bodyPr/>
        <a:lstStyle/>
        <a:p>
          <a:r>
            <a:rPr lang="en-US" sz="1100">
              <a:solidFill>
                <a:schemeClr val="tx1"/>
              </a:solidFill>
            </a:rPr>
            <a:t>Enabler of lifelong learning</a:t>
          </a:r>
          <a:endParaRPr lang="en-SG" sz="1100">
            <a:solidFill>
              <a:schemeClr val="tx1"/>
            </a:solidFill>
          </a:endParaRPr>
        </a:p>
      </dgm:t>
    </dgm:pt>
    <dgm:pt modelId="{C2140070-033C-46FA-A9A6-6E422640E012}" type="parTrans" cxnId="{FD7ECF03-98F8-4170-81FF-B439F1C3CDC1}">
      <dgm:prSet/>
      <dgm:spPr>
        <a:ln>
          <a:solidFill>
            <a:srgbClr val="737373"/>
          </a:solidFill>
          <a:tailEnd type="oval"/>
        </a:ln>
      </dgm:spPr>
      <dgm:t>
        <a:bodyPr/>
        <a:lstStyle/>
        <a:p>
          <a:endParaRPr lang="en-SG">
            <a:solidFill>
              <a:schemeClr val="tx1"/>
            </a:solidFill>
          </a:endParaRPr>
        </a:p>
      </dgm:t>
    </dgm:pt>
    <dgm:pt modelId="{DEF74B1D-8951-4661-AB6E-3B3E1B1563CF}" type="sibTrans" cxnId="{FD7ECF03-98F8-4170-81FF-B439F1C3CDC1}">
      <dgm:prSet/>
      <dgm:spPr/>
      <dgm:t>
        <a:bodyPr/>
        <a:lstStyle/>
        <a:p>
          <a:endParaRPr lang="en-SG">
            <a:solidFill>
              <a:schemeClr val="tx1"/>
            </a:solidFill>
          </a:endParaRPr>
        </a:p>
      </dgm:t>
    </dgm:pt>
    <dgm:pt modelId="{65297BB2-1F1C-4351-8965-FEAAB6B03842}">
      <dgm:prSet phldrT="[Text]" custT="1"/>
      <dgm:spPr>
        <a:solidFill>
          <a:srgbClr val="C00000">
            <a:alpha val="31000"/>
          </a:srgbClr>
        </a:solidFill>
      </dgm:spPr>
      <dgm:t>
        <a:bodyPr/>
        <a:lstStyle/>
        <a:p>
          <a:r>
            <a:rPr lang="en-US" sz="1100">
              <a:solidFill>
                <a:schemeClr val="tx1"/>
              </a:solidFill>
            </a:rPr>
            <a:t>Data-driven future of healthcare</a:t>
          </a:r>
          <a:endParaRPr lang="en-SG" sz="1100">
            <a:solidFill>
              <a:schemeClr val="tx1"/>
            </a:solidFill>
          </a:endParaRPr>
        </a:p>
      </dgm:t>
    </dgm:pt>
    <dgm:pt modelId="{F028C51C-8575-456E-B2AA-34008CF81384}" type="parTrans" cxnId="{56418B23-14FD-4F61-880B-10EAA112A074}">
      <dgm:prSet/>
      <dgm:spPr>
        <a:ln>
          <a:solidFill>
            <a:srgbClr val="737373"/>
          </a:solidFill>
          <a:tailEnd type="oval"/>
        </a:ln>
      </dgm:spPr>
      <dgm:t>
        <a:bodyPr/>
        <a:lstStyle/>
        <a:p>
          <a:endParaRPr lang="en-SG">
            <a:solidFill>
              <a:schemeClr val="tx1"/>
            </a:solidFill>
          </a:endParaRPr>
        </a:p>
      </dgm:t>
    </dgm:pt>
    <dgm:pt modelId="{BFD2C45A-59F0-4947-B49F-A88E4F4989D3}" type="sibTrans" cxnId="{56418B23-14FD-4F61-880B-10EAA112A074}">
      <dgm:prSet/>
      <dgm:spPr/>
      <dgm:t>
        <a:bodyPr/>
        <a:lstStyle/>
        <a:p>
          <a:endParaRPr lang="en-SG">
            <a:solidFill>
              <a:schemeClr val="tx1"/>
            </a:solidFill>
          </a:endParaRPr>
        </a:p>
      </dgm:t>
    </dgm:pt>
    <dgm:pt modelId="{819539C6-6FC3-48C7-8D94-17725BE92FCE}">
      <dgm:prSet phldrT="[Text]" custT="1"/>
      <dgm:spPr>
        <a:solidFill>
          <a:srgbClr val="C00000">
            <a:alpha val="31000"/>
          </a:srgbClr>
        </a:solidFill>
      </dgm:spPr>
      <dgm:t>
        <a:bodyPr/>
        <a:lstStyle/>
        <a:p>
          <a:r>
            <a:rPr lang="en-US" sz="1100">
              <a:solidFill>
                <a:schemeClr val="tx1"/>
              </a:solidFill>
            </a:rPr>
            <a:t>Transforming the nature of work</a:t>
          </a:r>
          <a:endParaRPr lang="en-SG" sz="1100">
            <a:solidFill>
              <a:schemeClr val="tx1"/>
            </a:solidFill>
          </a:endParaRPr>
        </a:p>
      </dgm:t>
    </dgm:pt>
    <dgm:pt modelId="{5DC24B07-DAD4-48E3-A39D-B64324BADCFD}" type="sibTrans" cxnId="{99C46D9F-E8D3-4031-996D-F31A8F4CC967}">
      <dgm:prSet/>
      <dgm:spPr/>
      <dgm:t>
        <a:bodyPr/>
        <a:lstStyle/>
        <a:p>
          <a:endParaRPr lang="en-SG" sz="1100">
            <a:solidFill>
              <a:schemeClr val="tx1"/>
            </a:solidFill>
          </a:endParaRPr>
        </a:p>
      </dgm:t>
    </dgm:pt>
    <dgm:pt modelId="{532D3326-A59B-4821-A496-0926DCEADF2E}" type="parTrans" cxnId="{99C46D9F-E8D3-4031-996D-F31A8F4CC967}">
      <dgm:prSet custT="1"/>
      <dgm:spPr>
        <a:ln>
          <a:solidFill>
            <a:srgbClr val="737373"/>
          </a:solidFill>
          <a:tailEnd type="oval"/>
        </a:ln>
      </dgm:spPr>
      <dgm:t>
        <a:bodyPr/>
        <a:lstStyle/>
        <a:p>
          <a:endParaRPr lang="en-SG" sz="1100">
            <a:solidFill>
              <a:schemeClr val="tx1"/>
            </a:solidFill>
          </a:endParaRPr>
        </a:p>
      </dgm:t>
    </dgm:pt>
    <dgm:pt modelId="{05155CFF-CEB5-4582-84C4-993BD973713D}" type="pres">
      <dgm:prSet presAssocID="{5A1EB77F-56FF-4D85-9426-B2103DBC87E9}" presName="Name0" presStyleCnt="0">
        <dgm:presLayoutVars>
          <dgm:chPref val="1"/>
          <dgm:dir/>
          <dgm:animOne val="branch"/>
          <dgm:animLvl val="lvl"/>
          <dgm:resizeHandles val="exact"/>
        </dgm:presLayoutVars>
      </dgm:prSet>
      <dgm:spPr/>
    </dgm:pt>
    <dgm:pt modelId="{FF093568-30B7-4DF1-AEB8-0DA7961167F6}" type="pres">
      <dgm:prSet presAssocID="{6762C0D4-774B-4A28-9264-96DFDD59D70D}" presName="root1" presStyleCnt="0"/>
      <dgm:spPr/>
    </dgm:pt>
    <dgm:pt modelId="{C4D5277B-5EEF-4316-8587-8B7DB3CA3845}" type="pres">
      <dgm:prSet presAssocID="{6762C0D4-774B-4A28-9264-96DFDD59D70D}" presName="LevelOneTextNode" presStyleLbl="node0" presStyleIdx="0" presStyleCnt="1" custScaleX="212911" custScaleY="97240">
        <dgm:presLayoutVars>
          <dgm:chPref val="3"/>
        </dgm:presLayoutVars>
      </dgm:prSet>
      <dgm:spPr/>
    </dgm:pt>
    <dgm:pt modelId="{AFC90263-4AF9-4940-8F54-9FEA5A32C60A}" type="pres">
      <dgm:prSet presAssocID="{6762C0D4-774B-4A28-9264-96DFDD59D70D}" presName="level2hierChild" presStyleCnt="0"/>
      <dgm:spPr/>
    </dgm:pt>
    <dgm:pt modelId="{47BD7456-65AC-4FED-A150-2BAE640C575E}" type="pres">
      <dgm:prSet presAssocID="{5A50205C-07C4-41C3-960F-9C23A851FECE}" presName="conn2-1" presStyleLbl="parChTrans1D2" presStyleIdx="0" presStyleCnt="5"/>
      <dgm:spPr/>
    </dgm:pt>
    <dgm:pt modelId="{9775A7DD-B781-423C-AE5C-E1930842522D}" type="pres">
      <dgm:prSet presAssocID="{5A50205C-07C4-41C3-960F-9C23A851FECE}" presName="connTx" presStyleLbl="parChTrans1D2" presStyleIdx="0" presStyleCnt="5"/>
      <dgm:spPr/>
    </dgm:pt>
    <dgm:pt modelId="{7F680BAE-6D96-4F95-86BA-73109F92BCAF}" type="pres">
      <dgm:prSet presAssocID="{8FF8A44B-1230-4611-9385-CFD55D218450}" presName="root2" presStyleCnt="0"/>
      <dgm:spPr/>
    </dgm:pt>
    <dgm:pt modelId="{D9030803-5090-400C-B1DB-63E14DDCB09F}" type="pres">
      <dgm:prSet presAssocID="{8FF8A44B-1230-4611-9385-CFD55D218450}" presName="LevelTwoTextNode" presStyleLbl="node2" presStyleIdx="0" presStyleCnt="5" custScaleX="486513" custScaleY="139181">
        <dgm:presLayoutVars>
          <dgm:chPref val="3"/>
        </dgm:presLayoutVars>
      </dgm:prSet>
      <dgm:spPr/>
    </dgm:pt>
    <dgm:pt modelId="{53A73559-0184-4C0E-8E49-0E290EBAC8CE}" type="pres">
      <dgm:prSet presAssocID="{8FF8A44B-1230-4611-9385-CFD55D218450}" presName="level3hierChild" presStyleCnt="0"/>
      <dgm:spPr/>
    </dgm:pt>
    <dgm:pt modelId="{AED37601-837F-4DDF-A5AA-D85B84B62F67}" type="pres">
      <dgm:prSet presAssocID="{DF8A1273-9D27-49A0-A52F-EB35F8E1650E}" presName="conn2-1" presStyleLbl="parChTrans1D2" presStyleIdx="1" presStyleCnt="5"/>
      <dgm:spPr/>
    </dgm:pt>
    <dgm:pt modelId="{94D2DF8A-4E1A-4325-9DD1-F8B3584B9EC0}" type="pres">
      <dgm:prSet presAssocID="{DF8A1273-9D27-49A0-A52F-EB35F8E1650E}" presName="connTx" presStyleLbl="parChTrans1D2" presStyleIdx="1" presStyleCnt="5"/>
      <dgm:spPr/>
    </dgm:pt>
    <dgm:pt modelId="{C37821E2-B491-403F-A286-645B0495E41D}" type="pres">
      <dgm:prSet presAssocID="{865C5F60-5785-40E2-90C8-9CF021D08F0A}" presName="root2" presStyleCnt="0"/>
      <dgm:spPr/>
    </dgm:pt>
    <dgm:pt modelId="{9CAA42EE-EA9A-4DB3-BEFE-1DBD44581C8A}" type="pres">
      <dgm:prSet presAssocID="{865C5F60-5785-40E2-90C8-9CF021D08F0A}" presName="LevelTwoTextNode" presStyleLbl="node2" presStyleIdx="1" presStyleCnt="5" custScaleX="486513" custScaleY="139181">
        <dgm:presLayoutVars>
          <dgm:chPref val="3"/>
        </dgm:presLayoutVars>
      </dgm:prSet>
      <dgm:spPr/>
    </dgm:pt>
    <dgm:pt modelId="{BFA80C26-FF80-4AE4-B819-BF580B466228}" type="pres">
      <dgm:prSet presAssocID="{865C5F60-5785-40E2-90C8-9CF021D08F0A}" presName="level3hierChild" presStyleCnt="0"/>
      <dgm:spPr/>
    </dgm:pt>
    <dgm:pt modelId="{94C8843C-1372-495A-BAB8-56F99FCAF4B6}" type="pres">
      <dgm:prSet presAssocID="{532D3326-A59B-4821-A496-0926DCEADF2E}" presName="conn2-1" presStyleLbl="parChTrans1D2" presStyleIdx="2" presStyleCnt="5"/>
      <dgm:spPr/>
    </dgm:pt>
    <dgm:pt modelId="{C37B8F28-79F7-4FA8-A4D9-5F0CCF9F008F}" type="pres">
      <dgm:prSet presAssocID="{532D3326-A59B-4821-A496-0926DCEADF2E}" presName="connTx" presStyleLbl="parChTrans1D2" presStyleIdx="2" presStyleCnt="5"/>
      <dgm:spPr/>
    </dgm:pt>
    <dgm:pt modelId="{A9609899-5CA8-41CE-B3E2-59DE85A23DE7}" type="pres">
      <dgm:prSet presAssocID="{819539C6-6FC3-48C7-8D94-17725BE92FCE}" presName="root2" presStyleCnt="0"/>
      <dgm:spPr/>
    </dgm:pt>
    <dgm:pt modelId="{87656654-9081-48AE-8244-73C3ABC70B64}" type="pres">
      <dgm:prSet presAssocID="{819539C6-6FC3-48C7-8D94-17725BE92FCE}" presName="LevelTwoTextNode" presStyleLbl="node2" presStyleIdx="2" presStyleCnt="5" custScaleX="486513" custScaleY="139181">
        <dgm:presLayoutVars>
          <dgm:chPref val="3"/>
        </dgm:presLayoutVars>
      </dgm:prSet>
      <dgm:spPr/>
    </dgm:pt>
    <dgm:pt modelId="{D868490B-A637-47DE-BEF5-19E635B25327}" type="pres">
      <dgm:prSet presAssocID="{819539C6-6FC3-48C7-8D94-17725BE92FCE}" presName="level3hierChild" presStyleCnt="0"/>
      <dgm:spPr/>
    </dgm:pt>
    <dgm:pt modelId="{09FDE227-0741-4B44-83E9-60FDCCDE988D}" type="pres">
      <dgm:prSet presAssocID="{C2140070-033C-46FA-A9A6-6E422640E012}" presName="conn2-1" presStyleLbl="parChTrans1D2" presStyleIdx="3" presStyleCnt="5"/>
      <dgm:spPr/>
    </dgm:pt>
    <dgm:pt modelId="{A37DB926-7167-480A-9C1D-DA47966BD206}" type="pres">
      <dgm:prSet presAssocID="{C2140070-033C-46FA-A9A6-6E422640E012}" presName="connTx" presStyleLbl="parChTrans1D2" presStyleIdx="3" presStyleCnt="5"/>
      <dgm:spPr/>
    </dgm:pt>
    <dgm:pt modelId="{8C939AF3-EC75-480B-B53A-2CD410C32BB2}" type="pres">
      <dgm:prSet presAssocID="{5F4F12FE-F862-4A50-9738-9736EA48260A}" presName="root2" presStyleCnt="0"/>
      <dgm:spPr/>
    </dgm:pt>
    <dgm:pt modelId="{3CCEAD19-10D7-4F42-AA78-3696F425FCD2}" type="pres">
      <dgm:prSet presAssocID="{5F4F12FE-F862-4A50-9738-9736EA48260A}" presName="LevelTwoTextNode" presStyleLbl="node2" presStyleIdx="3" presStyleCnt="5" custScaleX="486513" custScaleY="139181">
        <dgm:presLayoutVars>
          <dgm:chPref val="3"/>
        </dgm:presLayoutVars>
      </dgm:prSet>
      <dgm:spPr/>
    </dgm:pt>
    <dgm:pt modelId="{6431A28C-8A8C-479F-ADEC-5BD84422069C}" type="pres">
      <dgm:prSet presAssocID="{5F4F12FE-F862-4A50-9738-9736EA48260A}" presName="level3hierChild" presStyleCnt="0"/>
      <dgm:spPr/>
    </dgm:pt>
    <dgm:pt modelId="{877A81EF-3D39-4CF9-B92F-2B60ED3E0714}" type="pres">
      <dgm:prSet presAssocID="{F028C51C-8575-456E-B2AA-34008CF81384}" presName="conn2-1" presStyleLbl="parChTrans1D2" presStyleIdx="4" presStyleCnt="5"/>
      <dgm:spPr/>
    </dgm:pt>
    <dgm:pt modelId="{AE5E5777-9EC8-4761-B0A7-4642AE501421}" type="pres">
      <dgm:prSet presAssocID="{F028C51C-8575-456E-B2AA-34008CF81384}" presName="connTx" presStyleLbl="parChTrans1D2" presStyleIdx="4" presStyleCnt="5"/>
      <dgm:spPr/>
    </dgm:pt>
    <dgm:pt modelId="{3F25FBA6-660F-463E-BCEA-ED35C94CB91B}" type="pres">
      <dgm:prSet presAssocID="{65297BB2-1F1C-4351-8965-FEAAB6B03842}" presName="root2" presStyleCnt="0"/>
      <dgm:spPr/>
    </dgm:pt>
    <dgm:pt modelId="{4D7FE5B9-8B10-4E29-890B-5EAC8AD6447C}" type="pres">
      <dgm:prSet presAssocID="{65297BB2-1F1C-4351-8965-FEAAB6B03842}" presName="LevelTwoTextNode" presStyleLbl="node2" presStyleIdx="4" presStyleCnt="5" custScaleX="486513" custScaleY="139181">
        <dgm:presLayoutVars>
          <dgm:chPref val="3"/>
        </dgm:presLayoutVars>
      </dgm:prSet>
      <dgm:spPr/>
    </dgm:pt>
    <dgm:pt modelId="{5E732434-011F-4EF8-A673-26615B61DEBE}" type="pres">
      <dgm:prSet presAssocID="{65297BB2-1F1C-4351-8965-FEAAB6B03842}" presName="level3hierChild" presStyleCnt="0"/>
      <dgm:spPr/>
    </dgm:pt>
  </dgm:ptLst>
  <dgm:cxnLst>
    <dgm:cxn modelId="{FD7ECF03-98F8-4170-81FF-B439F1C3CDC1}" srcId="{6762C0D4-774B-4A28-9264-96DFDD59D70D}" destId="{5F4F12FE-F862-4A50-9738-9736EA48260A}" srcOrd="3" destOrd="0" parTransId="{C2140070-033C-46FA-A9A6-6E422640E012}" sibTransId="{DEF74B1D-8951-4661-AB6E-3B3E1B1563CF}"/>
    <dgm:cxn modelId="{9721B204-9E30-4F2E-B075-D986F3C0501D}" type="presOf" srcId="{65297BB2-1F1C-4351-8965-FEAAB6B03842}" destId="{4D7FE5B9-8B10-4E29-890B-5EAC8AD6447C}" srcOrd="0" destOrd="0" presId="urn:microsoft.com/office/officeart/2008/layout/HorizontalMultiLevelHierarchy"/>
    <dgm:cxn modelId="{02F8E504-BD5A-4635-8C69-7EB10AD3A44A}" type="presOf" srcId="{F028C51C-8575-456E-B2AA-34008CF81384}" destId="{AE5E5777-9EC8-4761-B0A7-4642AE501421}" srcOrd="1" destOrd="0" presId="urn:microsoft.com/office/officeart/2008/layout/HorizontalMultiLevelHierarchy"/>
    <dgm:cxn modelId="{63734C1F-5947-46F2-A2AA-B0858318629A}" srcId="{5A1EB77F-56FF-4D85-9426-B2103DBC87E9}" destId="{6762C0D4-774B-4A28-9264-96DFDD59D70D}" srcOrd="0" destOrd="0" parTransId="{848B0DCB-10B7-43B1-A2E8-418E8C91D1DF}" sibTransId="{D167581D-DE01-41CB-8B37-AB17A0775C12}"/>
    <dgm:cxn modelId="{56418B23-14FD-4F61-880B-10EAA112A074}" srcId="{6762C0D4-774B-4A28-9264-96DFDD59D70D}" destId="{65297BB2-1F1C-4351-8965-FEAAB6B03842}" srcOrd="4" destOrd="0" parTransId="{F028C51C-8575-456E-B2AA-34008CF81384}" sibTransId="{BFD2C45A-59F0-4947-B49F-A88E4F4989D3}"/>
    <dgm:cxn modelId="{D2797C36-697C-438D-93B0-300F1D9B488B}" type="presOf" srcId="{5F4F12FE-F862-4A50-9738-9736EA48260A}" destId="{3CCEAD19-10D7-4F42-AA78-3696F425FCD2}" srcOrd="0" destOrd="0" presId="urn:microsoft.com/office/officeart/2008/layout/HorizontalMultiLevelHierarchy"/>
    <dgm:cxn modelId="{04384737-6BC0-4FC4-AE1B-FDF715868260}" type="presOf" srcId="{C2140070-033C-46FA-A9A6-6E422640E012}" destId="{09FDE227-0741-4B44-83E9-60FDCCDE988D}" srcOrd="0" destOrd="0" presId="urn:microsoft.com/office/officeart/2008/layout/HorizontalMultiLevelHierarchy"/>
    <dgm:cxn modelId="{827B575B-4E20-46CC-A64F-03FACB2BC517}" type="presOf" srcId="{F028C51C-8575-456E-B2AA-34008CF81384}" destId="{877A81EF-3D39-4CF9-B92F-2B60ED3E0714}" srcOrd="0" destOrd="0" presId="urn:microsoft.com/office/officeart/2008/layout/HorizontalMultiLevelHierarchy"/>
    <dgm:cxn modelId="{3DF3CC5B-8B17-4154-B215-9D7B71E9DCBF}" type="presOf" srcId="{819539C6-6FC3-48C7-8D94-17725BE92FCE}" destId="{87656654-9081-48AE-8244-73C3ABC70B64}" srcOrd="0" destOrd="0" presId="urn:microsoft.com/office/officeart/2008/layout/HorizontalMultiLevelHierarchy"/>
    <dgm:cxn modelId="{A4F98A5E-014A-42AC-86C7-31E941280DE2}" type="presOf" srcId="{6762C0D4-774B-4A28-9264-96DFDD59D70D}" destId="{C4D5277B-5EEF-4316-8587-8B7DB3CA3845}" srcOrd="0" destOrd="0" presId="urn:microsoft.com/office/officeart/2008/layout/HorizontalMultiLevelHierarchy"/>
    <dgm:cxn modelId="{9F98C848-30DE-483C-9B66-9426C6A4CF7C}" type="presOf" srcId="{532D3326-A59B-4821-A496-0926DCEADF2E}" destId="{C37B8F28-79F7-4FA8-A4D9-5F0CCF9F008F}" srcOrd="1" destOrd="0" presId="urn:microsoft.com/office/officeart/2008/layout/HorizontalMultiLevelHierarchy"/>
    <dgm:cxn modelId="{2C7A4673-0DCF-4BAF-AE98-A46F6DB19F54}" type="presOf" srcId="{8FF8A44B-1230-4611-9385-CFD55D218450}" destId="{D9030803-5090-400C-B1DB-63E14DDCB09F}" srcOrd="0" destOrd="0" presId="urn:microsoft.com/office/officeart/2008/layout/HorizontalMultiLevelHierarchy"/>
    <dgm:cxn modelId="{A7F5CE7A-1029-4738-B301-F56B342A03BF}" srcId="{6762C0D4-774B-4A28-9264-96DFDD59D70D}" destId="{8FF8A44B-1230-4611-9385-CFD55D218450}" srcOrd="0" destOrd="0" parTransId="{5A50205C-07C4-41C3-960F-9C23A851FECE}" sibTransId="{14A2B902-59C5-49AC-86A5-A9F679D6A6AA}"/>
    <dgm:cxn modelId="{F7A0FC80-5829-4F69-AE16-FC6C0D9F0BF6}" type="presOf" srcId="{865C5F60-5785-40E2-90C8-9CF021D08F0A}" destId="{9CAA42EE-EA9A-4DB3-BEFE-1DBD44581C8A}" srcOrd="0" destOrd="0" presId="urn:microsoft.com/office/officeart/2008/layout/HorizontalMultiLevelHierarchy"/>
    <dgm:cxn modelId="{708E6896-9E8E-477B-998E-15A2AACAD181}" type="presOf" srcId="{DF8A1273-9D27-49A0-A52F-EB35F8E1650E}" destId="{94D2DF8A-4E1A-4325-9DD1-F8B3584B9EC0}" srcOrd="1" destOrd="0" presId="urn:microsoft.com/office/officeart/2008/layout/HorizontalMultiLevelHierarchy"/>
    <dgm:cxn modelId="{99C46D9F-E8D3-4031-996D-F31A8F4CC967}" srcId="{6762C0D4-774B-4A28-9264-96DFDD59D70D}" destId="{819539C6-6FC3-48C7-8D94-17725BE92FCE}" srcOrd="2" destOrd="0" parTransId="{532D3326-A59B-4821-A496-0926DCEADF2E}" sibTransId="{5DC24B07-DAD4-48E3-A39D-B64324BADCFD}"/>
    <dgm:cxn modelId="{5E5C70AE-0D32-4856-9273-F3DE83BBEFA0}" type="presOf" srcId="{5A50205C-07C4-41C3-960F-9C23A851FECE}" destId="{9775A7DD-B781-423C-AE5C-E1930842522D}" srcOrd="1" destOrd="0" presId="urn:microsoft.com/office/officeart/2008/layout/HorizontalMultiLevelHierarchy"/>
    <dgm:cxn modelId="{73214DB5-30F8-4DD6-8804-57073616E876}" type="presOf" srcId="{532D3326-A59B-4821-A496-0926DCEADF2E}" destId="{94C8843C-1372-495A-BAB8-56F99FCAF4B6}" srcOrd="0" destOrd="0" presId="urn:microsoft.com/office/officeart/2008/layout/HorizontalMultiLevelHierarchy"/>
    <dgm:cxn modelId="{C955F9B6-5FFD-4893-A453-4F879AE3DDDB}" type="presOf" srcId="{DF8A1273-9D27-49A0-A52F-EB35F8E1650E}" destId="{AED37601-837F-4DDF-A5AA-D85B84B62F67}" srcOrd="0" destOrd="0" presId="urn:microsoft.com/office/officeart/2008/layout/HorizontalMultiLevelHierarchy"/>
    <dgm:cxn modelId="{2263A5BB-65AE-40CB-8A53-07C690F8659C}" srcId="{6762C0D4-774B-4A28-9264-96DFDD59D70D}" destId="{865C5F60-5785-40E2-90C8-9CF021D08F0A}" srcOrd="1" destOrd="0" parTransId="{DF8A1273-9D27-49A0-A52F-EB35F8E1650E}" sibTransId="{F817F3E0-AAC7-4ECA-AAA3-2EB1B602A92B}"/>
    <dgm:cxn modelId="{8A274BF5-BB32-463B-BC6C-B041F28D6060}" type="presOf" srcId="{C2140070-033C-46FA-A9A6-6E422640E012}" destId="{A37DB926-7167-480A-9C1D-DA47966BD206}" srcOrd="1" destOrd="0" presId="urn:microsoft.com/office/officeart/2008/layout/HorizontalMultiLevelHierarchy"/>
    <dgm:cxn modelId="{732188F5-F6D5-4A92-ADD6-80545C7C7B52}" type="presOf" srcId="{5A50205C-07C4-41C3-960F-9C23A851FECE}" destId="{47BD7456-65AC-4FED-A150-2BAE640C575E}" srcOrd="0" destOrd="0" presId="urn:microsoft.com/office/officeart/2008/layout/HorizontalMultiLevelHierarchy"/>
    <dgm:cxn modelId="{B7FB66F7-742C-4B33-B50B-6CDF7CBF4AB1}" type="presOf" srcId="{5A1EB77F-56FF-4D85-9426-B2103DBC87E9}" destId="{05155CFF-CEB5-4582-84C4-993BD973713D}" srcOrd="0" destOrd="0" presId="urn:microsoft.com/office/officeart/2008/layout/HorizontalMultiLevelHierarchy"/>
    <dgm:cxn modelId="{2F8265A9-21CD-45A1-892B-6B9324DB21D5}" type="presParOf" srcId="{05155CFF-CEB5-4582-84C4-993BD973713D}" destId="{FF093568-30B7-4DF1-AEB8-0DA7961167F6}" srcOrd="0" destOrd="0" presId="urn:microsoft.com/office/officeart/2008/layout/HorizontalMultiLevelHierarchy"/>
    <dgm:cxn modelId="{61E1DAD9-B7C3-4E6A-B5EA-30321E7F40A0}" type="presParOf" srcId="{FF093568-30B7-4DF1-AEB8-0DA7961167F6}" destId="{C4D5277B-5EEF-4316-8587-8B7DB3CA3845}" srcOrd="0" destOrd="0" presId="urn:microsoft.com/office/officeart/2008/layout/HorizontalMultiLevelHierarchy"/>
    <dgm:cxn modelId="{348A43F0-828C-4558-A096-BFB27CAA985C}" type="presParOf" srcId="{FF093568-30B7-4DF1-AEB8-0DA7961167F6}" destId="{AFC90263-4AF9-4940-8F54-9FEA5A32C60A}" srcOrd="1" destOrd="0" presId="urn:microsoft.com/office/officeart/2008/layout/HorizontalMultiLevelHierarchy"/>
    <dgm:cxn modelId="{7C75E41C-261F-421B-A214-6114E2BD85A9}" type="presParOf" srcId="{AFC90263-4AF9-4940-8F54-9FEA5A32C60A}" destId="{47BD7456-65AC-4FED-A150-2BAE640C575E}" srcOrd="0" destOrd="0" presId="urn:microsoft.com/office/officeart/2008/layout/HorizontalMultiLevelHierarchy"/>
    <dgm:cxn modelId="{03382279-0AB9-4017-B0F9-474F0668A578}" type="presParOf" srcId="{47BD7456-65AC-4FED-A150-2BAE640C575E}" destId="{9775A7DD-B781-423C-AE5C-E1930842522D}" srcOrd="0" destOrd="0" presId="urn:microsoft.com/office/officeart/2008/layout/HorizontalMultiLevelHierarchy"/>
    <dgm:cxn modelId="{B63DE2A9-C378-4EC1-959E-1426383A5EB9}" type="presParOf" srcId="{AFC90263-4AF9-4940-8F54-9FEA5A32C60A}" destId="{7F680BAE-6D96-4F95-86BA-73109F92BCAF}" srcOrd="1" destOrd="0" presId="urn:microsoft.com/office/officeart/2008/layout/HorizontalMultiLevelHierarchy"/>
    <dgm:cxn modelId="{1F9C107B-D18A-43A8-BF86-8C5434CE420D}" type="presParOf" srcId="{7F680BAE-6D96-4F95-86BA-73109F92BCAF}" destId="{D9030803-5090-400C-B1DB-63E14DDCB09F}" srcOrd="0" destOrd="0" presId="urn:microsoft.com/office/officeart/2008/layout/HorizontalMultiLevelHierarchy"/>
    <dgm:cxn modelId="{E687E9E6-ECB8-45A3-B2F6-CF03420F1A27}" type="presParOf" srcId="{7F680BAE-6D96-4F95-86BA-73109F92BCAF}" destId="{53A73559-0184-4C0E-8E49-0E290EBAC8CE}" srcOrd="1" destOrd="0" presId="urn:microsoft.com/office/officeart/2008/layout/HorizontalMultiLevelHierarchy"/>
    <dgm:cxn modelId="{76A41E93-0BD1-4708-B069-93ED66B6E213}" type="presParOf" srcId="{AFC90263-4AF9-4940-8F54-9FEA5A32C60A}" destId="{AED37601-837F-4DDF-A5AA-D85B84B62F67}" srcOrd="2" destOrd="0" presId="urn:microsoft.com/office/officeart/2008/layout/HorizontalMultiLevelHierarchy"/>
    <dgm:cxn modelId="{5F87A895-A3A5-4D51-8748-C0E1F9D51505}" type="presParOf" srcId="{AED37601-837F-4DDF-A5AA-D85B84B62F67}" destId="{94D2DF8A-4E1A-4325-9DD1-F8B3584B9EC0}" srcOrd="0" destOrd="0" presId="urn:microsoft.com/office/officeart/2008/layout/HorizontalMultiLevelHierarchy"/>
    <dgm:cxn modelId="{06947E63-23DE-4072-A3AF-843482DF8C50}" type="presParOf" srcId="{AFC90263-4AF9-4940-8F54-9FEA5A32C60A}" destId="{C37821E2-B491-403F-A286-645B0495E41D}" srcOrd="3" destOrd="0" presId="urn:microsoft.com/office/officeart/2008/layout/HorizontalMultiLevelHierarchy"/>
    <dgm:cxn modelId="{EDD05656-2344-4974-B358-57D9532CCEEE}" type="presParOf" srcId="{C37821E2-B491-403F-A286-645B0495E41D}" destId="{9CAA42EE-EA9A-4DB3-BEFE-1DBD44581C8A}" srcOrd="0" destOrd="0" presId="urn:microsoft.com/office/officeart/2008/layout/HorizontalMultiLevelHierarchy"/>
    <dgm:cxn modelId="{6945052E-DA6B-43BD-92C8-A4B5AF591718}" type="presParOf" srcId="{C37821E2-B491-403F-A286-645B0495E41D}" destId="{BFA80C26-FF80-4AE4-B819-BF580B466228}" srcOrd="1" destOrd="0" presId="urn:microsoft.com/office/officeart/2008/layout/HorizontalMultiLevelHierarchy"/>
    <dgm:cxn modelId="{3F1A0C4F-5F05-492C-AD93-FB836EDFB172}" type="presParOf" srcId="{AFC90263-4AF9-4940-8F54-9FEA5A32C60A}" destId="{94C8843C-1372-495A-BAB8-56F99FCAF4B6}" srcOrd="4" destOrd="0" presId="urn:microsoft.com/office/officeart/2008/layout/HorizontalMultiLevelHierarchy"/>
    <dgm:cxn modelId="{6EB6B7B4-DF61-412A-AB81-7AAD224EDC2F}" type="presParOf" srcId="{94C8843C-1372-495A-BAB8-56F99FCAF4B6}" destId="{C37B8F28-79F7-4FA8-A4D9-5F0CCF9F008F}" srcOrd="0" destOrd="0" presId="urn:microsoft.com/office/officeart/2008/layout/HorizontalMultiLevelHierarchy"/>
    <dgm:cxn modelId="{36954096-8ABF-42FD-83D1-0D8730B36853}" type="presParOf" srcId="{AFC90263-4AF9-4940-8F54-9FEA5A32C60A}" destId="{A9609899-5CA8-41CE-B3E2-59DE85A23DE7}" srcOrd="5" destOrd="0" presId="urn:microsoft.com/office/officeart/2008/layout/HorizontalMultiLevelHierarchy"/>
    <dgm:cxn modelId="{DE8C1161-9EB1-4833-8F05-85FABB769490}" type="presParOf" srcId="{A9609899-5CA8-41CE-B3E2-59DE85A23DE7}" destId="{87656654-9081-48AE-8244-73C3ABC70B64}" srcOrd="0" destOrd="0" presId="urn:microsoft.com/office/officeart/2008/layout/HorizontalMultiLevelHierarchy"/>
    <dgm:cxn modelId="{533BBBA1-4466-4DFA-968F-D6F19B31A506}" type="presParOf" srcId="{A9609899-5CA8-41CE-B3E2-59DE85A23DE7}" destId="{D868490B-A637-47DE-BEF5-19E635B25327}" srcOrd="1" destOrd="0" presId="urn:microsoft.com/office/officeart/2008/layout/HorizontalMultiLevelHierarchy"/>
    <dgm:cxn modelId="{76BA1FD8-2FED-4C23-A095-DE5B57214470}" type="presParOf" srcId="{AFC90263-4AF9-4940-8F54-9FEA5A32C60A}" destId="{09FDE227-0741-4B44-83E9-60FDCCDE988D}" srcOrd="6" destOrd="0" presId="urn:microsoft.com/office/officeart/2008/layout/HorizontalMultiLevelHierarchy"/>
    <dgm:cxn modelId="{23995D72-DDFB-4AF9-85A3-5E8A550EFE58}" type="presParOf" srcId="{09FDE227-0741-4B44-83E9-60FDCCDE988D}" destId="{A37DB926-7167-480A-9C1D-DA47966BD206}" srcOrd="0" destOrd="0" presId="urn:microsoft.com/office/officeart/2008/layout/HorizontalMultiLevelHierarchy"/>
    <dgm:cxn modelId="{857D3F37-ED9D-4804-9B27-85E5DF1C0FA5}" type="presParOf" srcId="{AFC90263-4AF9-4940-8F54-9FEA5A32C60A}" destId="{8C939AF3-EC75-480B-B53A-2CD410C32BB2}" srcOrd="7" destOrd="0" presId="urn:microsoft.com/office/officeart/2008/layout/HorizontalMultiLevelHierarchy"/>
    <dgm:cxn modelId="{C3DEA0C5-2AD8-42A0-93C4-5CA9CABC6E45}" type="presParOf" srcId="{8C939AF3-EC75-480B-B53A-2CD410C32BB2}" destId="{3CCEAD19-10D7-4F42-AA78-3696F425FCD2}" srcOrd="0" destOrd="0" presId="urn:microsoft.com/office/officeart/2008/layout/HorizontalMultiLevelHierarchy"/>
    <dgm:cxn modelId="{FA2A4525-B60A-4CCC-9CD6-535F59F16A65}" type="presParOf" srcId="{8C939AF3-EC75-480B-B53A-2CD410C32BB2}" destId="{6431A28C-8A8C-479F-ADEC-5BD84422069C}" srcOrd="1" destOrd="0" presId="urn:microsoft.com/office/officeart/2008/layout/HorizontalMultiLevelHierarchy"/>
    <dgm:cxn modelId="{27B762AB-4DFD-425C-BFDC-1ADA19556570}" type="presParOf" srcId="{AFC90263-4AF9-4940-8F54-9FEA5A32C60A}" destId="{877A81EF-3D39-4CF9-B92F-2B60ED3E0714}" srcOrd="8" destOrd="0" presId="urn:microsoft.com/office/officeart/2008/layout/HorizontalMultiLevelHierarchy"/>
    <dgm:cxn modelId="{9A65BA8B-DADA-4292-9307-FBD8BC13BA0C}" type="presParOf" srcId="{877A81EF-3D39-4CF9-B92F-2B60ED3E0714}" destId="{AE5E5777-9EC8-4761-B0A7-4642AE501421}" srcOrd="0" destOrd="0" presId="urn:microsoft.com/office/officeart/2008/layout/HorizontalMultiLevelHierarchy"/>
    <dgm:cxn modelId="{E8F5D76A-71AA-4DEA-86BE-B489C00D923B}" type="presParOf" srcId="{AFC90263-4AF9-4940-8F54-9FEA5A32C60A}" destId="{3F25FBA6-660F-463E-BCEA-ED35C94CB91B}" srcOrd="9" destOrd="0" presId="urn:microsoft.com/office/officeart/2008/layout/HorizontalMultiLevelHierarchy"/>
    <dgm:cxn modelId="{CEBB9778-5715-43A2-891B-455D7CF7FCE5}" type="presParOf" srcId="{3F25FBA6-660F-463E-BCEA-ED35C94CB91B}" destId="{4D7FE5B9-8B10-4E29-890B-5EAC8AD6447C}" srcOrd="0" destOrd="0" presId="urn:microsoft.com/office/officeart/2008/layout/HorizontalMultiLevelHierarchy"/>
    <dgm:cxn modelId="{1ADBC6E8-DA8C-42BC-BDF6-050DB2D153ED}" type="presParOf" srcId="{3F25FBA6-660F-463E-BCEA-ED35C94CB91B}" destId="{5E732434-011F-4EF8-A673-26615B61DEBE}" srcOrd="1" destOrd="0" presId="urn:microsoft.com/office/officeart/2008/layout/HorizontalMultiLevelHierarchy"/>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1EB77F-56FF-4D85-9426-B2103DBC87E9}"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n-SG"/>
        </a:p>
      </dgm:t>
    </dgm:pt>
    <dgm:pt modelId="{6762C0D4-774B-4A28-9264-96DFDD59D70D}">
      <dgm:prSet phldrT="[Text]" custT="1"/>
      <dgm:spPr>
        <a:solidFill>
          <a:srgbClr val="FBDBC9"/>
        </a:solidFill>
      </dgm:spPr>
      <dgm:t>
        <a:bodyPr/>
        <a:lstStyle/>
        <a:p>
          <a:r>
            <a:rPr lang="en-US" sz="1100" b="1" dirty="0">
              <a:solidFill>
                <a:schemeClr val="tx1"/>
              </a:solidFill>
            </a:rPr>
            <a:t>Trade reconfiguration</a:t>
          </a:r>
          <a:endParaRPr lang="en-SG" sz="1100" b="1" dirty="0">
            <a:solidFill>
              <a:schemeClr val="tx1"/>
            </a:solidFill>
          </a:endParaRPr>
        </a:p>
      </dgm:t>
    </dgm:pt>
    <dgm:pt modelId="{848B0DCB-10B7-43B1-A2E8-418E8C91D1DF}" type="parTrans" cxnId="{63734C1F-5947-46F2-A2AA-B0858318629A}">
      <dgm:prSet/>
      <dgm:spPr/>
      <dgm:t>
        <a:bodyPr/>
        <a:lstStyle/>
        <a:p>
          <a:endParaRPr lang="en-SG" sz="1100">
            <a:solidFill>
              <a:schemeClr val="tx1"/>
            </a:solidFill>
          </a:endParaRPr>
        </a:p>
      </dgm:t>
    </dgm:pt>
    <dgm:pt modelId="{D167581D-DE01-41CB-8B37-AB17A0775C12}" type="sibTrans" cxnId="{63734C1F-5947-46F2-A2AA-B0858318629A}">
      <dgm:prSet/>
      <dgm:spPr/>
      <dgm:t>
        <a:bodyPr/>
        <a:lstStyle/>
        <a:p>
          <a:endParaRPr lang="en-SG" sz="1100">
            <a:solidFill>
              <a:schemeClr val="tx1"/>
            </a:solidFill>
          </a:endParaRPr>
        </a:p>
      </dgm:t>
    </dgm:pt>
    <dgm:pt modelId="{8FF8A44B-1230-4611-9385-CFD55D218450}">
      <dgm:prSet phldrT="[Text]" custT="1"/>
      <dgm:spPr>
        <a:solidFill>
          <a:schemeClr val="accent3">
            <a:hueOff val="0"/>
            <a:satOff val="0"/>
            <a:lumOff val="0"/>
            <a:alpha val="31000"/>
          </a:schemeClr>
        </a:solidFill>
      </dgm:spPr>
      <dgm:t>
        <a:bodyPr/>
        <a:lstStyle/>
        <a:p>
          <a:r>
            <a:rPr lang="en-US" sz="1100">
              <a:solidFill>
                <a:schemeClr val="tx1"/>
              </a:solidFill>
            </a:rPr>
            <a:t>Smart supply chains</a:t>
          </a:r>
          <a:endParaRPr lang="en-SG" sz="1100">
            <a:solidFill>
              <a:schemeClr val="tx1"/>
            </a:solidFill>
          </a:endParaRPr>
        </a:p>
      </dgm:t>
    </dgm:pt>
    <dgm:pt modelId="{14A2B902-59C5-49AC-86A5-A9F679D6A6AA}" type="sibTrans" cxnId="{A7F5CE7A-1029-4738-B301-F56B342A03BF}">
      <dgm:prSet/>
      <dgm:spPr/>
      <dgm:t>
        <a:bodyPr/>
        <a:lstStyle/>
        <a:p>
          <a:endParaRPr lang="en-SG" sz="1100">
            <a:solidFill>
              <a:schemeClr val="tx1"/>
            </a:solidFill>
          </a:endParaRPr>
        </a:p>
      </dgm:t>
    </dgm:pt>
    <dgm:pt modelId="{5A50205C-07C4-41C3-960F-9C23A851FECE}" type="parTrans" cxnId="{A7F5CE7A-1029-4738-B301-F56B342A03BF}">
      <dgm:prSet custT="1"/>
      <dgm:spPr>
        <a:ln>
          <a:solidFill>
            <a:schemeClr val="accent3"/>
          </a:solidFill>
          <a:tailEnd type="oval"/>
        </a:ln>
      </dgm:spPr>
      <dgm:t>
        <a:bodyPr/>
        <a:lstStyle/>
        <a:p>
          <a:endParaRPr lang="en-SG" sz="1100">
            <a:solidFill>
              <a:schemeClr val="tx1"/>
            </a:solidFill>
          </a:endParaRPr>
        </a:p>
      </dgm:t>
    </dgm:pt>
    <dgm:pt modelId="{865C5F60-5785-40E2-90C8-9CF021D08F0A}">
      <dgm:prSet phldrT="[Text]" custT="1"/>
      <dgm:spPr>
        <a:solidFill>
          <a:schemeClr val="accent3">
            <a:hueOff val="0"/>
            <a:satOff val="0"/>
            <a:lumOff val="0"/>
            <a:alpha val="31000"/>
          </a:schemeClr>
        </a:solidFill>
      </dgm:spPr>
      <dgm:t>
        <a:bodyPr/>
        <a:lstStyle/>
        <a:p>
          <a:r>
            <a:rPr lang="en-US" sz="1100">
              <a:solidFill>
                <a:schemeClr val="tx1"/>
              </a:solidFill>
            </a:rPr>
            <a:t>Data infrastructures</a:t>
          </a:r>
          <a:endParaRPr lang="en-SG" sz="1100">
            <a:solidFill>
              <a:schemeClr val="tx1"/>
            </a:solidFill>
          </a:endParaRPr>
        </a:p>
      </dgm:t>
    </dgm:pt>
    <dgm:pt modelId="{F817F3E0-AAC7-4ECA-AAA3-2EB1B602A92B}" type="sibTrans" cxnId="{2263A5BB-65AE-40CB-8A53-07C690F8659C}">
      <dgm:prSet/>
      <dgm:spPr/>
      <dgm:t>
        <a:bodyPr/>
        <a:lstStyle/>
        <a:p>
          <a:endParaRPr lang="en-SG" sz="1100">
            <a:solidFill>
              <a:schemeClr val="tx1"/>
            </a:solidFill>
          </a:endParaRPr>
        </a:p>
      </dgm:t>
    </dgm:pt>
    <dgm:pt modelId="{DF8A1273-9D27-49A0-A52F-EB35F8E1650E}" type="parTrans" cxnId="{2263A5BB-65AE-40CB-8A53-07C690F8659C}">
      <dgm:prSet custT="1"/>
      <dgm:spPr>
        <a:ln>
          <a:solidFill>
            <a:schemeClr val="accent3"/>
          </a:solidFill>
          <a:tailEnd type="oval"/>
        </a:ln>
      </dgm:spPr>
      <dgm:t>
        <a:bodyPr/>
        <a:lstStyle/>
        <a:p>
          <a:endParaRPr lang="en-SG" sz="1100">
            <a:solidFill>
              <a:schemeClr val="tx1"/>
            </a:solidFill>
          </a:endParaRPr>
        </a:p>
      </dgm:t>
    </dgm:pt>
    <dgm:pt modelId="{819539C6-6FC3-48C7-8D94-17725BE92FCE}">
      <dgm:prSet phldrT="[Text]" custT="1"/>
      <dgm:spPr>
        <a:solidFill>
          <a:schemeClr val="accent3">
            <a:hueOff val="0"/>
            <a:satOff val="0"/>
            <a:lumOff val="0"/>
            <a:alpha val="31000"/>
          </a:schemeClr>
        </a:solidFill>
      </dgm:spPr>
      <dgm:t>
        <a:bodyPr/>
        <a:lstStyle/>
        <a:p>
          <a:r>
            <a:rPr lang="en-US" sz="1100">
              <a:solidFill>
                <a:schemeClr val="tx1"/>
              </a:solidFill>
            </a:rPr>
            <a:t>Predictive algorithms</a:t>
          </a:r>
          <a:endParaRPr lang="en-SG" sz="1100">
            <a:solidFill>
              <a:schemeClr val="tx1"/>
            </a:solidFill>
          </a:endParaRPr>
        </a:p>
      </dgm:t>
    </dgm:pt>
    <dgm:pt modelId="{5DC24B07-DAD4-48E3-A39D-B64324BADCFD}" type="sibTrans" cxnId="{99C46D9F-E8D3-4031-996D-F31A8F4CC967}">
      <dgm:prSet/>
      <dgm:spPr/>
      <dgm:t>
        <a:bodyPr/>
        <a:lstStyle/>
        <a:p>
          <a:endParaRPr lang="en-SG" sz="1100">
            <a:solidFill>
              <a:schemeClr val="tx1"/>
            </a:solidFill>
          </a:endParaRPr>
        </a:p>
      </dgm:t>
    </dgm:pt>
    <dgm:pt modelId="{532D3326-A59B-4821-A496-0926DCEADF2E}" type="parTrans" cxnId="{99C46D9F-E8D3-4031-996D-F31A8F4CC967}">
      <dgm:prSet custT="1"/>
      <dgm:spPr>
        <a:ln>
          <a:solidFill>
            <a:schemeClr val="accent3"/>
          </a:solidFill>
          <a:tailEnd type="oval"/>
        </a:ln>
      </dgm:spPr>
      <dgm:t>
        <a:bodyPr/>
        <a:lstStyle/>
        <a:p>
          <a:endParaRPr lang="en-SG" sz="1100">
            <a:solidFill>
              <a:schemeClr val="tx1"/>
            </a:solidFill>
          </a:endParaRPr>
        </a:p>
      </dgm:t>
    </dgm:pt>
    <dgm:pt modelId="{5F4F12FE-F862-4A50-9738-9736EA48260A}">
      <dgm:prSet phldrT="[Text]" custT="1"/>
      <dgm:spPr>
        <a:solidFill>
          <a:schemeClr val="accent3">
            <a:hueOff val="0"/>
            <a:satOff val="0"/>
            <a:lumOff val="0"/>
            <a:alpha val="31000"/>
          </a:schemeClr>
        </a:solidFill>
      </dgm:spPr>
      <dgm:t>
        <a:bodyPr/>
        <a:lstStyle/>
        <a:p>
          <a:r>
            <a:rPr lang="en-US" sz="1100">
              <a:solidFill>
                <a:schemeClr val="tx1"/>
              </a:solidFill>
            </a:rPr>
            <a:t>Digital services trade</a:t>
          </a:r>
          <a:endParaRPr lang="en-SG" sz="1100">
            <a:solidFill>
              <a:schemeClr val="tx1"/>
            </a:solidFill>
          </a:endParaRPr>
        </a:p>
      </dgm:t>
    </dgm:pt>
    <dgm:pt modelId="{DEF74B1D-8951-4661-AB6E-3B3E1B1563CF}" type="sibTrans" cxnId="{FD7ECF03-98F8-4170-81FF-B439F1C3CDC1}">
      <dgm:prSet/>
      <dgm:spPr/>
      <dgm:t>
        <a:bodyPr/>
        <a:lstStyle/>
        <a:p>
          <a:endParaRPr lang="en-SG">
            <a:solidFill>
              <a:schemeClr val="tx1"/>
            </a:solidFill>
          </a:endParaRPr>
        </a:p>
      </dgm:t>
    </dgm:pt>
    <dgm:pt modelId="{C2140070-033C-46FA-A9A6-6E422640E012}" type="parTrans" cxnId="{FD7ECF03-98F8-4170-81FF-B439F1C3CDC1}">
      <dgm:prSet/>
      <dgm:spPr>
        <a:ln>
          <a:solidFill>
            <a:schemeClr val="accent3"/>
          </a:solidFill>
          <a:tailEnd type="oval"/>
        </a:ln>
      </dgm:spPr>
      <dgm:t>
        <a:bodyPr/>
        <a:lstStyle/>
        <a:p>
          <a:endParaRPr lang="en-SG">
            <a:solidFill>
              <a:schemeClr val="tx1"/>
            </a:solidFill>
          </a:endParaRPr>
        </a:p>
      </dgm:t>
    </dgm:pt>
    <dgm:pt modelId="{65297BB2-1F1C-4351-8965-FEAAB6B03842}">
      <dgm:prSet phldrT="[Text]" custT="1"/>
      <dgm:spPr>
        <a:solidFill>
          <a:schemeClr val="accent3">
            <a:hueOff val="0"/>
            <a:satOff val="0"/>
            <a:lumOff val="0"/>
            <a:alpha val="31000"/>
          </a:schemeClr>
        </a:solidFill>
      </dgm:spPr>
      <dgm:t>
        <a:bodyPr/>
        <a:lstStyle/>
        <a:p>
          <a:r>
            <a:rPr lang="en-US" sz="1100">
              <a:solidFill>
                <a:schemeClr val="tx1"/>
              </a:solidFill>
            </a:rPr>
            <a:t>New advancements in production</a:t>
          </a:r>
          <a:endParaRPr lang="en-SG" sz="1100">
            <a:solidFill>
              <a:schemeClr val="tx1"/>
            </a:solidFill>
          </a:endParaRPr>
        </a:p>
      </dgm:t>
    </dgm:pt>
    <dgm:pt modelId="{BFD2C45A-59F0-4947-B49F-A88E4F4989D3}" type="sibTrans" cxnId="{56418B23-14FD-4F61-880B-10EAA112A074}">
      <dgm:prSet/>
      <dgm:spPr/>
      <dgm:t>
        <a:bodyPr/>
        <a:lstStyle/>
        <a:p>
          <a:endParaRPr lang="en-SG">
            <a:solidFill>
              <a:schemeClr val="tx1"/>
            </a:solidFill>
          </a:endParaRPr>
        </a:p>
      </dgm:t>
    </dgm:pt>
    <dgm:pt modelId="{F028C51C-8575-456E-B2AA-34008CF81384}" type="parTrans" cxnId="{56418B23-14FD-4F61-880B-10EAA112A074}">
      <dgm:prSet/>
      <dgm:spPr>
        <a:ln>
          <a:solidFill>
            <a:schemeClr val="accent3"/>
          </a:solidFill>
          <a:tailEnd type="oval"/>
        </a:ln>
      </dgm:spPr>
      <dgm:t>
        <a:bodyPr/>
        <a:lstStyle/>
        <a:p>
          <a:endParaRPr lang="en-SG">
            <a:solidFill>
              <a:schemeClr val="tx1"/>
            </a:solidFill>
          </a:endParaRPr>
        </a:p>
      </dgm:t>
    </dgm:pt>
    <dgm:pt modelId="{05155CFF-CEB5-4582-84C4-993BD973713D}" type="pres">
      <dgm:prSet presAssocID="{5A1EB77F-56FF-4D85-9426-B2103DBC87E9}" presName="Name0" presStyleCnt="0">
        <dgm:presLayoutVars>
          <dgm:chPref val="1"/>
          <dgm:dir/>
          <dgm:animOne val="branch"/>
          <dgm:animLvl val="lvl"/>
          <dgm:resizeHandles val="exact"/>
        </dgm:presLayoutVars>
      </dgm:prSet>
      <dgm:spPr/>
    </dgm:pt>
    <dgm:pt modelId="{FF093568-30B7-4DF1-AEB8-0DA7961167F6}" type="pres">
      <dgm:prSet presAssocID="{6762C0D4-774B-4A28-9264-96DFDD59D70D}" presName="root1" presStyleCnt="0"/>
      <dgm:spPr/>
    </dgm:pt>
    <dgm:pt modelId="{C4D5277B-5EEF-4316-8587-8B7DB3CA3845}" type="pres">
      <dgm:prSet presAssocID="{6762C0D4-774B-4A28-9264-96DFDD59D70D}" presName="LevelOneTextNode" presStyleLbl="node0" presStyleIdx="0" presStyleCnt="1" custScaleX="212911" custScaleY="146634">
        <dgm:presLayoutVars>
          <dgm:chPref val="3"/>
        </dgm:presLayoutVars>
      </dgm:prSet>
      <dgm:spPr/>
    </dgm:pt>
    <dgm:pt modelId="{AFC90263-4AF9-4940-8F54-9FEA5A32C60A}" type="pres">
      <dgm:prSet presAssocID="{6762C0D4-774B-4A28-9264-96DFDD59D70D}" presName="level2hierChild" presStyleCnt="0"/>
      <dgm:spPr/>
    </dgm:pt>
    <dgm:pt modelId="{47BD7456-65AC-4FED-A150-2BAE640C575E}" type="pres">
      <dgm:prSet presAssocID="{5A50205C-07C4-41C3-960F-9C23A851FECE}" presName="conn2-1" presStyleLbl="parChTrans1D2" presStyleIdx="0" presStyleCnt="5"/>
      <dgm:spPr/>
    </dgm:pt>
    <dgm:pt modelId="{9775A7DD-B781-423C-AE5C-E1930842522D}" type="pres">
      <dgm:prSet presAssocID="{5A50205C-07C4-41C3-960F-9C23A851FECE}" presName="connTx" presStyleLbl="parChTrans1D2" presStyleIdx="0" presStyleCnt="5"/>
      <dgm:spPr/>
    </dgm:pt>
    <dgm:pt modelId="{7F680BAE-6D96-4F95-86BA-73109F92BCAF}" type="pres">
      <dgm:prSet presAssocID="{8FF8A44B-1230-4611-9385-CFD55D218450}" presName="root2" presStyleCnt="0"/>
      <dgm:spPr/>
    </dgm:pt>
    <dgm:pt modelId="{D9030803-5090-400C-B1DB-63E14DDCB09F}" type="pres">
      <dgm:prSet presAssocID="{8FF8A44B-1230-4611-9385-CFD55D218450}" presName="LevelTwoTextNode" presStyleLbl="node2" presStyleIdx="0" presStyleCnt="5" custScaleX="486513" custScaleY="139456">
        <dgm:presLayoutVars>
          <dgm:chPref val="3"/>
        </dgm:presLayoutVars>
      </dgm:prSet>
      <dgm:spPr/>
    </dgm:pt>
    <dgm:pt modelId="{53A73559-0184-4C0E-8E49-0E290EBAC8CE}" type="pres">
      <dgm:prSet presAssocID="{8FF8A44B-1230-4611-9385-CFD55D218450}" presName="level3hierChild" presStyleCnt="0"/>
      <dgm:spPr/>
    </dgm:pt>
    <dgm:pt modelId="{AED37601-837F-4DDF-A5AA-D85B84B62F67}" type="pres">
      <dgm:prSet presAssocID="{DF8A1273-9D27-49A0-A52F-EB35F8E1650E}" presName="conn2-1" presStyleLbl="parChTrans1D2" presStyleIdx="1" presStyleCnt="5"/>
      <dgm:spPr/>
    </dgm:pt>
    <dgm:pt modelId="{94D2DF8A-4E1A-4325-9DD1-F8B3584B9EC0}" type="pres">
      <dgm:prSet presAssocID="{DF8A1273-9D27-49A0-A52F-EB35F8E1650E}" presName="connTx" presStyleLbl="parChTrans1D2" presStyleIdx="1" presStyleCnt="5"/>
      <dgm:spPr/>
    </dgm:pt>
    <dgm:pt modelId="{C37821E2-B491-403F-A286-645B0495E41D}" type="pres">
      <dgm:prSet presAssocID="{865C5F60-5785-40E2-90C8-9CF021D08F0A}" presName="root2" presStyleCnt="0"/>
      <dgm:spPr/>
    </dgm:pt>
    <dgm:pt modelId="{9CAA42EE-EA9A-4DB3-BEFE-1DBD44581C8A}" type="pres">
      <dgm:prSet presAssocID="{865C5F60-5785-40E2-90C8-9CF021D08F0A}" presName="LevelTwoTextNode" presStyleLbl="node2" presStyleIdx="1" presStyleCnt="5" custScaleX="486513" custScaleY="139456">
        <dgm:presLayoutVars>
          <dgm:chPref val="3"/>
        </dgm:presLayoutVars>
      </dgm:prSet>
      <dgm:spPr/>
    </dgm:pt>
    <dgm:pt modelId="{BFA80C26-FF80-4AE4-B819-BF580B466228}" type="pres">
      <dgm:prSet presAssocID="{865C5F60-5785-40E2-90C8-9CF021D08F0A}" presName="level3hierChild" presStyleCnt="0"/>
      <dgm:spPr/>
    </dgm:pt>
    <dgm:pt modelId="{94C8843C-1372-495A-BAB8-56F99FCAF4B6}" type="pres">
      <dgm:prSet presAssocID="{532D3326-A59B-4821-A496-0926DCEADF2E}" presName="conn2-1" presStyleLbl="parChTrans1D2" presStyleIdx="2" presStyleCnt="5"/>
      <dgm:spPr/>
    </dgm:pt>
    <dgm:pt modelId="{C37B8F28-79F7-4FA8-A4D9-5F0CCF9F008F}" type="pres">
      <dgm:prSet presAssocID="{532D3326-A59B-4821-A496-0926DCEADF2E}" presName="connTx" presStyleLbl="parChTrans1D2" presStyleIdx="2" presStyleCnt="5"/>
      <dgm:spPr/>
    </dgm:pt>
    <dgm:pt modelId="{A9609899-5CA8-41CE-B3E2-59DE85A23DE7}" type="pres">
      <dgm:prSet presAssocID="{819539C6-6FC3-48C7-8D94-17725BE92FCE}" presName="root2" presStyleCnt="0"/>
      <dgm:spPr/>
    </dgm:pt>
    <dgm:pt modelId="{87656654-9081-48AE-8244-73C3ABC70B64}" type="pres">
      <dgm:prSet presAssocID="{819539C6-6FC3-48C7-8D94-17725BE92FCE}" presName="LevelTwoTextNode" presStyleLbl="node2" presStyleIdx="2" presStyleCnt="5" custScaleX="486513" custScaleY="139456">
        <dgm:presLayoutVars>
          <dgm:chPref val="3"/>
        </dgm:presLayoutVars>
      </dgm:prSet>
      <dgm:spPr/>
    </dgm:pt>
    <dgm:pt modelId="{D868490B-A637-47DE-BEF5-19E635B25327}" type="pres">
      <dgm:prSet presAssocID="{819539C6-6FC3-48C7-8D94-17725BE92FCE}" presName="level3hierChild" presStyleCnt="0"/>
      <dgm:spPr/>
    </dgm:pt>
    <dgm:pt modelId="{09FDE227-0741-4B44-83E9-60FDCCDE988D}" type="pres">
      <dgm:prSet presAssocID="{C2140070-033C-46FA-A9A6-6E422640E012}" presName="conn2-1" presStyleLbl="parChTrans1D2" presStyleIdx="3" presStyleCnt="5"/>
      <dgm:spPr/>
    </dgm:pt>
    <dgm:pt modelId="{A37DB926-7167-480A-9C1D-DA47966BD206}" type="pres">
      <dgm:prSet presAssocID="{C2140070-033C-46FA-A9A6-6E422640E012}" presName="connTx" presStyleLbl="parChTrans1D2" presStyleIdx="3" presStyleCnt="5"/>
      <dgm:spPr/>
    </dgm:pt>
    <dgm:pt modelId="{8C939AF3-EC75-480B-B53A-2CD410C32BB2}" type="pres">
      <dgm:prSet presAssocID="{5F4F12FE-F862-4A50-9738-9736EA48260A}" presName="root2" presStyleCnt="0"/>
      <dgm:spPr/>
    </dgm:pt>
    <dgm:pt modelId="{3CCEAD19-10D7-4F42-AA78-3696F425FCD2}" type="pres">
      <dgm:prSet presAssocID="{5F4F12FE-F862-4A50-9738-9736EA48260A}" presName="LevelTwoTextNode" presStyleLbl="node2" presStyleIdx="3" presStyleCnt="5" custScaleX="486513" custScaleY="139456">
        <dgm:presLayoutVars>
          <dgm:chPref val="3"/>
        </dgm:presLayoutVars>
      </dgm:prSet>
      <dgm:spPr/>
    </dgm:pt>
    <dgm:pt modelId="{6431A28C-8A8C-479F-ADEC-5BD84422069C}" type="pres">
      <dgm:prSet presAssocID="{5F4F12FE-F862-4A50-9738-9736EA48260A}" presName="level3hierChild" presStyleCnt="0"/>
      <dgm:spPr/>
    </dgm:pt>
    <dgm:pt modelId="{877A81EF-3D39-4CF9-B92F-2B60ED3E0714}" type="pres">
      <dgm:prSet presAssocID="{F028C51C-8575-456E-B2AA-34008CF81384}" presName="conn2-1" presStyleLbl="parChTrans1D2" presStyleIdx="4" presStyleCnt="5"/>
      <dgm:spPr/>
    </dgm:pt>
    <dgm:pt modelId="{AE5E5777-9EC8-4761-B0A7-4642AE501421}" type="pres">
      <dgm:prSet presAssocID="{F028C51C-8575-456E-B2AA-34008CF81384}" presName="connTx" presStyleLbl="parChTrans1D2" presStyleIdx="4" presStyleCnt="5"/>
      <dgm:spPr/>
    </dgm:pt>
    <dgm:pt modelId="{3F25FBA6-660F-463E-BCEA-ED35C94CB91B}" type="pres">
      <dgm:prSet presAssocID="{65297BB2-1F1C-4351-8965-FEAAB6B03842}" presName="root2" presStyleCnt="0"/>
      <dgm:spPr/>
    </dgm:pt>
    <dgm:pt modelId="{4D7FE5B9-8B10-4E29-890B-5EAC8AD6447C}" type="pres">
      <dgm:prSet presAssocID="{65297BB2-1F1C-4351-8965-FEAAB6B03842}" presName="LevelTwoTextNode" presStyleLbl="node2" presStyleIdx="4" presStyleCnt="5" custScaleX="486513" custScaleY="139456">
        <dgm:presLayoutVars>
          <dgm:chPref val="3"/>
        </dgm:presLayoutVars>
      </dgm:prSet>
      <dgm:spPr/>
    </dgm:pt>
    <dgm:pt modelId="{5E732434-011F-4EF8-A673-26615B61DEBE}" type="pres">
      <dgm:prSet presAssocID="{65297BB2-1F1C-4351-8965-FEAAB6B03842}" presName="level3hierChild" presStyleCnt="0"/>
      <dgm:spPr/>
    </dgm:pt>
  </dgm:ptLst>
  <dgm:cxnLst>
    <dgm:cxn modelId="{FD7ECF03-98F8-4170-81FF-B439F1C3CDC1}" srcId="{6762C0D4-774B-4A28-9264-96DFDD59D70D}" destId="{5F4F12FE-F862-4A50-9738-9736EA48260A}" srcOrd="3" destOrd="0" parTransId="{C2140070-033C-46FA-A9A6-6E422640E012}" sibTransId="{DEF74B1D-8951-4661-AB6E-3B3E1B1563CF}"/>
    <dgm:cxn modelId="{9721B204-9E30-4F2E-B075-D986F3C0501D}" type="presOf" srcId="{65297BB2-1F1C-4351-8965-FEAAB6B03842}" destId="{4D7FE5B9-8B10-4E29-890B-5EAC8AD6447C}" srcOrd="0" destOrd="0" presId="urn:microsoft.com/office/officeart/2008/layout/HorizontalMultiLevelHierarchy"/>
    <dgm:cxn modelId="{02F8E504-BD5A-4635-8C69-7EB10AD3A44A}" type="presOf" srcId="{F028C51C-8575-456E-B2AA-34008CF81384}" destId="{AE5E5777-9EC8-4761-B0A7-4642AE501421}" srcOrd="1" destOrd="0" presId="urn:microsoft.com/office/officeart/2008/layout/HorizontalMultiLevelHierarchy"/>
    <dgm:cxn modelId="{63734C1F-5947-46F2-A2AA-B0858318629A}" srcId="{5A1EB77F-56FF-4D85-9426-B2103DBC87E9}" destId="{6762C0D4-774B-4A28-9264-96DFDD59D70D}" srcOrd="0" destOrd="0" parTransId="{848B0DCB-10B7-43B1-A2E8-418E8C91D1DF}" sibTransId="{D167581D-DE01-41CB-8B37-AB17A0775C12}"/>
    <dgm:cxn modelId="{56418B23-14FD-4F61-880B-10EAA112A074}" srcId="{6762C0D4-774B-4A28-9264-96DFDD59D70D}" destId="{65297BB2-1F1C-4351-8965-FEAAB6B03842}" srcOrd="4" destOrd="0" parTransId="{F028C51C-8575-456E-B2AA-34008CF81384}" sibTransId="{BFD2C45A-59F0-4947-B49F-A88E4F4989D3}"/>
    <dgm:cxn modelId="{D2797C36-697C-438D-93B0-300F1D9B488B}" type="presOf" srcId="{5F4F12FE-F862-4A50-9738-9736EA48260A}" destId="{3CCEAD19-10D7-4F42-AA78-3696F425FCD2}" srcOrd="0" destOrd="0" presId="urn:microsoft.com/office/officeart/2008/layout/HorizontalMultiLevelHierarchy"/>
    <dgm:cxn modelId="{04384737-6BC0-4FC4-AE1B-FDF715868260}" type="presOf" srcId="{C2140070-033C-46FA-A9A6-6E422640E012}" destId="{09FDE227-0741-4B44-83E9-60FDCCDE988D}" srcOrd="0" destOrd="0" presId="urn:microsoft.com/office/officeart/2008/layout/HorizontalMultiLevelHierarchy"/>
    <dgm:cxn modelId="{827B575B-4E20-46CC-A64F-03FACB2BC517}" type="presOf" srcId="{F028C51C-8575-456E-B2AA-34008CF81384}" destId="{877A81EF-3D39-4CF9-B92F-2B60ED3E0714}" srcOrd="0" destOrd="0" presId="urn:microsoft.com/office/officeart/2008/layout/HorizontalMultiLevelHierarchy"/>
    <dgm:cxn modelId="{3DF3CC5B-8B17-4154-B215-9D7B71E9DCBF}" type="presOf" srcId="{819539C6-6FC3-48C7-8D94-17725BE92FCE}" destId="{87656654-9081-48AE-8244-73C3ABC70B64}" srcOrd="0" destOrd="0" presId="urn:microsoft.com/office/officeart/2008/layout/HorizontalMultiLevelHierarchy"/>
    <dgm:cxn modelId="{A4F98A5E-014A-42AC-86C7-31E941280DE2}" type="presOf" srcId="{6762C0D4-774B-4A28-9264-96DFDD59D70D}" destId="{C4D5277B-5EEF-4316-8587-8B7DB3CA3845}" srcOrd="0" destOrd="0" presId="urn:microsoft.com/office/officeart/2008/layout/HorizontalMultiLevelHierarchy"/>
    <dgm:cxn modelId="{9F98C848-30DE-483C-9B66-9426C6A4CF7C}" type="presOf" srcId="{532D3326-A59B-4821-A496-0926DCEADF2E}" destId="{C37B8F28-79F7-4FA8-A4D9-5F0CCF9F008F}" srcOrd="1" destOrd="0" presId="urn:microsoft.com/office/officeart/2008/layout/HorizontalMultiLevelHierarchy"/>
    <dgm:cxn modelId="{2C7A4673-0DCF-4BAF-AE98-A46F6DB19F54}" type="presOf" srcId="{8FF8A44B-1230-4611-9385-CFD55D218450}" destId="{D9030803-5090-400C-B1DB-63E14DDCB09F}" srcOrd="0" destOrd="0" presId="urn:microsoft.com/office/officeart/2008/layout/HorizontalMultiLevelHierarchy"/>
    <dgm:cxn modelId="{A7F5CE7A-1029-4738-B301-F56B342A03BF}" srcId="{6762C0D4-774B-4A28-9264-96DFDD59D70D}" destId="{8FF8A44B-1230-4611-9385-CFD55D218450}" srcOrd="0" destOrd="0" parTransId="{5A50205C-07C4-41C3-960F-9C23A851FECE}" sibTransId="{14A2B902-59C5-49AC-86A5-A9F679D6A6AA}"/>
    <dgm:cxn modelId="{F7A0FC80-5829-4F69-AE16-FC6C0D9F0BF6}" type="presOf" srcId="{865C5F60-5785-40E2-90C8-9CF021D08F0A}" destId="{9CAA42EE-EA9A-4DB3-BEFE-1DBD44581C8A}" srcOrd="0" destOrd="0" presId="urn:microsoft.com/office/officeart/2008/layout/HorizontalMultiLevelHierarchy"/>
    <dgm:cxn modelId="{708E6896-9E8E-477B-998E-15A2AACAD181}" type="presOf" srcId="{DF8A1273-9D27-49A0-A52F-EB35F8E1650E}" destId="{94D2DF8A-4E1A-4325-9DD1-F8B3584B9EC0}" srcOrd="1" destOrd="0" presId="urn:microsoft.com/office/officeart/2008/layout/HorizontalMultiLevelHierarchy"/>
    <dgm:cxn modelId="{99C46D9F-E8D3-4031-996D-F31A8F4CC967}" srcId="{6762C0D4-774B-4A28-9264-96DFDD59D70D}" destId="{819539C6-6FC3-48C7-8D94-17725BE92FCE}" srcOrd="2" destOrd="0" parTransId="{532D3326-A59B-4821-A496-0926DCEADF2E}" sibTransId="{5DC24B07-DAD4-48E3-A39D-B64324BADCFD}"/>
    <dgm:cxn modelId="{5E5C70AE-0D32-4856-9273-F3DE83BBEFA0}" type="presOf" srcId="{5A50205C-07C4-41C3-960F-9C23A851FECE}" destId="{9775A7DD-B781-423C-AE5C-E1930842522D}" srcOrd="1" destOrd="0" presId="urn:microsoft.com/office/officeart/2008/layout/HorizontalMultiLevelHierarchy"/>
    <dgm:cxn modelId="{73214DB5-30F8-4DD6-8804-57073616E876}" type="presOf" srcId="{532D3326-A59B-4821-A496-0926DCEADF2E}" destId="{94C8843C-1372-495A-BAB8-56F99FCAF4B6}" srcOrd="0" destOrd="0" presId="urn:microsoft.com/office/officeart/2008/layout/HorizontalMultiLevelHierarchy"/>
    <dgm:cxn modelId="{C955F9B6-5FFD-4893-A453-4F879AE3DDDB}" type="presOf" srcId="{DF8A1273-9D27-49A0-A52F-EB35F8E1650E}" destId="{AED37601-837F-4DDF-A5AA-D85B84B62F67}" srcOrd="0" destOrd="0" presId="urn:microsoft.com/office/officeart/2008/layout/HorizontalMultiLevelHierarchy"/>
    <dgm:cxn modelId="{2263A5BB-65AE-40CB-8A53-07C690F8659C}" srcId="{6762C0D4-774B-4A28-9264-96DFDD59D70D}" destId="{865C5F60-5785-40E2-90C8-9CF021D08F0A}" srcOrd="1" destOrd="0" parTransId="{DF8A1273-9D27-49A0-A52F-EB35F8E1650E}" sibTransId="{F817F3E0-AAC7-4ECA-AAA3-2EB1B602A92B}"/>
    <dgm:cxn modelId="{8A274BF5-BB32-463B-BC6C-B041F28D6060}" type="presOf" srcId="{C2140070-033C-46FA-A9A6-6E422640E012}" destId="{A37DB926-7167-480A-9C1D-DA47966BD206}" srcOrd="1" destOrd="0" presId="urn:microsoft.com/office/officeart/2008/layout/HorizontalMultiLevelHierarchy"/>
    <dgm:cxn modelId="{732188F5-F6D5-4A92-ADD6-80545C7C7B52}" type="presOf" srcId="{5A50205C-07C4-41C3-960F-9C23A851FECE}" destId="{47BD7456-65AC-4FED-A150-2BAE640C575E}" srcOrd="0" destOrd="0" presId="urn:microsoft.com/office/officeart/2008/layout/HorizontalMultiLevelHierarchy"/>
    <dgm:cxn modelId="{B7FB66F7-742C-4B33-B50B-6CDF7CBF4AB1}" type="presOf" srcId="{5A1EB77F-56FF-4D85-9426-B2103DBC87E9}" destId="{05155CFF-CEB5-4582-84C4-993BD973713D}" srcOrd="0" destOrd="0" presId="urn:microsoft.com/office/officeart/2008/layout/HorizontalMultiLevelHierarchy"/>
    <dgm:cxn modelId="{2F8265A9-21CD-45A1-892B-6B9324DB21D5}" type="presParOf" srcId="{05155CFF-CEB5-4582-84C4-993BD973713D}" destId="{FF093568-30B7-4DF1-AEB8-0DA7961167F6}" srcOrd="0" destOrd="0" presId="urn:microsoft.com/office/officeart/2008/layout/HorizontalMultiLevelHierarchy"/>
    <dgm:cxn modelId="{61E1DAD9-B7C3-4E6A-B5EA-30321E7F40A0}" type="presParOf" srcId="{FF093568-30B7-4DF1-AEB8-0DA7961167F6}" destId="{C4D5277B-5EEF-4316-8587-8B7DB3CA3845}" srcOrd="0" destOrd="0" presId="urn:microsoft.com/office/officeart/2008/layout/HorizontalMultiLevelHierarchy"/>
    <dgm:cxn modelId="{348A43F0-828C-4558-A096-BFB27CAA985C}" type="presParOf" srcId="{FF093568-30B7-4DF1-AEB8-0DA7961167F6}" destId="{AFC90263-4AF9-4940-8F54-9FEA5A32C60A}" srcOrd="1" destOrd="0" presId="urn:microsoft.com/office/officeart/2008/layout/HorizontalMultiLevelHierarchy"/>
    <dgm:cxn modelId="{7C75E41C-261F-421B-A214-6114E2BD85A9}" type="presParOf" srcId="{AFC90263-4AF9-4940-8F54-9FEA5A32C60A}" destId="{47BD7456-65AC-4FED-A150-2BAE640C575E}" srcOrd="0" destOrd="0" presId="urn:microsoft.com/office/officeart/2008/layout/HorizontalMultiLevelHierarchy"/>
    <dgm:cxn modelId="{03382279-0AB9-4017-B0F9-474F0668A578}" type="presParOf" srcId="{47BD7456-65AC-4FED-A150-2BAE640C575E}" destId="{9775A7DD-B781-423C-AE5C-E1930842522D}" srcOrd="0" destOrd="0" presId="urn:microsoft.com/office/officeart/2008/layout/HorizontalMultiLevelHierarchy"/>
    <dgm:cxn modelId="{B63DE2A9-C378-4EC1-959E-1426383A5EB9}" type="presParOf" srcId="{AFC90263-4AF9-4940-8F54-9FEA5A32C60A}" destId="{7F680BAE-6D96-4F95-86BA-73109F92BCAF}" srcOrd="1" destOrd="0" presId="urn:microsoft.com/office/officeart/2008/layout/HorizontalMultiLevelHierarchy"/>
    <dgm:cxn modelId="{1F9C107B-D18A-43A8-BF86-8C5434CE420D}" type="presParOf" srcId="{7F680BAE-6D96-4F95-86BA-73109F92BCAF}" destId="{D9030803-5090-400C-B1DB-63E14DDCB09F}" srcOrd="0" destOrd="0" presId="urn:microsoft.com/office/officeart/2008/layout/HorizontalMultiLevelHierarchy"/>
    <dgm:cxn modelId="{E687E9E6-ECB8-45A3-B2F6-CF03420F1A27}" type="presParOf" srcId="{7F680BAE-6D96-4F95-86BA-73109F92BCAF}" destId="{53A73559-0184-4C0E-8E49-0E290EBAC8CE}" srcOrd="1" destOrd="0" presId="urn:microsoft.com/office/officeart/2008/layout/HorizontalMultiLevelHierarchy"/>
    <dgm:cxn modelId="{76A41E93-0BD1-4708-B069-93ED66B6E213}" type="presParOf" srcId="{AFC90263-4AF9-4940-8F54-9FEA5A32C60A}" destId="{AED37601-837F-4DDF-A5AA-D85B84B62F67}" srcOrd="2" destOrd="0" presId="urn:microsoft.com/office/officeart/2008/layout/HorizontalMultiLevelHierarchy"/>
    <dgm:cxn modelId="{5F87A895-A3A5-4D51-8748-C0E1F9D51505}" type="presParOf" srcId="{AED37601-837F-4DDF-A5AA-D85B84B62F67}" destId="{94D2DF8A-4E1A-4325-9DD1-F8B3584B9EC0}" srcOrd="0" destOrd="0" presId="urn:microsoft.com/office/officeart/2008/layout/HorizontalMultiLevelHierarchy"/>
    <dgm:cxn modelId="{06947E63-23DE-4072-A3AF-843482DF8C50}" type="presParOf" srcId="{AFC90263-4AF9-4940-8F54-9FEA5A32C60A}" destId="{C37821E2-B491-403F-A286-645B0495E41D}" srcOrd="3" destOrd="0" presId="urn:microsoft.com/office/officeart/2008/layout/HorizontalMultiLevelHierarchy"/>
    <dgm:cxn modelId="{EDD05656-2344-4974-B358-57D9532CCEEE}" type="presParOf" srcId="{C37821E2-B491-403F-A286-645B0495E41D}" destId="{9CAA42EE-EA9A-4DB3-BEFE-1DBD44581C8A}" srcOrd="0" destOrd="0" presId="urn:microsoft.com/office/officeart/2008/layout/HorizontalMultiLevelHierarchy"/>
    <dgm:cxn modelId="{6945052E-DA6B-43BD-92C8-A4B5AF591718}" type="presParOf" srcId="{C37821E2-B491-403F-A286-645B0495E41D}" destId="{BFA80C26-FF80-4AE4-B819-BF580B466228}" srcOrd="1" destOrd="0" presId="urn:microsoft.com/office/officeart/2008/layout/HorizontalMultiLevelHierarchy"/>
    <dgm:cxn modelId="{3F1A0C4F-5F05-492C-AD93-FB836EDFB172}" type="presParOf" srcId="{AFC90263-4AF9-4940-8F54-9FEA5A32C60A}" destId="{94C8843C-1372-495A-BAB8-56F99FCAF4B6}" srcOrd="4" destOrd="0" presId="urn:microsoft.com/office/officeart/2008/layout/HorizontalMultiLevelHierarchy"/>
    <dgm:cxn modelId="{6EB6B7B4-DF61-412A-AB81-7AAD224EDC2F}" type="presParOf" srcId="{94C8843C-1372-495A-BAB8-56F99FCAF4B6}" destId="{C37B8F28-79F7-4FA8-A4D9-5F0CCF9F008F}" srcOrd="0" destOrd="0" presId="urn:microsoft.com/office/officeart/2008/layout/HorizontalMultiLevelHierarchy"/>
    <dgm:cxn modelId="{36954096-8ABF-42FD-83D1-0D8730B36853}" type="presParOf" srcId="{AFC90263-4AF9-4940-8F54-9FEA5A32C60A}" destId="{A9609899-5CA8-41CE-B3E2-59DE85A23DE7}" srcOrd="5" destOrd="0" presId="urn:microsoft.com/office/officeart/2008/layout/HorizontalMultiLevelHierarchy"/>
    <dgm:cxn modelId="{DE8C1161-9EB1-4833-8F05-85FABB769490}" type="presParOf" srcId="{A9609899-5CA8-41CE-B3E2-59DE85A23DE7}" destId="{87656654-9081-48AE-8244-73C3ABC70B64}" srcOrd="0" destOrd="0" presId="urn:microsoft.com/office/officeart/2008/layout/HorizontalMultiLevelHierarchy"/>
    <dgm:cxn modelId="{533BBBA1-4466-4DFA-968F-D6F19B31A506}" type="presParOf" srcId="{A9609899-5CA8-41CE-B3E2-59DE85A23DE7}" destId="{D868490B-A637-47DE-BEF5-19E635B25327}" srcOrd="1" destOrd="0" presId="urn:microsoft.com/office/officeart/2008/layout/HorizontalMultiLevelHierarchy"/>
    <dgm:cxn modelId="{76BA1FD8-2FED-4C23-A095-DE5B57214470}" type="presParOf" srcId="{AFC90263-4AF9-4940-8F54-9FEA5A32C60A}" destId="{09FDE227-0741-4B44-83E9-60FDCCDE988D}" srcOrd="6" destOrd="0" presId="urn:microsoft.com/office/officeart/2008/layout/HorizontalMultiLevelHierarchy"/>
    <dgm:cxn modelId="{23995D72-DDFB-4AF9-85A3-5E8A550EFE58}" type="presParOf" srcId="{09FDE227-0741-4B44-83E9-60FDCCDE988D}" destId="{A37DB926-7167-480A-9C1D-DA47966BD206}" srcOrd="0" destOrd="0" presId="urn:microsoft.com/office/officeart/2008/layout/HorizontalMultiLevelHierarchy"/>
    <dgm:cxn modelId="{857D3F37-ED9D-4804-9B27-85E5DF1C0FA5}" type="presParOf" srcId="{AFC90263-4AF9-4940-8F54-9FEA5A32C60A}" destId="{8C939AF3-EC75-480B-B53A-2CD410C32BB2}" srcOrd="7" destOrd="0" presId="urn:microsoft.com/office/officeart/2008/layout/HorizontalMultiLevelHierarchy"/>
    <dgm:cxn modelId="{C3DEA0C5-2AD8-42A0-93C4-5CA9CABC6E45}" type="presParOf" srcId="{8C939AF3-EC75-480B-B53A-2CD410C32BB2}" destId="{3CCEAD19-10D7-4F42-AA78-3696F425FCD2}" srcOrd="0" destOrd="0" presId="urn:microsoft.com/office/officeart/2008/layout/HorizontalMultiLevelHierarchy"/>
    <dgm:cxn modelId="{FA2A4525-B60A-4CCC-9CD6-535F59F16A65}" type="presParOf" srcId="{8C939AF3-EC75-480B-B53A-2CD410C32BB2}" destId="{6431A28C-8A8C-479F-ADEC-5BD84422069C}" srcOrd="1" destOrd="0" presId="urn:microsoft.com/office/officeart/2008/layout/HorizontalMultiLevelHierarchy"/>
    <dgm:cxn modelId="{27B762AB-4DFD-425C-BFDC-1ADA19556570}" type="presParOf" srcId="{AFC90263-4AF9-4940-8F54-9FEA5A32C60A}" destId="{877A81EF-3D39-4CF9-B92F-2B60ED3E0714}" srcOrd="8" destOrd="0" presId="urn:microsoft.com/office/officeart/2008/layout/HorizontalMultiLevelHierarchy"/>
    <dgm:cxn modelId="{9A65BA8B-DADA-4292-9307-FBD8BC13BA0C}" type="presParOf" srcId="{877A81EF-3D39-4CF9-B92F-2B60ED3E0714}" destId="{AE5E5777-9EC8-4761-B0A7-4642AE501421}" srcOrd="0" destOrd="0" presId="urn:microsoft.com/office/officeart/2008/layout/HorizontalMultiLevelHierarchy"/>
    <dgm:cxn modelId="{E8F5D76A-71AA-4DEA-86BE-B489C00D923B}" type="presParOf" srcId="{AFC90263-4AF9-4940-8F54-9FEA5A32C60A}" destId="{3F25FBA6-660F-463E-BCEA-ED35C94CB91B}" srcOrd="9" destOrd="0" presId="urn:microsoft.com/office/officeart/2008/layout/HorizontalMultiLevelHierarchy"/>
    <dgm:cxn modelId="{CEBB9778-5715-43A2-891B-455D7CF7FCE5}" type="presParOf" srcId="{3F25FBA6-660F-463E-BCEA-ED35C94CB91B}" destId="{4D7FE5B9-8B10-4E29-890B-5EAC8AD6447C}" srcOrd="0" destOrd="0" presId="urn:microsoft.com/office/officeart/2008/layout/HorizontalMultiLevelHierarchy"/>
    <dgm:cxn modelId="{1ADBC6E8-DA8C-42BC-BDF6-050DB2D153ED}" type="presParOf" srcId="{3F25FBA6-660F-463E-BCEA-ED35C94CB91B}" destId="{5E732434-011F-4EF8-A673-26615B61DEBE}" srcOrd="1" destOrd="0" presId="urn:microsoft.com/office/officeart/2008/layout/HorizontalMultiLevelHierarchy"/>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8DFFD6-2041-4C14-80F8-6EE4E64EF0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SG"/>
        </a:p>
      </dgm:t>
    </dgm:pt>
    <dgm:pt modelId="{D94EBBFA-70B8-487B-9A93-56F63E974258}">
      <dgm:prSet phldrT="[Text]" custT="1"/>
      <dgm:spPr>
        <a:solidFill>
          <a:srgbClr val="D4D4D4"/>
        </a:solidFill>
      </dgm:spPr>
      <dgm:t>
        <a:bodyPr/>
        <a:lstStyle/>
        <a:p>
          <a:pPr marL="108000">
            <a:buFontTx/>
            <a:buChar char="►"/>
          </a:pPr>
          <a:r>
            <a:rPr lang="en-US" sz="1200" b="0" i="0" u="none" strike="noStrike" baseline="0">
              <a:solidFill>
                <a:srgbClr val="292829"/>
              </a:solidFill>
              <a:latin typeface="+mn-lt"/>
            </a:rPr>
            <a:t>Spurring innovation and leveraging the capabilities of ASEAN+3 tech leaders</a:t>
          </a:r>
          <a:endParaRPr lang="en-SG" sz="1200">
            <a:latin typeface="+mn-lt"/>
          </a:endParaRPr>
        </a:p>
      </dgm:t>
    </dgm:pt>
    <dgm:pt modelId="{FED96902-46D7-4F0F-B0CD-776716E0F358}" type="parTrans" cxnId="{B8281BFE-CB79-4571-911C-E16DF210B755}">
      <dgm:prSet/>
      <dgm:spPr/>
      <dgm:t>
        <a:bodyPr/>
        <a:lstStyle/>
        <a:p>
          <a:endParaRPr lang="en-SG" sz="1100">
            <a:latin typeface="+mn-lt"/>
          </a:endParaRPr>
        </a:p>
      </dgm:t>
    </dgm:pt>
    <dgm:pt modelId="{5A60A6D5-ECCB-4A9D-8E90-89DE87ACCB7F}" type="sibTrans" cxnId="{B8281BFE-CB79-4571-911C-E16DF210B755}">
      <dgm:prSet/>
      <dgm:spPr/>
      <dgm:t>
        <a:bodyPr/>
        <a:lstStyle/>
        <a:p>
          <a:endParaRPr lang="en-SG" sz="1100">
            <a:latin typeface="+mn-lt"/>
          </a:endParaRPr>
        </a:p>
      </dgm:t>
    </dgm:pt>
    <dgm:pt modelId="{EF6F84AE-2E61-4672-9DD7-0E3DEC9E700F}">
      <dgm:prSet custT="1"/>
      <dgm:spPr>
        <a:solidFill>
          <a:srgbClr val="D4D4D4"/>
        </a:solidFill>
      </dgm:spPr>
      <dgm:t>
        <a:bodyPr/>
        <a:lstStyle/>
        <a:p>
          <a:pPr marL="108000">
            <a:buFontTx/>
            <a:buChar char="►"/>
          </a:pPr>
          <a:r>
            <a:rPr lang="en-SG" sz="1200" b="0" i="0" u="none" strike="noStrike" baseline="0">
              <a:solidFill>
                <a:srgbClr val="292829"/>
              </a:solidFill>
              <a:latin typeface="+mn-lt"/>
            </a:rPr>
            <a:t>Increasing stakeholder collaboration to encourage technological diffusion</a:t>
          </a:r>
        </a:p>
      </dgm:t>
    </dgm:pt>
    <dgm:pt modelId="{73890BD1-F493-455F-AD40-BDE73FE1F08F}" type="parTrans" cxnId="{78E106E0-CA32-4165-8981-EEBB774EDADF}">
      <dgm:prSet/>
      <dgm:spPr/>
      <dgm:t>
        <a:bodyPr/>
        <a:lstStyle/>
        <a:p>
          <a:endParaRPr lang="en-SG" sz="1100"/>
        </a:p>
      </dgm:t>
    </dgm:pt>
    <dgm:pt modelId="{ACA429D4-696A-437D-9189-D2B054C267D9}" type="sibTrans" cxnId="{78E106E0-CA32-4165-8981-EEBB774EDADF}">
      <dgm:prSet/>
      <dgm:spPr/>
      <dgm:t>
        <a:bodyPr/>
        <a:lstStyle/>
        <a:p>
          <a:endParaRPr lang="en-SG" sz="1100"/>
        </a:p>
      </dgm:t>
    </dgm:pt>
    <dgm:pt modelId="{5D50E987-F702-4928-9645-CE422B65F781}">
      <dgm:prSet custT="1"/>
      <dgm:spPr>
        <a:solidFill>
          <a:srgbClr val="D4D4D4"/>
        </a:solidFill>
      </dgm:spPr>
      <dgm:t>
        <a:bodyPr/>
        <a:lstStyle/>
        <a:p>
          <a:pPr marL="108000">
            <a:buFontTx/>
            <a:buChar char="►"/>
          </a:pPr>
          <a:r>
            <a:rPr lang="en-US" sz="1200" b="0" i="0" u="none" strike="noStrike" baseline="0">
              <a:solidFill>
                <a:srgbClr val="292829"/>
              </a:solidFill>
              <a:latin typeface="+mn-lt"/>
            </a:rPr>
            <a:t>Prioritizing soft and hard infrastructure to facilitate technological readiness and </a:t>
          </a:r>
          <a:r>
            <a:rPr lang="en-SG" sz="1200" b="0" i="0" u="none" strike="noStrike" baseline="0">
              <a:solidFill>
                <a:srgbClr val="292829"/>
              </a:solidFill>
              <a:latin typeface="+mn-lt"/>
            </a:rPr>
            <a:t>absorption</a:t>
          </a:r>
        </a:p>
      </dgm:t>
    </dgm:pt>
    <dgm:pt modelId="{6BA54EBD-AA58-4762-B680-90D6B4DF7429}" type="parTrans" cxnId="{123DA24E-F34A-4730-8CB3-6E15B1C81279}">
      <dgm:prSet/>
      <dgm:spPr/>
      <dgm:t>
        <a:bodyPr/>
        <a:lstStyle/>
        <a:p>
          <a:endParaRPr lang="en-SG" sz="1100"/>
        </a:p>
      </dgm:t>
    </dgm:pt>
    <dgm:pt modelId="{BDF62222-2F39-490E-93E0-CEB7021B3B64}" type="sibTrans" cxnId="{123DA24E-F34A-4730-8CB3-6E15B1C81279}">
      <dgm:prSet/>
      <dgm:spPr/>
      <dgm:t>
        <a:bodyPr/>
        <a:lstStyle/>
        <a:p>
          <a:endParaRPr lang="en-SG" sz="1100"/>
        </a:p>
      </dgm:t>
    </dgm:pt>
    <dgm:pt modelId="{2EEA020E-EE03-4848-B072-2D82FC39CC93}">
      <dgm:prSet custT="1"/>
      <dgm:spPr>
        <a:solidFill>
          <a:srgbClr val="D4D4D4"/>
        </a:solidFill>
      </dgm:spPr>
      <dgm:t>
        <a:bodyPr/>
        <a:lstStyle/>
        <a:p>
          <a:pPr marL="108000">
            <a:buFontTx/>
            <a:buChar char="►"/>
          </a:pPr>
          <a:r>
            <a:rPr lang="en-US" sz="1200" b="0" i="0" u="none" strike="noStrike" baseline="0">
              <a:solidFill>
                <a:srgbClr val="292829"/>
              </a:solidFill>
              <a:latin typeface="+mn-lt"/>
            </a:rPr>
            <a:t>Reducing the digital divide and </a:t>
          </a:r>
          <a:r>
            <a:rPr lang="en-SG" sz="1200" b="0" i="0" u="none" strike="noStrike" baseline="0">
              <a:solidFill>
                <a:srgbClr val="292829"/>
              </a:solidFill>
              <a:latin typeface="+mn-lt"/>
            </a:rPr>
            <a:t>“humanizing” technology</a:t>
          </a:r>
        </a:p>
      </dgm:t>
    </dgm:pt>
    <dgm:pt modelId="{0C367E83-6274-4138-9A8D-A4F40519BE5D}" type="parTrans" cxnId="{8BAAC6C7-B6C3-4E78-A702-D7610AAC42D8}">
      <dgm:prSet/>
      <dgm:spPr/>
      <dgm:t>
        <a:bodyPr/>
        <a:lstStyle/>
        <a:p>
          <a:endParaRPr lang="en-SG" sz="1100"/>
        </a:p>
      </dgm:t>
    </dgm:pt>
    <dgm:pt modelId="{A876BFAE-0D76-48A3-A077-F79A2283C716}" type="sibTrans" cxnId="{8BAAC6C7-B6C3-4E78-A702-D7610AAC42D8}">
      <dgm:prSet/>
      <dgm:spPr/>
      <dgm:t>
        <a:bodyPr/>
        <a:lstStyle/>
        <a:p>
          <a:endParaRPr lang="en-SG" sz="1100"/>
        </a:p>
      </dgm:t>
    </dgm:pt>
    <dgm:pt modelId="{0E682FBE-08C5-49B4-86FC-4A618EF4CFFD}" type="pres">
      <dgm:prSet presAssocID="{B68DFFD6-2041-4C14-80F8-6EE4E64EF089}" presName="linear" presStyleCnt="0">
        <dgm:presLayoutVars>
          <dgm:animLvl val="lvl"/>
          <dgm:resizeHandles val="exact"/>
        </dgm:presLayoutVars>
      </dgm:prSet>
      <dgm:spPr/>
    </dgm:pt>
    <dgm:pt modelId="{6080EBDF-AAB7-4087-A34E-834FB503F486}" type="pres">
      <dgm:prSet presAssocID="{D94EBBFA-70B8-487B-9A93-56F63E974258}" presName="parentText" presStyleLbl="node1" presStyleIdx="0" presStyleCnt="4">
        <dgm:presLayoutVars>
          <dgm:chMax val="0"/>
          <dgm:bulletEnabled val="1"/>
        </dgm:presLayoutVars>
      </dgm:prSet>
      <dgm:spPr/>
    </dgm:pt>
    <dgm:pt modelId="{70CB04DE-965B-4CF3-A158-2D0E5FB4DA14}" type="pres">
      <dgm:prSet presAssocID="{5A60A6D5-ECCB-4A9D-8E90-89DE87ACCB7F}" presName="spacer" presStyleCnt="0"/>
      <dgm:spPr/>
    </dgm:pt>
    <dgm:pt modelId="{F7884FF8-F87D-413D-BBCD-0AFA95CC484D}" type="pres">
      <dgm:prSet presAssocID="{EF6F84AE-2E61-4672-9DD7-0E3DEC9E700F}" presName="parentText" presStyleLbl="node1" presStyleIdx="1" presStyleCnt="4">
        <dgm:presLayoutVars>
          <dgm:chMax val="0"/>
          <dgm:bulletEnabled val="1"/>
        </dgm:presLayoutVars>
      </dgm:prSet>
      <dgm:spPr/>
    </dgm:pt>
    <dgm:pt modelId="{06109549-865F-4623-8F3D-7773E0F8AB7E}" type="pres">
      <dgm:prSet presAssocID="{ACA429D4-696A-437D-9189-D2B054C267D9}" presName="spacer" presStyleCnt="0"/>
      <dgm:spPr/>
    </dgm:pt>
    <dgm:pt modelId="{73B0BD2D-4012-4D56-ADF8-54F917CE97E3}" type="pres">
      <dgm:prSet presAssocID="{5D50E987-F702-4928-9645-CE422B65F781}" presName="parentText" presStyleLbl="node1" presStyleIdx="2" presStyleCnt="4">
        <dgm:presLayoutVars>
          <dgm:chMax val="0"/>
          <dgm:bulletEnabled val="1"/>
        </dgm:presLayoutVars>
      </dgm:prSet>
      <dgm:spPr/>
    </dgm:pt>
    <dgm:pt modelId="{CEE07113-3F6C-4D39-A2B1-ADE9A0F6FBDD}" type="pres">
      <dgm:prSet presAssocID="{BDF62222-2F39-490E-93E0-CEB7021B3B64}" presName="spacer" presStyleCnt="0"/>
      <dgm:spPr/>
    </dgm:pt>
    <dgm:pt modelId="{9EF13435-D5F1-4A8C-B338-F516DAE4C080}" type="pres">
      <dgm:prSet presAssocID="{2EEA020E-EE03-4848-B072-2D82FC39CC93}" presName="parentText" presStyleLbl="node1" presStyleIdx="3" presStyleCnt="4">
        <dgm:presLayoutVars>
          <dgm:chMax val="0"/>
          <dgm:bulletEnabled val="1"/>
        </dgm:presLayoutVars>
      </dgm:prSet>
      <dgm:spPr/>
    </dgm:pt>
  </dgm:ptLst>
  <dgm:cxnLst>
    <dgm:cxn modelId="{123DA24E-F34A-4730-8CB3-6E15B1C81279}" srcId="{B68DFFD6-2041-4C14-80F8-6EE4E64EF089}" destId="{5D50E987-F702-4928-9645-CE422B65F781}" srcOrd="2" destOrd="0" parTransId="{6BA54EBD-AA58-4762-B680-90D6B4DF7429}" sibTransId="{BDF62222-2F39-490E-93E0-CEB7021B3B64}"/>
    <dgm:cxn modelId="{D97EB451-EA28-4A07-84DD-BD9B493AA408}" type="presOf" srcId="{2EEA020E-EE03-4848-B072-2D82FC39CC93}" destId="{9EF13435-D5F1-4A8C-B338-F516DAE4C080}" srcOrd="0" destOrd="0" presId="urn:microsoft.com/office/officeart/2005/8/layout/vList2"/>
    <dgm:cxn modelId="{8107BBA3-3194-4A4B-80BF-336200096BCE}" type="presOf" srcId="{B68DFFD6-2041-4C14-80F8-6EE4E64EF089}" destId="{0E682FBE-08C5-49B4-86FC-4A618EF4CFFD}" srcOrd="0" destOrd="0" presId="urn:microsoft.com/office/officeart/2005/8/layout/vList2"/>
    <dgm:cxn modelId="{8BAAC6C7-B6C3-4E78-A702-D7610AAC42D8}" srcId="{B68DFFD6-2041-4C14-80F8-6EE4E64EF089}" destId="{2EEA020E-EE03-4848-B072-2D82FC39CC93}" srcOrd="3" destOrd="0" parTransId="{0C367E83-6274-4138-9A8D-A4F40519BE5D}" sibTransId="{A876BFAE-0D76-48A3-A077-F79A2283C716}"/>
    <dgm:cxn modelId="{1EBDD2D9-CEB3-4320-AC45-14594EC58D2D}" type="presOf" srcId="{5D50E987-F702-4928-9645-CE422B65F781}" destId="{73B0BD2D-4012-4D56-ADF8-54F917CE97E3}" srcOrd="0" destOrd="0" presId="urn:microsoft.com/office/officeart/2005/8/layout/vList2"/>
    <dgm:cxn modelId="{02C297DD-8EC6-4D97-B21C-1E606E25D262}" type="presOf" srcId="{EF6F84AE-2E61-4672-9DD7-0E3DEC9E700F}" destId="{F7884FF8-F87D-413D-BBCD-0AFA95CC484D}" srcOrd="0" destOrd="0" presId="urn:microsoft.com/office/officeart/2005/8/layout/vList2"/>
    <dgm:cxn modelId="{463AF4DF-2CFE-44AF-8685-E26AD9EC7C10}" type="presOf" srcId="{D94EBBFA-70B8-487B-9A93-56F63E974258}" destId="{6080EBDF-AAB7-4087-A34E-834FB503F486}" srcOrd="0" destOrd="0" presId="urn:microsoft.com/office/officeart/2005/8/layout/vList2"/>
    <dgm:cxn modelId="{78E106E0-CA32-4165-8981-EEBB774EDADF}" srcId="{B68DFFD6-2041-4C14-80F8-6EE4E64EF089}" destId="{EF6F84AE-2E61-4672-9DD7-0E3DEC9E700F}" srcOrd="1" destOrd="0" parTransId="{73890BD1-F493-455F-AD40-BDE73FE1F08F}" sibTransId="{ACA429D4-696A-437D-9189-D2B054C267D9}"/>
    <dgm:cxn modelId="{B8281BFE-CB79-4571-911C-E16DF210B755}" srcId="{B68DFFD6-2041-4C14-80F8-6EE4E64EF089}" destId="{D94EBBFA-70B8-487B-9A93-56F63E974258}" srcOrd="0" destOrd="0" parTransId="{FED96902-46D7-4F0F-B0CD-776716E0F358}" sibTransId="{5A60A6D5-ECCB-4A9D-8E90-89DE87ACCB7F}"/>
    <dgm:cxn modelId="{1B24B440-A04E-4EB1-8AF4-E54D9F310C34}" type="presParOf" srcId="{0E682FBE-08C5-49B4-86FC-4A618EF4CFFD}" destId="{6080EBDF-AAB7-4087-A34E-834FB503F486}" srcOrd="0" destOrd="0" presId="urn:microsoft.com/office/officeart/2005/8/layout/vList2"/>
    <dgm:cxn modelId="{D9F08624-4A28-412C-BB3D-3D401CA81F75}" type="presParOf" srcId="{0E682FBE-08C5-49B4-86FC-4A618EF4CFFD}" destId="{70CB04DE-965B-4CF3-A158-2D0E5FB4DA14}" srcOrd="1" destOrd="0" presId="urn:microsoft.com/office/officeart/2005/8/layout/vList2"/>
    <dgm:cxn modelId="{15D41CFF-023C-477C-808B-2029EDC38B20}" type="presParOf" srcId="{0E682FBE-08C5-49B4-86FC-4A618EF4CFFD}" destId="{F7884FF8-F87D-413D-BBCD-0AFA95CC484D}" srcOrd="2" destOrd="0" presId="urn:microsoft.com/office/officeart/2005/8/layout/vList2"/>
    <dgm:cxn modelId="{1A9EDC95-9F2B-42F0-A7B7-05DE934AA63F}" type="presParOf" srcId="{0E682FBE-08C5-49B4-86FC-4A618EF4CFFD}" destId="{06109549-865F-4623-8F3D-7773E0F8AB7E}" srcOrd="3" destOrd="0" presId="urn:microsoft.com/office/officeart/2005/8/layout/vList2"/>
    <dgm:cxn modelId="{D466738A-733F-4979-B9E9-8AF26685E0E0}" type="presParOf" srcId="{0E682FBE-08C5-49B4-86FC-4A618EF4CFFD}" destId="{73B0BD2D-4012-4D56-ADF8-54F917CE97E3}" srcOrd="4" destOrd="0" presId="urn:microsoft.com/office/officeart/2005/8/layout/vList2"/>
    <dgm:cxn modelId="{6BF256FD-CFD3-479E-81C3-2C82821960A1}" type="presParOf" srcId="{0E682FBE-08C5-49B4-86FC-4A618EF4CFFD}" destId="{CEE07113-3F6C-4D39-A2B1-ADE9A0F6FBDD}" srcOrd="5" destOrd="0" presId="urn:microsoft.com/office/officeart/2005/8/layout/vList2"/>
    <dgm:cxn modelId="{0A0538DF-E7E3-4209-9606-E18A90025CA0}" type="presParOf" srcId="{0E682FBE-08C5-49B4-86FC-4A618EF4CFFD}" destId="{9EF13435-D5F1-4A8C-B338-F516DAE4C080}" srcOrd="6"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ADA179A-01D9-4414-AAF7-4169EC7A7B9D}"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en-SG"/>
        </a:p>
      </dgm:t>
    </dgm:pt>
    <dgm:pt modelId="{24143FB6-9FC0-458A-A85F-72742DD7BC5A}">
      <dgm:prSet phldrT="[Text]" custT="1"/>
      <dgm:spPr/>
      <dgm:t>
        <a:bodyPr/>
        <a:lstStyle/>
        <a:p>
          <a:pPr algn="l"/>
          <a:endParaRPr lang="en-SG" sz="1400"/>
        </a:p>
      </dgm:t>
    </dgm:pt>
    <dgm:pt modelId="{3EAFF151-3B02-46B2-8096-9DCAE9307E08}" type="parTrans" cxnId="{8A0E93A0-00A6-4C48-B8C8-C81D6A6136F8}">
      <dgm:prSet/>
      <dgm:spPr/>
      <dgm:t>
        <a:bodyPr/>
        <a:lstStyle/>
        <a:p>
          <a:pPr algn="l"/>
          <a:endParaRPr lang="en-SG" sz="1400"/>
        </a:p>
      </dgm:t>
    </dgm:pt>
    <dgm:pt modelId="{025543D7-D95D-412E-A19A-CC327867CCFE}" type="sibTrans" cxnId="{8A0E93A0-00A6-4C48-B8C8-C81D6A6136F8}">
      <dgm:prSet/>
      <dgm:spPr/>
      <dgm:t>
        <a:bodyPr/>
        <a:lstStyle/>
        <a:p>
          <a:pPr algn="l"/>
          <a:endParaRPr lang="en-SG" sz="1400"/>
        </a:p>
      </dgm:t>
    </dgm:pt>
    <dgm:pt modelId="{72ED40C5-905F-40F5-82C6-0D14DCDADC61}">
      <dgm:prSet phldrT="[Text]" custT="1"/>
      <dgm:spPr>
        <a:solidFill>
          <a:srgbClr val="F9E6E6"/>
        </a:solidFill>
        <a:ln>
          <a:noFill/>
        </a:ln>
      </dgm:spPr>
      <dgm:t>
        <a:bodyPr anchor="ctr" anchorCtr="0"/>
        <a:lstStyle/>
        <a:p>
          <a:pPr algn="l"/>
          <a:r>
            <a:rPr lang="en-US" sz="1400"/>
            <a:t>        Expanding and deepening quality infrastructure</a:t>
          </a:r>
          <a:endParaRPr lang="en-SG" sz="1400"/>
        </a:p>
      </dgm:t>
    </dgm:pt>
    <dgm:pt modelId="{CEB4B4C5-8D56-4A45-814C-86E386732ECA}" type="parTrans" cxnId="{C620C862-F474-42B8-933B-4F75DC8D192F}">
      <dgm:prSet custT="1"/>
      <dgm:spPr/>
      <dgm:t>
        <a:bodyPr/>
        <a:lstStyle/>
        <a:p>
          <a:pPr algn="l"/>
          <a:endParaRPr lang="en-SG" sz="1400"/>
        </a:p>
      </dgm:t>
    </dgm:pt>
    <dgm:pt modelId="{3DF07828-1B90-4555-AA45-B660BDE87B88}" type="sibTrans" cxnId="{C620C862-F474-42B8-933B-4F75DC8D192F}">
      <dgm:prSet/>
      <dgm:spPr/>
      <dgm:t>
        <a:bodyPr/>
        <a:lstStyle/>
        <a:p>
          <a:pPr algn="l"/>
          <a:endParaRPr lang="en-SG" sz="1400"/>
        </a:p>
      </dgm:t>
    </dgm:pt>
    <dgm:pt modelId="{76A73342-79CA-433B-9634-DC9B3BE9E352}">
      <dgm:prSet phldrT="[Text]" custT="1"/>
      <dgm:spPr>
        <a:solidFill>
          <a:srgbClr val="F9E6E6"/>
        </a:solidFill>
        <a:ln w="12700" cap="flat" cmpd="sng" algn="ctr">
          <a:noFill/>
          <a:prstDash val="solid"/>
          <a:miter lim="800000"/>
        </a:ln>
        <a:effectLst/>
      </dgm:spPr>
      <dgm:t>
        <a:bodyPr spcFirstLastPara="0" vert="horz" wrap="square" lIns="8890" tIns="8890" rIns="8890" bIns="8890" numCol="1" spcCol="1270" anchor="ctr" anchorCtr="0"/>
        <a:lstStyle/>
        <a:p>
          <a:pPr marL="0" lvl="0" indent="0" algn="l" defTabSz="622300">
            <a:lnSpc>
              <a:spcPct val="90000"/>
            </a:lnSpc>
            <a:spcBef>
              <a:spcPct val="0"/>
            </a:spcBef>
            <a:spcAft>
              <a:spcPct val="35000"/>
            </a:spcAft>
            <a:buNone/>
          </a:pPr>
          <a:r>
            <a:rPr lang="en-US" sz="1400" kern="1200">
              <a:solidFill>
                <a:srgbClr val="171616">
                  <a:hueOff val="0"/>
                  <a:satOff val="0"/>
                  <a:lumOff val="0"/>
                  <a:alphaOff val="0"/>
                </a:srgbClr>
              </a:solidFill>
              <a:latin typeface="Arial" panose="020B0604020202020204"/>
              <a:ea typeface="+mn-ea"/>
              <a:cs typeface="+mn-cs"/>
            </a:rPr>
            <a:t>        Encouraging innovation and knowledge diffusion</a:t>
          </a:r>
          <a:endParaRPr lang="en-SG" sz="1400" kern="1200">
            <a:solidFill>
              <a:srgbClr val="171616">
                <a:hueOff val="0"/>
                <a:satOff val="0"/>
                <a:lumOff val="0"/>
                <a:alphaOff val="0"/>
              </a:srgbClr>
            </a:solidFill>
            <a:latin typeface="Arial" panose="020B0604020202020204"/>
            <a:ea typeface="+mn-ea"/>
            <a:cs typeface="+mn-cs"/>
          </a:endParaRPr>
        </a:p>
      </dgm:t>
    </dgm:pt>
    <dgm:pt modelId="{EC795F0A-7DE5-4FA2-AA99-CFE9ECDC11DE}" type="parTrans" cxnId="{59550DE7-B6B9-4E9D-883E-73B0BA994283}">
      <dgm:prSet custT="1"/>
      <dgm:spPr/>
      <dgm:t>
        <a:bodyPr/>
        <a:lstStyle/>
        <a:p>
          <a:pPr algn="l"/>
          <a:endParaRPr lang="en-SG" sz="1400"/>
        </a:p>
      </dgm:t>
    </dgm:pt>
    <dgm:pt modelId="{11E2B9FC-45CE-4EFE-B51F-18AC44C4D8A2}" type="sibTrans" cxnId="{59550DE7-B6B9-4E9D-883E-73B0BA994283}">
      <dgm:prSet/>
      <dgm:spPr/>
      <dgm:t>
        <a:bodyPr/>
        <a:lstStyle/>
        <a:p>
          <a:pPr algn="l"/>
          <a:endParaRPr lang="en-SG" sz="1400"/>
        </a:p>
      </dgm:t>
    </dgm:pt>
    <dgm:pt modelId="{0411F0F0-1FAD-4ED3-ACA0-CB63480A592F}">
      <dgm:prSet phldrT="[Text]" custT="1"/>
      <dgm:spPr>
        <a:solidFill>
          <a:srgbClr val="F9E6E6"/>
        </a:solidFill>
        <a:ln w="12700" cap="flat" cmpd="sng" algn="ctr">
          <a:noFill/>
          <a:prstDash val="solid"/>
          <a:miter lim="800000"/>
        </a:ln>
        <a:effectLst/>
      </dgm:spPr>
      <dgm:t>
        <a:bodyPr spcFirstLastPara="0" vert="horz" wrap="square" lIns="8890" tIns="8890" rIns="8890" bIns="8890" numCol="1" spcCol="1270" anchor="ctr" anchorCtr="0"/>
        <a:lstStyle/>
        <a:p>
          <a:pPr algn="l"/>
          <a:r>
            <a:rPr lang="en-US" sz="1400" kern="1200"/>
            <a:t>        </a:t>
          </a:r>
          <a:r>
            <a:rPr lang="en-US" sz="1400" kern="1200">
              <a:solidFill>
                <a:srgbClr val="171616">
                  <a:hueOff val="0"/>
                  <a:satOff val="0"/>
                  <a:lumOff val="0"/>
                  <a:alphaOff val="0"/>
                </a:srgbClr>
              </a:solidFill>
              <a:latin typeface="Arial" panose="020B0604020202020204"/>
              <a:ea typeface="+mn-ea"/>
              <a:cs typeface="+mn-cs"/>
            </a:rPr>
            <a:t>Promoting</a:t>
          </a:r>
          <a:r>
            <a:rPr lang="en-US" sz="1400" kern="1200"/>
            <a:t> inclusion</a:t>
          </a:r>
          <a:endParaRPr lang="en-SG" sz="1400" kern="1200"/>
        </a:p>
      </dgm:t>
    </dgm:pt>
    <dgm:pt modelId="{41165F50-217A-47F6-BED1-01D148B28B4A}" type="parTrans" cxnId="{01AD6761-B8D3-4D3C-8361-BAD6D819C8A9}">
      <dgm:prSet custT="1"/>
      <dgm:spPr/>
      <dgm:t>
        <a:bodyPr/>
        <a:lstStyle/>
        <a:p>
          <a:pPr algn="l"/>
          <a:endParaRPr lang="en-SG" sz="1400"/>
        </a:p>
      </dgm:t>
    </dgm:pt>
    <dgm:pt modelId="{2BA7030C-D7C5-4970-880C-EADB81E47A52}" type="sibTrans" cxnId="{01AD6761-B8D3-4D3C-8361-BAD6D819C8A9}">
      <dgm:prSet/>
      <dgm:spPr/>
      <dgm:t>
        <a:bodyPr/>
        <a:lstStyle/>
        <a:p>
          <a:pPr algn="l"/>
          <a:endParaRPr lang="en-SG" sz="1400"/>
        </a:p>
      </dgm:t>
    </dgm:pt>
    <dgm:pt modelId="{DDFAF6BC-6082-429E-8A4C-C8766E4B8169}">
      <dgm:prSet phldrT="[Text]" custT="1"/>
      <dgm:spPr>
        <a:solidFill>
          <a:srgbClr val="F9E6E6"/>
        </a:solidFill>
        <a:ln w="12700" cap="flat" cmpd="sng" algn="ctr">
          <a:noFill/>
          <a:prstDash val="solid"/>
          <a:miter lim="800000"/>
        </a:ln>
        <a:effectLst/>
      </dgm:spPr>
      <dgm:t>
        <a:bodyPr spcFirstLastPara="0" vert="horz" wrap="square" lIns="8890" tIns="8890" rIns="8890" bIns="8890" numCol="1" spcCol="1270" anchor="ctr" anchorCtr="0"/>
        <a:lstStyle/>
        <a:p>
          <a:pPr algn="l"/>
          <a:r>
            <a:rPr lang="en-US" sz="1400" kern="1200"/>
            <a:t>        Championing </a:t>
          </a:r>
          <a:r>
            <a:rPr lang="en-US" sz="1400" kern="1200">
              <a:solidFill>
                <a:srgbClr val="171616">
                  <a:hueOff val="0"/>
                  <a:satOff val="0"/>
                  <a:lumOff val="0"/>
                  <a:alphaOff val="0"/>
                </a:srgbClr>
              </a:solidFill>
              <a:latin typeface="Arial" panose="020B0604020202020204"/>
              <a:ea typeface="+mn-ea"/>
              <a:cs typeface="+mn-cs"/>
            </a:rPr>
            <a:t>multilateral</a:t>
          </a:r>
          <a:r>
            <a:rPr lang="en-US" sz="1400" kern="1200"/>
            <a:t> cooperation</a:t>
          </a:r>
          <a:endParaRPr lang="en-SG" sz="1400" kern="1200"/>
        </a:p>
      </dgm:t>
    </dgm:pt>
    <dgm:pt modelId="{C17D1F02-A8B0-47A2-889E-31B8E641A990}" type="parTrans" cxnId="{8A742BD7-3576-4D4E-9BF9-829ADF0132AA}">
      <dgm:prSet custT="1"/>
      <dgm:spPr/>
      <dgm:t>
        <a:bodyPr/>
        <a:lstStyle/>
        <a:p>
          <a:pPr algn="l"/>
          <a:endParaRPr lang="en-SG" sz="1400"/>
        </a:p>
      </dgm:t>
    </dgm:pt>
    <dgm:pt modelId="{E13EA068-DFDD-4230-88F4-AE284110EA6B}" type="sibTrans" cxnId="{8A742BD7-3576-4D4E-9BF9-829ADF0132AA}">
      <dgm:prSet/>
      <dgm:spPr/>
      <dgm:t>
        <a:bodyPr/>
        <a:lstStyle/>
        <a:p>
          <a:pPr algn="l"/>
          <a:endParaRPr lang="en-SG" sz="1400"/>
        </a:p>
      </dgm:t>
    </dgm:pt>
    <dgm:pt modelId="{7E75A05F-8DCB-4422-A290-F1A40A5461A4}">
      <dgm:prSet phldrT="[Text]" custT="1"/>
      <dgm:spPr>
        <a:noFill/>
        <a:ln>
          <a:noFill/>
        </a:ln>
      </dgm:spPr>
      <dgm:t>
        <a:bodyPr lIns="144000"/>
        <a:lstStyle/>
        <a:p>
          <a:pPr algn="l"/>
          <a:r>
            <a:rPr lang="en-US" sz="1200">
              <a:solidFill>
                <a:schemeClr val="tx2"/>
              </a:solidFill>
            </a:rPr>
            <a:t>Enhanced logistics and digital infrastructure</a:t>
          </a:r>
          <a:endParaRPr lang="en-SG" sz="1200">
            <a:solidFill>
              <a:schemeClr val="tx2"/>
            </a:solidFill>
          </a:endParaRPr>
        </a:p>
      </dgm:t>
    </dgm:pt>
    <dgm:pt modelId="{707A4EBD-4341-4155-B5A5-E33937B74621}" type="parTrans" cxnId="{FC0E2BAF-CBBF-42EB-95A6-676B85C7055C}">
      <dgm:prSet/>
      <dgm:spPr>
        <a:ln>
          <a:tailEnd type="oval"/>
        </a:ln>
      </dgm:spPr>
      <dgm:t>
        <a:bodyPr/>
        <a:lstStyle/>
        <a:p>
          <a:pPr algn="l"/>
          <a:endParaRPr lang="en-SG"/>
        </a:p>
      </dgm:t>
    </dgm:pt>
    <dgm:pt modelId="{39B7EC2A-F9A4-478D-8835-68FDCDF97A9D}" type="sibTrans" cxnId="{FC0E2BAF-CBBF-42EB-95A6-676B85C7055C}">
      <dgm:prSet/>
      <dgm:spPr/>
      <dgm:t>
        <a:bodyPr/>
        <a:lstStyle/>
        <a:p>
          <a:pPr algn="l"/>
          <a:endParaRPr lang="en-SG"/>
        </a:p>
      </dgm:t>
    </dgm:pt>
    <dgm:pt modelId="{B152F104-7AD5-48DF-AA12-FE11F12675DD}">
      <dgm:prSet phldrT="[Text]" custT="1"/>
      <dgm:spPr>
        <a:noFill/>
        <a:ln>
          <a:noFill/>
        </a:ln>
      </dgm:spPr>
      <dgm:t>
        <a:bodyPr lIns="144000"/>
        <a:lstStyle/>
        <a:p>
          <a:pPr algn="l"/>
          <a:r>
            <a:rPr lang="en-US" sz="1200">
              <a:solidFill>
                <a:schemeClr val="tx2"/>
              </a:solidFill>
            </a:rPr>
            <a:t>Accessing new medicines, treatments, processes</a:t>
          </a:r>
          <a:endParaRPr lang="en-SG" sz="1200">
            <a:solidFill>
              <a:schemeClr val="tx2"/>
            </a:solidFill>
          </a:endParaRPr>
        </a:p>
      </dgm:t>
    </dgm:pt>
    <dgm:pt modelId="{00B0B61C-43B7-455B-8296-B735B1DB2305}" type="parTrans" cxnId="{C1D24B09-B62F-44BC-A1CC-CF1FB40CD5CC}">
      <dgm:prSet/>
      <dgm:spPr>
        <a:ln>
          <a:tailEnd type="oval"/>
        </a:ln>
      </dgm:spPr>
      <dgm:t>
        <a:bodyPr/>
        <a:lstStyle/>
        <a:p>
          <a:pPr algn="l"/>
          <a:endParaRPr lang="en-SG"/>
        </a:p>
      </dgm:t>
    </dgm:pt>
    <dgm:pt modelId="{2F53AA59-EF6D-409C-874D-712AC698FBA2}" type="sibTrans" cxnId="{C1D24B09-B62F-44BC-A1CC-CF1FB40CD5CC}">
      <dgm:prSet/>
      <dgm:spPr/>
      <dgm:t>
        <a:bodyPr/>
        <a:lstStyle/>
        <a:p>
          <a:pPr algn="l"/>
          <a:endParaRPr lang="en-SG"/>
        </a:p>
      </dgm:t>
    </dgm:pt>
    <dgm:pt modelId="{FC9D3D3F-64B1-467A-9B67-32D0D9B9B52F}">
      <dgm:prSet phldrT="[Text]" custT="1"/>
      <dgm:spPr>
        <a:noFill/>
        <a:ln>
          <a:noFill/>
        </a:ln>
      </dgm:spPr>
      <dgm:t>
        <a:bodyPr lIns="144000"/>
        <a:lstStyle/>
        <a:p>
          <a:pPr algn="l"/>
          <a:r>
            <a:rPr lang="en-US" sz="1200">
              <a:solidFill>
                <a:schemeClr val="tx2"/>
              </a:solidFill>
            </a:rPr>
            <a:t>Catalyzing positive technology spillovers</a:t>
          </a:r>
          <a:endParaRPr lang="en-SG" sz="1200">
            <a:solidFill>
              <a:schemeClr val="tx2"/>
            </a:solidFill>
          </a:endParaRPr>
        </a:p>
      </dgm:t>
    </dgm:pt>
    <dgm:pt modelId="{372F751F-143C-4F39-83CD-725BE1F09F18}" type="parTrans" cxnId="{4F9056E5-91D8-4C66-916A-EF206FC2A8A4}">
      <dgm:prSet/>
      <dgm:spPr>
        <a:ln>
          <a:tailEnd type="oval"/>
        </a:ln>
      </dgm:spPr>
      <dgm:t>
        <a:bodyPr/>
        <a:lstStyle/>
        <a:p>
          <a:pPr algn="l"/>
          <a:endParaRPr lang="en-SG"/>
        </a:p>
      </dgm:t>
    </dgm:pt>
    <dgm:pt modelId="{0035418F-4B32-465E-A654-78F0F3B75174}" type="sibTrans" cxnId="{4F9056E5-91D8-4C66-916A-EF206FC2A8A4}">
      <dgm:prSet/>
      <dgm:spPr/>
      <dgm:t>
        <a:bodyPr/>
        <a:lstStyle/>
        <a:p>
          <a:pPr algn="l"/>
          <a:endParaRPr lang="en-SG"/>
        </a:p>
      </dgm:t>
    </dgm:pt>
    <dgm:pt modelId="{2599AA57-DD89-42E6-82F6-A619B9790CFA}">
      <dgm:prSet phldrT="[Text]" custT="1"/>
      <dgm:spPr>
        <a:noFill/>
        <a:ln>
          <a:noFill/>
        </a:ln>
      </dgm:spPr>
      <dgm:t>
        <a:bodyPr lIns="144000"/>
        <a:lstStyle/>
        <a:p>
          <a:pPr algn="l"/>
          <a:r>
            <a:rPr lang="en-US" sz="1200" dirty="0">
              <a:solidFill>
                <a:schemeClr val="tx2"/>
              </a:solidFill>
            </a:rPr>
            <a:t>Infrastructure for productive aging</a:t>
          </a:r>
          <a:endParaRPr lang="en-SG" sz="1200" dirty="0">
            <a:solidFill>
              <a:schemeClr val="tx2"/>
            </a:solidFill>
          </a:endParaRPr>
        </a:p>
      </dgm:t>
    </dgm:pt>
    <dgm:pt modelId="{0D40AC54-9496-4694-9BA7-5E1451C5CABB}" type="parTrans" cxnId="{F1623789-B02D-49B2-9C12-BFF8792386EB}">
      <dgm:prSet/>
      <dgm:spPr>
        <a:ln>
          <a:tailEnd type="oval"/>
        </a:ln>
      </dgm:spPr>
      <dgm:t>
        <a:bodyPr/>
        <a:lstStyle/>
        <a:p>
          <a:pPr algn="l"/>
          <a:endParaRPr lang="en-SG"/>
        </a:p>
      </dgm:t>
    </dgm:pt>
    <dgm:pt modelId="{BDEAB71C-7AC7-428D-A4B6-8BBFC3CFC6D3}" type="sibTrans" cxnId="{F1623789-B02D-49B2-9C12-BFF8792386EB}">
      <dgm:prSet/>
      <dgm:spPr/>
      <dgm:t>
        <a:bodyPr/>
        <a:lstStyle/>
        <a:p>
          <a:pPr algn="l"/>
          <a:endParaRPr lang="en-SG"/>
        </a:p>
      </dgm:t>
    </dgm:pt>
    <dgm:pt modelId="{489E1DAF-F2AF-49EF-8C48-2B2D133DB129}">
      <dgm:prSet phldrT="[Text]" custT="1"/>
      <dgm:spPr>
        <a:noFill/>
        <a:ln>
          <a:noFill/>
        </a:ln>
      </dgm:spPr>
      <dgm:t>
        <a:bodyPr lIns="144000"/>
        <a:lstStyle/>
        <a:p>
          <a:pPr algn="l"/>
          <a:r>
            <a:rPr lang="en-US" sz="1200">
              <a:solidFill>
                <a:schemeClr val="tx2"/>
              </a:solidFill>
            </a:rPr>
            <a:t>Eradicating ageism</a:t>
          </a:r>
          <a:endParaRPr lang="en-SG" sz="1200">
            <a:solidFill>
              <a:schemeClr val="tx2"/>
            </a:solidFill>
          </a:endParaRPr>
        </a:p>
      </dgm:t>
    </dgm:pt>
    <dgm:pt modelId="{3E32E25E-C6A0-4FA3-8862-66DAF07BE534}" type="parTrans" cxnId="{13223F19-BD02-4E79-A4A1-43D160B31ACD}">
      <dgm:prSet/>
      <dgm:spPr>
        <a:ln>
          <a:tailEnd type="oval"/>
        </a:ln>
      </dgm:spPr>
      <dgm:t>
        <a:bodyPr/>
        <a:lstStyle/>
        <a:p>
          <a:pPr algn="l"/>
          <a:endParaRPr lang="en-SG"/>
        </a:p>
      </dgm:t>
    </dgm:pt>
    <dgm:pt modelId="{81EC410B-51DA-4CD5-9B4A-364287B03FA4}" type="sibTrans" cxnId="{13223F19-BD02-4E79-A4A1-43D160B31ACD}">
      <dgm:prSet/>
      <dgm:spPr/>
      <dgm:t>
        <a:bodyPr/>
        <a:lstStyle/>
        <a:p>
          <a:pPr algn="l"/>
          <a:endParaRPr lang="en-SG"/>
        </a:p>
      </dgm:t>
    </dgm:pt>
    <dgm:pt modelId="{2B4E3131-FD67-4E88-9C7B-AD3460B67A31}">
      <dgm:prSet phldrT="[Text]" custT="1"/>
      <dgm:spPr>
        <a:noFill/>
        <a:ln>
          <a:noFill/>
        </a:ln>
      </dgm:spPr>
      <dgm:t>
        <a:bodyPr lIns="144000"/>
        <a:lstStyle/>
        <a:p>
          <a:pPr algn="l"/>
          <a:r>
            <a:rPr lang="en-US" sz="1200">
              <a:solidFill>
                <a:schemeClr val="tx2"/>
              </a:solidFill>
            </a:rPr>
            <a:t>Developing inclusive service sectors</a:t>
          </a:r>
          <a:endParaRPr lang="en-SG" sz="1200">
            <a:solidFill>
              <a:schemeClr val="tx2"/>
            </a:solidFill>
          </a:endParaRPr>
        </a:p>
      </dgm:t>
    </dgm:pt>
    <dgm:pt modelId="{1F3920A3-E94A-4253-AB21-277C8F85233C}" type="parTrans" cxnId="{E78262F7-C4D5-46D7-9387-3FFD8F414DCF}">
      <dgm:prSet/>
      <dgm:spPr>
        <a:ln>
          <a:tailEnd type="oval"/>
        </a:ln>
      </dgm:spPr>
      <dgm:t>
        <a:bodyPr/>
        <a:lstStyle/>
        <a:p>
          <a:pPr algn="l"/>
          <a:endParaRPr lang="en-SG"/>
        </a:p>
      </dgm:t>
    </dgm:pt>
    <dgm:pt modelId="{FE4A78EC-5F0D-4CDF-B974-54F825CFE918}" type="sibTrans" cxnId="{E78262F7-C4D5-46D7-9387-3FFD8F414DCF}">
      <dgm:prSet/>
      <dgm:spPr/>
      <dgm:t>
        <a:bodyPr/>
        <a:lstStyle/>
        <a:p>
          <a:pPr algn="l"/>
          <a:endParaRPr lang="en-SG"/>
        </a:p>
      </dgm:t>
    </dgm:pt>
    <dgm:pt modelId="{1D104BC8-C4D3-4A18-8EDB-ED8FDDB44FB7}">
      <dgm:prSet phldrT="[Text]" custT="1"/>
      <dgm:spPr>
        <a:noFill/>
        <a:ln>
          <a:noFill/>
        </a:ln>
      </dgm:spPr>
      <dgm:t>
        <a:bodyPr lIns="144000"/>
        <a:lstStyle/>
        <a:p>
          <a:pPr algn="l"/>
          <a:r>
            <a:rPr lang="en-US" sz="1200">
              <a:solidFill>
                <a:schemeClr val="tx2"/>
              </a:solidFill>
            </a:rPr>
            <a:t>Improving basic infrastructure</a:t>
          </a:r>
          <a:endParaRPr lang="en-SG" sz="1200">
            <a:solidFill>
              <a:schemeClr val="tx2"/>
            </a:solidFill>
          </a:endParaRPr>
        </a:p>
      </dgm:t>
    </dgm:pt>
    <dgm:pt modelId="{F6EEA4AC-98BF-4010-9CB9-DC9C5B67D341}" type="parTrans" cxnId="{EF6A156F-887C-4CAB-A770-7DF57917553E}">
      <dgm:prSet/>
      <dgm:spPr>
        <a:ln>
          <a:tailEnd type="oval"/>
        </a:ln>
      </dgm:spPr>
      <dgm:t>
        <a:bodyPr/>
        <a:lstStyle/>
        <a:p>
          <a:pPr algn="l"/>
          <a:endParaRPr lang="en-SG"/>
        </a:p>
      </dgm:t>
    </dgm:pt>
    <dgm:pt modelId="{E9088C25-5C5A-4053-BA4E-42016DFB769D}" type="sibTrans" cxnId="{EF6A156F-887C-4CAB-A770-7DF57917553E}">
      <dgm:prSet/>
      <dgm:spPr/>
      <dgm:t>
        <a:bodyPr/>
        <a:lstStyle/>
        <a:p>
          <a:pPr algn="l"/>
          <a:endParaRPr lang="en-SG"/>
        </a:p>
      </dgm:t>
    </dgm:pt>
    <dgm:pt modelId="{1F6DCDE1-9907-46AD-B39B-C7971994344C}">
      <dgm:prSet phldrT="[Text]" custT="1"/>
      <dgm:spPr>
        <a:noFill/>
        <a:ln>
          <a:noFill/>
        </a:ln>
      </dgm:spPr>
      <dgm:t>
        <a:bodyPr lIns="144000"/>
        <a:lstStyle/>
        <a:p>
          <a:pPr algn="l"/>
          <a:r>
            <a:rPr lang="en-US" sz="1200">
              <a:solidFill>
                <a:schemeClr val="tx2"/>
              </a:solidFill>
            </a:rPr>
            <a:t>Pooling regional financing sources</a:t>
          </a:r>
          <a:endParaRPr lang="en-SG" sz="1200">
            <a:solidFill>
              <a:schemeClr val="tx2"/>
            </a:solidFill>
          </a:endParaRPr>
        </a:p>
      </dgm:t>
    </dgm:pt>
    <dgm:pt modelId="{47F9EF0F-18F1-4B52-AD63-173A02FE8D04}" type="parTrans" cxnId="{F2D5E274-1CE9-4B34-A530-E79F48E6E630}">
      <dgm:prSet/>
      <dgm:spPr>
        <a:ln>
          <a:tailEnd type="oval"/>
        </a:ln>
      </dgm:spPr>
      <dgm:t>
        <a:bodyPr/>
        <a:lstStyle/>
        <a:p>
          <a:pPr algn="l"/>
          <a:endParaRPr lang="en-SG"/>
        </a:p>
      </dgm:t>
    </dgm:pt>
    <dgm:pt modelId="{AF602731-0E44-4246-8501-0519BD5CD8B6}" type="sibTrans" cxnId="{F2D5E274-1CE9-4B34-A530-E79F48E6E630}">
      <dgm:prSet/>
      <dgm:spPr/>
      <dgm:t>
        <a:bodyPr/>
        <a:lstStyle/>
        <a:p>
          <a:pPr algn="l"/>
          <a:endParaRPr lang="en-SG"/>
        </a:p>
      </dgm:t>
    </dgm:pt>
    <dgm:pt modelId="{E399838F-C9CA-4ABD-9681-1DC02DDF62A9}">
      <dgm:prSet phldrT="[Text]" custT="1"/>
      <dgm:spPr>
        <a:noFill/>
        <a:ln>
          <a:noFill/>
        </a:ln>
      </dgm:spPr>
      <dgm:t>
        <a:bodyPr lIns="144000"/>
        <a:lstStyle/>
        <a:p>
          <a:pPr algn="l"/>
          <a:r>
            <a:rPr lang="en-US" sz="1200">
              <a:solidFill>
                <a:schemeClr val="tx2"/>
              </a:solidFill>
            </a:rPr>
            <a:t>Mobilizing expertise</a:t>
          </a:r>
          <a:endParaRPr lang="en-SG" sz="1200">
            <a:solidFill>
              <a:schemeClr val="tx2"/>
            </a:solidFill>
          </a:endParaRPr>
        </a:p>
      </dgm:t>
    </dgm:pt>
    <dgm:pt modelId="{F6ECDA30-39BB-4B80-8913-C1187F229FC0}" type="parTrans" cxnId="{550B765C-6991-49CA-A26A-BF35FFD86EB7}">
      <dgm:prSet/>
      <dgm:spPr>
        <a:ln>
          <a:tailEnd type="oval"/>
        </a:ln>
      </dgm:spPr>
      <dgm:t>
        <a:bodyPr/>
        <a:lstStyle/>
        <a:p>
          <a:pPr algn="l"/>
          <a:endParaRPr lang="en-SG"/>
        </a:p>
      </dgm:t>
    </dgm:pt>
    <dgm:pt modelId="{BF9B42E6-52EA-405D-B046-AF294FC02437}" type="sibTrans" cxnId="{550B765C-6991-49CA-A26A-BF35FFD86EB7}">
      <dgm:prSet/>
      <dgm:spPr/>
      <dgm:t>
        <a:bodyPr/>
        <a:lstStyle/>
        <a:p>
          <a:pPr algn="l"/>
          <a:endParaRPr lang="en-SG"/>
        </a:p>
      </dgm:t>
    </dgm:pt>
    <dgm:pt modelId="{FA30BCFE-7918-4405-917A-2FE94629051B}">
      <dgm:prSet phldrT="[Text]" custT="1"/>
      <dgm:spPr>
        <a:noFill/>
        <a:ln>
          <a:noFill/>
        </a:ln>
      </dgm:spPr>
      <dgm:t>
        <a:bodyPr lIns="144000"/>
        <a:lstStyle/>
        <a:p>
          <a:pPr algn="l"/>
          <a:r>
            <a:rPr lang="en-US" sz="1200">
              <a:solidFill>
                <a:schemeClr val="tx2"/>
              </a:solidFill>
            </a:rPr>
            <a:t>Facilitating temporary movement of labor</a:t>
          </a:r>
          <a:endParaRPr lang="en-SG" sz="1200">
            <a:solidFill>
              <a:schemeClr val="tx2"/>
            </a:solidFill>
          </a:endParaRPr>
        </a:p>
      </dgm:t>
    </dgm:pt>
    <dgm:pt modelId="{A7A2EABD-CEE9-42EF-9880-5E78B3D7FEC0}" type="parTrans" cxnId="{3309F3F5-B0F9-411F-BFA4-ABBE73A4700A}">
      <dgm:prSet/>
      <dgm:spPr>
        <a:ln>
          <a:tailEnd type="oval"/>
        </a:ln>
      </dgm:spPr>
      <dgm:t>
        <a:bodyPr/>
        <a:lstStyle/>
        <a:p>
          <a:pPr algn="l"/>
          <a:endParaRPr lang="en-SG"/>
        </a:p>
      </dgm:t>
    </dgm:pt>
    <dgm:pt modelId="{B5DCC2AD-9146-4AA2-B56A-E9A50342E48F}" type="sibTrans" cxnId="{3309F3F5-B0F9-411F-BFA4-ABBE73A4700A}">
      <dgm:prSet/>
      <dgm:spPr/>
      <dgm:t>
        <a:bodyPr/>
        <a:lstStyle/>
        <a:p>
          <a:pPr algn="l"/>
          <a:endParaRPr lang="en-SG"/>
        </a:p>
      </dgm:t>
    </dgm:pt>
    <dgm:pt modelId="{42D2FD06-D556-448A-9B7A-4167F286C572}" type="pres">
      <dgm:prSet presAssocID="{9ADA179A-01D9-4414-AAF7-4169EC7A7B9D}" presName="Name0" presStyleCnt="0">
        <dgm:presLayoutVars>
          <dgm:chPref val="1"/>
          <dgm:dir/>
          <dgm:animOne val="branch"/>
          <dgm:animLvl val="lvl"/>
          <dgm:resizeHandles val="exact"/>
        </dgm:presLayoutVars>
      </dgm:prSet>
      <dgm:spPr/>
    </dgm:pt>
    <dgm:pt modelId="{998656E1-506D-4C09-B343-34313BEF5655}" type="pres">
      <dgm:prSet presAssocID="{24143FB6-9FC0-458A-A85F-72742DD7BC5A}" presName="root1" presStyleCnt="0"/>
      <dgm:spPr/>
    </dgm:pt>
    <dgm:pt modelId="{22D46FC9-6BA2-4A9E-BDDA-1D15BCC8F9A0}" type="pres">
      <dgm:prSet presAssocID="{24143FB6-9FC0-458A-A85F-72742DD7BC5A}" presName="LevelOneTextNode" presStyleLbl="node0" presStyleIdx="0" presStyleCnt="1" custFlipVert="0" custScaleX="248975" custScaleY="196246" custLinFactNeighborX="-75821" custLinFactNeighborY="112">
        <dgm:presLayoutVars>
          <dgm:chPref val="3"/>
        </dgm:presLayoutVars>
      </dgm:prSet>
      <dgm:spPr/>
    </dgm:pt>
    <dgm:pt modelId="{FD936726-39C0-47E0-A55E-5C08013ED385}" type="pres">
      <dgm:prSet presAssocID="{24143FB6-9FC0-458A-A85F-72742DD7BC5A}" presName="level2hierChild" presStyleCnt="0"/>
      <dgm:spPr/>
    </dgm:pt>
    <dgm:pt modelId="{24542A9D-6D47-4CAE-8548-4EDC170AD9AD}" type="pres">
      <dgm:prSet presAssocID="{CEB4B4C5-8D56-4A45-814C-86E386732ECA}" presName="conn2-1" presStyleLbl="parChTrans1D2" presStyleIdx="0" presStyleCnt="4"/>
      <dgm:spPr/>
    </dgm:pt>
    <dgm:pt modelId="{308C2241-A9F0-4784-8D9E-DBB8851F28B5}" type="pres">
      <dgm:prSet presAssocID="{CEB4B4C5-8D56-4A45-814C-86E386732ECA}" presName="connTx" presStyleLbl="parChTrans1D2" presStyleIdx="0" presStyleCnt="4"/>
      <dgm:spPr/>
    </dgm:pt>
    <dgm:pt modelId="{7E31783F-DC3B-44DE-AD02-BEB3C683413A}" type="pres">
      <dgm:prSet presAssocID="{72ED40C5-905F-40F5-82C6-0D14DCDADC61}" presName="root2" presStyleCnt="0"/>
      <dgm:spPr/>
    </dgm:pt>
    <dgm:pt modelId="{34C97548-908A-4722-BD1A-1663D1ABEC0D}" type="pres">
      <dgm:prSet presAssocID="{72ED40C5-905F-40F5-82C6-0D14DCDADC61}" presName="LevelTwoTextNode" presStyleLbl="node2" presStyleIdx="0" presStyleCnt="4" custScaleX="515908" custScaleY="157431" custLinFactNeighborY="-3471">
        <dgm:presLayoutVars>
          <dgm:chPref val="3"/>
        </dgm:presLayoutVars>
      </dgm:prSet>
      <dgm:spPr/>
    </dgm:pt>
    <dgm:pt modelId="{4DBE3119-6999-4AF8-AC36-3565920B5D4D}" type="pres">
      <dgm:prSet presAssocID="{72ED40C5-905F-40F5-82C6-0D14DCDADC61}" presName="level3hierChild" presStyleCnt="0"/>
      <dgm:spPr/>
    </dgm:pt>
    <dgm:pt modelId="{3691AE4D-D90B-4D7D-869C-364B193BD68A}" type="pres">
      <dgm:prSet presAssocID="{0D40AC54-9496-4694-9BA7-5E1451C5CABB}" presName="conn2-1" presStyleLbl="parChTrans1D3" presStyleIdx="0" presStyleCnt="10"/>
      <dgm:spPr/>
    </dgm:pt>
    <dgm:pt modelId="{47DB2900-0ABD-42AE-964B-D6196B44AD4B}" type="pres">
      <dgm:prSet presAssocID="{0D40AC54-9496-4694-9BA7-5E1451C5CABB}" presName="connTx" presStyleLbl="parChTrans1D3" presStyleIdx="0" presStyleCnt="10"/>
      <dgm:spPr/>
    </dgm:pt>
    <dgm:pt modelId="{64AD8A94-E1B8-4207-8F5C-C00926F29F19}" type="pres">
      <dgm:prSet presAssocID="{2599AA57-DD89-42E6-82F6-A619B9790CFA}" presName="root2" presStyleCnt="0"/>
      <dgm:spPr/>
    </dgm:pt>
    <dgm:pt modelId="{560DCA29-BF76-4296-95D2-EB225D51FA7E}" type="pres">
      <dgm:prSet presAssocID="{2599AA57-DD89-42E6-82F6-A619B9790CFA}" presName="LevelTwoTextNode" presStyleLbl="node3" presStyleIdx="0" presStyleCnt="10" custScaleX="389187">
        <dgm:presLayoutVars>
          <dgm:chPref val="3"/>
        </dgm:presLayoutVars>
      </dgm:prSet>
      <dgm:spPr/>
    </dgm:pt>
    <dgm:pt modelId="{55D3F3C2-01CF-46E7-89E3-47EC2F9C6E5C}" type="pres">
      <dgm:prSet presAssocID="{2599AA57-DD89-42E6-82F6-A619B9790CFA}" presName="level3hierChild" presStyleCnt="0"/>
      <dgm:spPr/>
    </dgm:pt>
    <dgm:pt modelId="{47B75253-B81A-4E0A-B7A6-18D707C22597}" type="pres">
      <dgm:prSet presAssocID="{707A4EBD-4341-4155-B5A5-E33937B74621}" presName="conn2-1" presStyleLbl="parChTrans1D3" presStyleIdx="1" presStyleCnt="10"/>
      <dgm:spPr/>
    </dgm:pt>
    <dgm:pt modelId="{DF2DB26C-46EB-4B7E-A3DD-157B894A03AF}" type="pres">
      <dgm:prSet presAssocID="{707A4EBD-4341-4155-B5A5-E33937B74621}" presName="connTx" presStyleLbl="parChTrans1D3" presStyleIdx="1" presStyleCnt="10"/>
      <dgm:spPr/>
    </dgm:pt>
    <dgm:pt modelId="{D4BEFCE7-3E97-4A2B-BA35-599F93B15378}" type="pres">
      <dgm:prSet presAssocID="{7E75A05F-8DCB-4422-A290-F1A40A5461A4}" presName="root2" presStyleCnt="0"/>
      <dgm:spPr/>
    </dgm:pt>
    <dgm:pt modelId="{66AD6966-98C3-4464-A0C8-A1DEFDB00A39}" type="pres">
      <dgm:prSet presAssocID="{7E75A05F-8DCB-4422-A290-F1A40A5461A4}" presName="LevelTwoTextNode" presStyleLbl="node3" presStyleIdx="1" presStyleCnt="10" custScaleX="389187">
        <dgm:presLayoutVars>
          <dgm:chPref val="3"/>
        </dgm:presLayoutVars>
      </dgm:prSet>
      <dgm:spPr/>
    </dgm:pt>
    <dgm:pt modelId="{583253B8-4952-48CB-8766-C19B72B52227}" type="pres">
      <dgm:prSet presAssocID="{7E75A05F-8DCB-4422-A290-F1A40A5461A4}" presName="level3hierChild" presStyleCnt="0"/>
      <dgm:spPr/>
    </dgm:pt>
    <dgm:pt modelId="{BA33EA02-2600-4670-AFE0-2B64E0839BC6}" type="pres">
      <dgm:prSet presAssocID="{F6EEA4AC-98BF-4010-9CB9-DC9C5B67D341}" presName="conn2-1" presStyleLbl="parChTrans1D3" presStyleIdx="2" presStyleCnt="10"/>
      <dgm:spPr/>
    </dgm:pt>
    <dgm:pt modelId="{39E22855-2132-4FB4-AED3-A2DE417F19CC}" type="pres">
      <dgm:prSet presAssocID="{F6EEA4AC-98BF-4010-9CB9-DC9C5B67D341}" presName="connTx" presStyleLbl="parChTrans1D3" presStyleIdx="2" presStyleCnt="10"/>
      <dgm:spPr/>
    </dgm:pt>
    <dgm:pt modelId="{EDA52000-E99A-4996-97CA-D286CD104245}" type="pres">
      <dgm:prSet presAssocID="{1D104BC8-C4D3-4A18-8EDB-ED8FDDB44FB7}" presName="root2" presStyleCnt="0"/>
      <dgm:spPr/>
    </dgm:pt>
    <dgm:pt modelId="{262F7939-6A34-46A0-97B5-15CEB7D596EB}" type="pres">
      <dgm:prSet presAssocID="{1D104BC8-C4D3-4A18-8EDB-ED8FDDB44FB7}" presName="LevelTwoTextNode" presStyleLbl="node3" presStyleIdx="2" presStyleCnt="10" custScaleX="389187">
        <dgm:presLayoutVars>
          <dgm:chPref val="3"/>
        </dgm:presLayoutVars>
      </dgm:prSet>
      <dgm:spPr/>
    </dgm:pt>
    <dgm:pt modelId="{3F640CAC-ECA3-4505-8AA0-05B10A339FE9}" type="pres">
      <dgm:prSet presAssocID="{1D104BC8-C4D3-4A18-8EDB-ED8FDDB44FB7}" presName="level3hierChild" presStyleCnt="0"/>
      <dgm:spPr/>
    </dgm:pt>
    <dgm:pt modelId="{24C04E41-BB1C-459A-800D-28258E22A70F}" type="pres">
      <dgm:prSet presAssocID="{EC795F0A-7DE5-4FA2-AA99-CFE9ECDC11DE}" presName="conn2-1" presStyleLbl="parChTrans1D2" presStyleIdx="1" presStyleCnt="4"/>
      <dgm:spPr/>
    </dgm:pt>
    <dgm:pt modelId="{711CD323-874C-4F77-8FF6-5949D4C75A7C}" type="pres">
      <dgm:prSet presAssocID="{EC795F0A-7DE5-4FA2-AA99-CFE9ECDC11DE}" presName="connTx" presStyleLbl="parChTrans1D2" presStyleIdx="1" presStyleCnt="4"/>
      <dgm:spPr/>
    </dgm:pt>
    <dgm:pt modelId="{D42B12F1-F891-4CC2-A5FD-F47C85D7365D}" type="pres">
      <dgm:prSet presAssocID="{76A73342-79CA-433B-9634-DC9B3BE9E352}" presName="root2" presStyleCnt="0"/>
      <dgm:spPr/>
    </dgm:pt>
    <dgm:pt modelId="{FB06AFB6-3A77-42E3-ACA9-D4E1DCEED28C}" type="pres">
      <dgm:prSet presAssocID="{76A73342-79CA-433B-9634-DC9B3BE9E352}" presName="LevelTwoTextNode" presStyleLbl="node2" presStyleIdx="1" presStyleCnt="4" custScaleX="518916" custScaleY="157431" custLinFactNeighborY="6942">
        <dgm:presLayoutVars>
          <dgm:chPref val="3"/>
        </dgm:presLayoutVars>
      </dgm:prSet>
      <dgm:spPr>
        <a:xfrm>
          <a:off x="1239661" y="1203916"/>
          <a:ext cx="4670501" cy="274405"/>
        </a:xfrm>
        <a:prstGeom prst="rect">
          <a:avLst/>
        </a:prstGeom>
      </dgm:spPr>
    </dgm:pt>
    <dgm:pt modelId="{EFB91E21-774D-4664-B1E2-F88243034371}" type="pres">
      <dgm:prSet presAssocID="{76A73342-79CA-433B-9634-DC9B3BE9E352}" presName="level3hierChild" presStyleCnt="0"/>
      <dgm:spPr/>
    </dgm:pt>
    <dgm:pt modelId="{1A7FA33E-3733-458B-867D-95BC4EC5EC85}" type="pres">
      <dgm:prSet presAssocID="{00B0B61C-43B7-455B-8296-B735B1DB2305}" presName="conn2-1" presStyleLbl="parChTrans1D3" presStyleIdx="3" presStyleCnt="10"/>
      <dgm:spPr/>
    </dgm:pt>
    <dgm:pt modelId="{1CD41538-0368-45DF-8D33-014FF31E983B}" type="pres">
      <dgm:prSet presAssocID="{00B0B61C-43B7-455B-8296-B735B1DB2305}" presName="connTx" presStyleLbl="parChTrans1D3" presStyleIdx="3" presStyleCnt="10"/>
      <dgm:spPr/>
    </dgm:pt>
    <dgm:pt modelId="{FE5DABBF-14FF-40D6-8792-EF80066FA1CA}" type="pres">
      <dgm:prSet presAssocID="{B152F104-7AD5-48DF-AA12-FE11F12675DD}" presName="root2" presStyleCnt="0"/>
      <dgm:spPr/>
    </dgm:pt>
    <dgm:pt modelId="{2448542E-6A30-4034-BB0F-2BA518C48C93}" type="pres">
      <dgm:prSet presAssocID="{B152F104-7AD5-48DF-AA12-FE11F12675DD}" presName="LevelTwoTextNode" presStyleLbl="node3" presStyleIdx="3" presStyleCnt="10" custScaleX="389187">
        <dgm:presLayoutVars>
          <dgm:chPref val="3"/>
        </dgm:presLayoutVars>
      </dgm:prSet>
      <dgm:spPr/>
    </dgm:pt>
    <dgm:pt modelId="{B4397FAA-E73C-40F0-AD68-4914A795CF92}" type="pres">
      <dgm:prSet presAssocID="{B152F104-7AD5-48DF-AA12-FE11F12675DD}" presName="level3hierChild" presStyleCnt="0"/>
      <dgm:spPr/>
    </dgm:pt>
    <dgm:pt modelId="{DD1FF636-5C30-456F-B2D1-C7D67439F30D}" type="pres">
      <dgm:prSet presAssocID="{372F751F-143C-4F39-83CD-725BE1F09F18}" presName="conn2-1" presStyleLbl="parChTrans1D3" presStyleIdx="4" presStyleCnt="10"/>
      <dgm:spPr/>
    </dgm:pt>
    <dgm:pt modelId="{F4A27B0E-A01C-4E29-A498-312329B9DD46}" type="pres">
      <dgm:prSet presAssocID="{372F751F-143C-4F39-83CD-725BE1F09F18}" presName="connTx" presStyleLbl="parChTrans1D3" presStyleIdx="4" presStyleCnt="10"/>
      <dgm:spPr/>
    </dgm:pt>
    <dgm:pt modelId="{10A765AF-7A70-4B1C-9463-382E935E60AF}" type="pres">
      <dgm:prSet presAssocID="{FC9D3D3F-64B1-467A-9B67-32D0D9B9B52F}" presName="root2" presStyleCnt="0"/>
      <dgm:spPr/>
    </dgm:pt>
    <dgm:pt modelId="{C2F6F748-422F-4C44-BEB7-11E1A8755CC4}" type="pres">
      <dgm:prSet presAssocID="{FC9D3D3F-64B1-467A-9B67-32D0D9B9B52F}" presName="LevelTwoTextNode" presStyleLbl="node3" presStyleIdx="4" presStyleCnt="10" custScaleX="389187">
        <dgm:presLayoutVars>
          <dgm:chPref val="3"/>
        </dgm:presLayoutVars>
      </dgm:prSet>
      <dgm:spPr/>
    </dgm:pt>
    <dgm:pt modelId="{B9C87286-FEC0-49CE-8758-BB642E8556CC}" type="pres">
      <dgm:prSet presAssocID="{FC9D3D3F-64B1-467A-9B67-32D0D9B9B52F}" presName="level3hierChild" presStyleCnt="0"/>
      <dgm:spPr/>
    </dgm:pt>
    <dgm:pt modelId="{1F1BC184-8FF1-49F9-BAD5-2FB7C76A78D1}" type="pres">
      <dgm:prSet presAssocID="{41165F50-217A-47F6-BED1-01D148B28B4A}" presName="conn2-1" presStyleLbl="parChTrans1D2" presStyleIdx="2" presStyleCnt="4"/>
      <dgm:spPr/>
    </dgm:pt>
    <dgm:pt modelId="{2E75F5A1-CAA1-4006-B33B-BFF0BB73294D}" type="pres">
      <dgm:prSet presAssocID="{41165F50-217A-47F6-BED1-01D148B28B4A}" presName="connTx" presStyleLbl="parChTrans1D2" presStyleIdx="2" presStyleCnt="4"/>
      <dgm:spPr/>
    </dgm:pt>
    <dgm:pt modelId="{3BAAB5C6-14F6-4E57-80E6-704E8E513FB1}" type="pres">
      <dgm:prSet presAssocID="{0411F0F0-1FAD-4ED3-ACA0-CB63480A592F}" presName="root2" presStyleCnt="0"/>
      <dgm:spPr/>
    </dgm:pt>
    <dgm:pt modelId="{989F2240-9B8A-430F-8879-198CB26D143A}" type="pres">
      <dgm:prSet presAssocID="{0411F0F0-1FAD-4ED3-ACA0-CB63480A592F}" presName="LevelTwoTextNode" presStyleLbl="node2" presStyleIdx="2" presStyleCnt="4" custScaleX="518916" custScaleY="157431" custLinFactNeighborY="6942">
        <dgm:presLayoutVars>
          <dgm:chPref val="3"/>
        </dgm:presLayoutVars>
      </dgm:prSet>
      <dgm:spPr>
        <a:xfrm>
          <a:off x="1239661" y="1889929"/>
          <a:ext cx="4670501" cy="274405"/>
        </a:xfrm>
        <a:prstGeom prst="rect">
          <a:avLst/>
        </a:prstGeom>
      </dgm:spPr>
    </dgm:pt>
    <dgm:pt modelId="{CD681753-4934-453A-82D1-DF1417C46953}" type="pres">
      <dgm:prSet presAssocID="{0411F0F0-1FAD-4ED3-ACA0-CB63480A592F}" presName="level3hierChild" presStyleCnt="0"/>
      <dgm:spPr/>
    </dgm:pt>
    <dgm:pt modelId="{5821BE3C-9676-40DA-9DEA-C700A1365D2D}" type="pres">
      <dgm:prSet presAssocID="{3E32E25E-C6A0-4FA3-8862-66DAF07BE534}" presName="conn2-1" presStyleLbl="parChTrans1D3" presStyleIdx="5" presStyleCnt="10"/>
      <dgm:spPr/>
    </dgm:pt>
    <dgm:pt modelId="{261204F3-6D5F-467C-98D5-A8F36CA8B934}" type="pres">
      <dgm:prSet presAssocID="{3E32E25E-C6A0-4FA3-8862-66DAF07BE534}" presName="connTx" presStyleLbl="parChTrans1D3" presStyleIdx="5" presStyleCnt="10"/>
      <dgm:spPr/>
    </dgm:pt>
    <dgm:pt modelId="{F85187FA-B122-4931-845E-73B3343A605C}" type="pres">
      <dgm:prSet presAssocID="{489E1DAF-F2AF-49EF-8C48-2B2D133DB129}" presName="root2" presStyleCnt="0"/>
      <dgm:spPr/>
    </dgm:pt>
    <dgm:pt modelId="{4DCB278B-895A-416A-A5A0-C1B0444749BC}" type="pres">
      <dgm:prSet presAssocID="{489E1DAF-F2AF-49EF-8C48-2B2D133DB129}" presName="LevelTwoTextNode" presStyleLbl="node3" presStyleIdx="5" presStyleCnt="10" custScaleX="389187">
        <dgm:presLayoutVars>
          <dgm:chPref val="3"/>
        </dgm:presLayoutVars>
      </dgm:prSet>
      <dgm:spPr/>
    </dgm:pt>
    <dgm:pt modelId="{9667C004-5E66-4B06-9103-8F1E75F2CA2B}" type="pres">
      <dgm:prSet presAssocID="{489E1DAF-F2AF-49EF-8C48-2B2D133DB129}" presName="level3hierChild" presStyleCnt="0"/>
      <dgm:spPr/>
    </dgm:pt>
    <dgm:pt modelId="{67024608-415F-49B1-93F5-BD5B57AC8D9C}" type="pres">
      <dgm:prSet presAssocID="{1F3920A3-E94A-4253-AB21-277C8F85233C}" presName="conn2-1" presStyleLbl="parChTrans1D3" presStyleIdx="6" presStyleCnt="10"/>
      <dgm:spPr/>
    </dgm:pt>
    <dgm:pt modelId="{56AA74A2-9FFF-41CF-BA4A-4742DB301061}" type="pres">
      <dgm:prSet presAssocID="{1F3920A3-E94A-4253-AB21-277C8F85233C}" presName="connTx" presStyleLbl="parChTrans1D3" presStyleIdx="6" presStyleCnt="10"/>
      <dgm:spPr/>
    </dgm:pt>
    <dgm:pt modelId="{1FAEB661-4EDA-4628-8E6A-24B76D9F5135}" type="pres">
      <dgm:prSet presAssocID="{2B4E3131-FD67-4E88-9C7B-AD3460B67A31}" presName="root2" presStyleCnt="0"/>
      <dgm:spPr/>
    </dgm:pt>
    <dgm:pt modelId="{9A8998F3-B1A1-40C7-B828-1D4E5D0331FF}" type="pres">
      <dgm:prSet presAssocID="{2B4E3131-FD67-4E88-9C7B-AD3460B67A31}" presName="LevelTwoTextNode" presStyleLbl="node3" presStyleIdx="6" presStyleCnt="10" custScaleX="389187">
        <dgm:presLayoutVars>
          <dgm:chPref val="3"/>
        </dgm:presLayoutVars>
      </dgm:prSet>
      <dgm:spPr/>
    </dgm:pt>
    <dgm:pt modelId="{715A0394-2065-421F-8D52-2AA9032E6C14}" type="pres">
      <dgm:prSet presAssocID="{2B4E3131-FD67-4E88-9C7B-AD3460B67A31}" presName="level3hierChild" presStyleCnt="0"/>
      <dgm:spPr/>
    </dgm:pt>
    <dgm:pt modelId="{75FE66FC-AE31-485A-AF01-308E73AD07B6}" type="pres">
      <dgm:prSet presAssocID="{C17D1F02-A8B0-47A2-889E-31B8E641A990}" presName="conn2-1" presStyleLbl="parChTrans1D2" presStyleIdx="3" presStyleCnt="4"/>
      <dgm:spPr/>
    </dgm:pt>
    <dgm:pt modelId="{F03A7BED-2D42-40E5-AA6F-8B6F125F4634}" type="pres">
      <dgm:prSet presAssocID="{C17D1F02-A8B0-47A2-889E-31B8E641A990}" presName="connTx" presStyleLbl="parChTrans1D2" presStyleIdx="3" presStyleCnt="4"/>
      <dgm:spPr/>
    </dgm:pt>
    <dgm:pt modelId="{4D4E88B5-4472-43E6-B0C3-2BC8162A6EAB}" type="pres">
      <dgm:prSet presAssocID="{DDFAF6BC-6082-429E-8A4C-C8766E4B8169}" presName="root2" presStyleCnt="0"/>
      <dgm:spPr/>
    </dgm:pt>
    <dgm:pt modelId="{E5048E36-661D-48A3-820F-068EDB928A0E}" type="pres">
      <dgm:prSet presAssocID="{DDFAF6BC-6082-429E-8A4C-C8766E4B8169}" presName="LevelTwoTextNode" presStyleLbl="node2" presStyleIdx="3" presStyleCnt="4" custScaleX="518916" custScaleY="157431" custLinFactNeighborY="-3471">
        <dgm:presLayoutVars>
          <dgm:chPref val="3"/>
        </dgm:presLayoutVars>
      </dgm:prSet>
      <dgm:spPr>
        <a:xfrm>
          <a:off x="1239661" y="2747446"/>
          <a:ext cx="4670501" cy="274405"/>
        </a:xfrm>
        <a:prstGeom prst="rect">
          <a:avLst/>
        </a:prstGeom>
      </dgm:spPr>
    </dgm:pt>
    <dgm:pt modelId="{688663B7-B4A3-4618-8605-92312032B410}" type="pres">
      <dgm:prSet presAssocID="{DDFAF6BC-6082-429E-8A4C-C8766E4B8169}" presName="level3hierChild" presStyleCnt="0"/>
      <dgm:spPr/>
    </dgm:pt>
    <dgm:pt modelId="{75E331C0-8576-4F24-AECF-4533587E5906}" type="pres">
      <dgm:prSet presAssocID="{47F9EF0F-18F1-4B52-AD63-173A02FE8D04}" presName="conn2-1" presStyleLbl="parChTrans1D3" presStyleIdx="7" presStyleCnt="10"/>
      <dgm:spPr/>
    </dgm:pt>
    <dgm:pt modelId="{3DC8494E-5023-4CF7-9EB4-6054793DA6D2}" type="pres">
      <dgm:prSet presAssocID="{47F9EF0F-18F1-4B52-AD63-173A02FE8D04}" presName="connTx" presStyleLbl="parChTrans1D3" presStyleIdx="7" presStyleCnt="10"/>
      <dgm:spPr/>
    </dgm:pt>
    <dgm:pt modelId="{E439C853-BD36-40D2-8CFE-EFD31ECCE843}" type="pres">
      <dgm:prSet presAssocID="{1F6DCDE1-9907-46AD-B39B-C7971994344C}" presName="root2" presStyleCnt="0"/>
      <dgm:spPr/>
    </dgm:pt>
    <dgm:pt modelId="{91EE6FA0-4553-478A-A801-7A001FD863C7}" type="pres">
      <dgm:prSet presAssocID="{1F6DCDE1-9907-46AD-B39B-C7971994344C}" presName="LevelTwoTextNode" presStyleLbl="node3" presStyleIdx="7" presStyleCnt="10" custScaleX="389187">
        <dgm:presLayoutVars>
          <dgm:chPref val="3"/>
        </dgm:presLayoutVars>
      </dgm:prSet>
      <dgm:spPr/>
    </dgm:pt>
    <dgm:pt modelId="{6671284E-7E27-450F-AC51-D9C8CAB0E91C}" type="pres">
      <dgm:prSet presAssocID="{1F6DCDE1-9907-46AD-B39B-C7971994344C}" presName="level3hierChild" presStyleCnt="0"/>
      <dgm:spPr/>
    </dgm:pt>
    <dgm:pt modelId="{3FB2D18A-1DE8-4B8E-914F-872E51443686}" type="pres">
      <dgm:prSet presAssocID="{F6ECDA30-39BB-4B80-8913-C1187F229FC0}" presName="conn2-1" presStyleLbl="parChTrans1D3" presStyleIdx="8" presStyleCnt="10"/>
      <dgm:spPr/>
    </dgm:pt>
    <dgm:pt modelId="{B16039C2-48C6-4798-8582-B78365200E2B}" type="pres">
      <dgm:prSet presAssocID="{F6ECDA30-39BB-4B80-8913-C1187F229FC0}" presName="connTx" presStyleLbl="parChTrans1D3" presStyleIdx="8" presStyleCnt="10"/>
      <dgm:spPr/>
    </dgm:pt>
    <dgm:pt modelId="{E7AF282D-788F-488D-B152-7F50800E070B}" type="pres">
      <dgm:prSet presAssocID="{E399838F-C9CA-4ABD-9681-1DC02DDF62A9}" presName="root2" presStyleCnt="0"/>
      <dgm:spPr/>
    </dgm:pt>
    <dgm:pt modelId="{0B1909CA-E2EF-4875-823E-57D9D17F85EE}" type="pres">
      <dgm:prSet presAssocID="{E399838F-C9CA-4ABD-9681-1DC02DDF62A9}" presName="LevelTwoTextNode" presStyleLbl="node3" presStyleIdx="8" presStyleCnt="10" custScaleX="389187">
        <dgm:presLayoutVars>
          <dgm:chPref val="3"/>
        </dgm:presLayoutVars>
      </dgm:prSet>
      <dgm:spPr/>
    </dgm:pt>
    <dgm:pt modelId="{BEEB5CA8-BE0A-45AE-9C45-D8C52AC63AC9}" type="pres">
      <dgm:prSet presAssocID="{E399838F-C9CA-4ABD-9681-1DC02DDF62A9}" presName="level3hierChild" presStyleCnt="0"/>
      <dgm:spPr/>
    </dgm:pt>
    <dgm:pt modelId="{01B2AE8B-BB68-471D-B7D9-5E4864B09A10}" type="pres">
      <dgm:prSet presAssocID="{A7A2EABD-CEE9-42EF-9880-5E78B3D7FEC0}" presName="conn2-1" presStyleLbl="parChTrans1D3" presStyleIdx="9" presStyleCnt="10"/>
      <dgm:spPr/>
    </dgm:pt>
    <dgm:pt modelId="{F254FB1C-5F93-4E60-8346-D3BBF7FD2F1B}" type="pres">
      <dgm:prSet presAssocID="{A7A2EABD-CEE9-42EF-9880-5E78B3D7FEC0}" presName="connTx" presStyleLbl="parChTrans1D3" presStyleIdx="9" presStyleCnt="10"/>
      <dgm:spPr/>
    </dgm:pt>
    <dgm:pt modelId="{9D7E4EF3-D87D-44EC-9DCA-D70EA4D11138}" type="pres">
      <dgm:prSet presAssocID="{FA30BCFE-7918-4405-917A-2FE94629051B}" presName="root2" presStyleCnt="0"/>
      <dgm:spPr/>
    </dgm:pt>
    <dgm:pt modelId="{7DA5E04D-FFC8-4724-BF61-3252F752840B}" type="pres">
      <dgm:prSet presAssocID="{FA30BCFE-7918-4405-917A-2FE94629051B}" presName="LevelTwoTextNode" presStyleLbl="node3" presStyleIdx="9" presStyleCnt="10" custScaleX="389187">
        <dgm:presLayoutVars>
          <dgm:chPref val="3"/>
        </dgm:presLayoutVars>
      </dgm:prSet>
      <dgm:spPr/>
    </dgm:pt>
    <dgm:pt modelId="{FF4CD9D5-B157-43DA-A3CB-7EB4A0D1449D}" type="pres">
      <dgm:prSet presAssocID="{FA30BCFE-7918-4405-917A-2FE94629051B}" presName="level3hierChild" presStyleCnt="0"/>
      <dgm:spPr/>
    </dgm:pt>
  </dgm:ptLst>
  <dgm:cxnLst>
    <dgm:cxn modelId="{7B9A6201-DF22-4351-B9EA-0FC56FCD7843}" type="presOf" srcId="{72ED40C5-905F-40F5-82C6-0D14DCDADC61}" destId="{34C97548-908A-4722-BD1A-1663D1ABEC0D}" srcOrd="0" destOrd="0" presId="urn:microsoft.com/office/officeart/2008/layout/HorizontalMultiLevelHierarchy"/>
    <dgm:cxn modelId="{C1D24B09-B62F-44BC-A1CC-CF1FB40CD5CC}" srcId="{76A73342-79CA-433B-9634-DC9B3BE9E352}" destId="{B152F104-7AD5-48DF-AA12-FE11F12675DD}" srcOrd="0" destOrd="0" parTransId="{00B0B61C-43B7-455B-8296-B735B1DB2305}" sibTransId="{2F53AA59-EF6D-409C-874D-712AC698FBA2}"/>
    <dgm:cxn modelId="{8495270A-0729-4E92-80A9-4B17F4D6F5A4}" type="presOf" srcId="{2599AA57-DD89-42E6-82F6-A619B9790CFA}" destId="{560DCA29-BF76-4296-95D2-EB225D51FA7E}" srcOrd="0" destOrd="0" presId="urn:microsoft.com/office/officeart/2008/layout/HorizontalMultiLevelHierarchy"/>
    <dgm:cxn modelId="{3129F60F-11A5-48FF-905D-73405BCA4718}" type="presOf" srcId="{489E1DAF-F2AF-49EF-8C48-2B2D133DB129}" destId="{4DCB278B-895A-416A-A5A0-C1B0444749BC}" srcOrd="0" destOrd="0" presId="urn:microsoft.com/office/officeart/2008/layout/HorizontalMultiLevelHierarchy"/>
    <dgm:cxn modelId="{BF7CF012-26C1-4C57-B0B7-6E0BDA8E80A1}" type="presOf" srcId="{24143FB6-9FC0-458A-A85F-72742DD7BC5A}" destId="{22D46FC9-6BA2-4A9E-BDDA-1D15BCC8F9A0}" srcOrd="0" destOrd="0" presId="urn:microsoft.com/office/officeart/2008/layout/HorizontalMultiLevelHierarchy"/>
    <dgm:cxn modelId="{13223F19-BD02-4E79-A4A1-43D160B31ACD}" srcId="{0411F0F0-1FAD-4ED3-ACA0-CB63480A592F}" destId="{489E1DAF-F2AF-49EF-8C48-2B2D133DB129}" srcOrd="0" destOrd="0" parTransId="{3E32E25E-C6A0-4FA3-8862-66DAF07BE534}" sibTransId="{81EC410B-51DA-4CD5-9B4A-364287B03FA4}"/>
    <dgm:cxn modelId="{9251CA24-B294-4132-ACC6-6B57AAB6E0AB}" type="presOf" srcId="{C17D1F02-A8B0-47A2-889E-31B8E641A990}" destId="{F03A7BED-2D42-40E5-AA6F-8B6F125F4634}" srcOrd="1" destOrd="0" presId="urn:microsoft.com/office/officeart/2008/layout/HorizontalMultiLevelHierarchy"/>
    <dgm:cxn modelId="{705E272B-B2BE-4EAE-A270-BEAF8D05AAD1}" type="presOf" srcId="{707A4EBD-4341-4155-B5A5-E33937B74621}" destId="{DF2DB26C-46EB-4B7E-A3DD-157B894A03AF}" srcOrd="1" destOrd="0" presId="urn:microsoft.com/office/officeart/2008/layout/HorizontalMultiLevelHierarchy"/>
    <dgm:cxn modelId="{9E244C2C-0C35-4B4E-9DDF-6C05BDEE8BE6}" type="presOf" srcId="{372F751F-143C-4F39-83CD-725BE1F09F18}" destId="{F4A27B0E-A01C-4E29-A498-312329B9DD46}" srcOrd="1" destOrd="0" presId="urn:microsoft.com/office/officeart/2008/layout/HorizontalMultiLevelHierarchy"/>
    <dgm:cxn modelId="{83CFCA2E-F968-43C8-8494-45262070AB76}" type="presOf" srcId="{41165F50-217A-47F6-BED1-01D148B28B4A}" destId="{1F1BC184-8FF1-49F9-BAD5-2FB7C76A78D1}" srcOrd="0" destOrd="0" presId="urn:microsoft.com/office/officeart/2008/layout/HorizontalMultiLevelHierarchy"/>
    <dgm:cxn modelId="{87983C32-3F63-45C9-81E4-A2AACB46148D}" type="presOf" srcId="{372F751F-143C-4F39-83CD-725BE1F09F18}" destId="{DD1FF636-5C30-456F-B2D1-C7D67439F30D}" srcOrd="0" destOrd="0" presId="urn:microsoft.com/office/officeart/2008/layout/HorizontalMultiLevelHierarchy"/>
    <dgm:cxn modelId="{AB5DB332-1212-435F-90BA-2FD81E0117BD}" type="presOf" srcId="{EC795F0A-7DE5-4FA2-AA99-CFE9ECDC11DE}" destId="{24C04E41-BB1C-459A-800D-28258E22A70F}" srcOrd="0" destOrd="0" presId="urn:microsoft.com/office/officeart/2008/layout/HorizontalMultiLevelHierarchy"/>
    <dgm:cxn modelId="{E3861034-CF8C-4599-86FA-BDE7ED0AABA4}" type="presOf" srcId="{F6EEA4AC-98BF-4010-9CB9-DC9C5B67D341}" destId="{39E22855-2132-4FB4-AED3-A2DE417F19CC}" srcOrd="1" destOrd="0" presId="urn:microsoft.com/office/officeart/2008/layout/HorizontalMultiLevelHierarchy"/>
    <dgm:cxn modelId="{1EC44035-7DB8-4FA1-8E54-6F324CA6187C}" type="presOf" srcId="{1F3920A3-E94A-4253-AB21-277C8F85233C}" destId="{67024608-415F-49B1-93F5-BD5B57AC8D9C}" srcOrd="0" destOrd="0" presId="urn:microsoft.com/office/officeart/2008/layout/HorizontalMultiLevelHierarchy"/>
    <dgm:cxn modelId="{5660265B-D5AD-443D-B73C-C32C8C37A565}" type="presOf" srcId="{A7A2EABD-CEE9-42EF-9880-5E78B3D7FEC0}" destId="{F254FB1C-5F93-4E60-8346-D3BBF7FD2F1B}" srcOrd="1" destOrd="0" presId="urn:microsoft.com/office/officeart/2008/layout/HorizontalMultiLevelHierarchy"/>
    <dgm:cxn modelId="{21BC845B-92FE-472B-8C1F-E9270EC15215}" type="presOf" srcId="{EC795F0A-7DE5-4FA2-AA99-CFE9ECDC11DE}" destId="{711CD323-874C-4F77-8FF6-5949D4C75A7C}" srcOrd="1" destOrd="0" presId="urn:microsoft.com/office/officeart/2008/layout/HorizontalMultiLevelHierarchy"/>
    <dgm:cxn modelId="{84CFDA5B-A368-446A-8DCE-F65D105A62F0}" type="presOf" srcId="{00B0B61C-43B7-455B-8296-B735B1DB2305}" destId="{1CD41538-0368-45DF-8D33-014FF31E983B}" srcOrd="1" destOrd="0" presId="urn:microsoft.com/office/officeart/2008/layout/HorizontalMultiLevelHierarchy"/>
    <dgm:cxn modelId="{550B765C-6991-49CA-A26A-BF35FFD86EB7}" srcId="{DDFAF6BC-6082-429E-8A4C-C8766E4B8169}" destId="{E399838F-C9CA-4ABD-9681-1DC02DDF62A9}" srcOrd="1" destOrd="0" parTransId="{F6ECDA30-39BB-4B80-8913-C1187F229FC0}" sibTransId="{BF9B42E6-52EA-405D-B046-AF294FC02437}"/>
    <dgm:cxn modelId="{01AD6761-B8D3-4D3C-8361-BAD6D819C8A9}" srcId="{24143FB6-9FC0-458A-A85F-72742DD7BC5A}" destId="{0411F0F0-1FAD-4ED3-ACA0-CB63480A592F}" srcOrd="2" destOrd="0" parTransId="{41165F50-217A-47F6-BED1-01D148B28B4A}" sibTransId="{2BA7030C-D7C5-4970-880C-EADB81E47A52}"/>
    <dgm:cxn modelId="{EEEDAA41-8905-4A30-863E-64D07496A6E7}" type="presOf" srcId="{CEB4B4C5-8D56-4A45-814C-86E386732ECA}" destId="{308C2241-A9F0-4784-8D9E-DBB8851F28B5}" srcOrd="1" destOrd="0" presId="urn:microsoft.com/office/officeart/2008/layout/HorizontalMultiLevelHierarchy"/>
    <dgm:cxn modelId="{C620C862-F474-42B8-933B-4F75DC8D192F}" srcId="{24143FB6-9FC0-458A-A85F-72742DD7BC5A}" destId="{72ED40C5-905F-40F5-82C6-0D14DCDADC61}" srcOrd="0" destOrd="0" parTransId="{CEB4B4C5-8D56-4A45-814C-86E386732ECA}" sibTransId="{3DF07828-1B90-4555-AA45-B660BDE87B88}"/>
    <dgm:cxn modelId="{6A475C43-CF42-4EDA-9B46-227411C14765}" type="presOf" srcId="{DDFAF6BC-6082-429E-8A4C-C8766E4B8169}" destId="{E5048E36-661D-48A3-820F-068EDB928A0E}" srcOrd="0" destOrd="0" presId="urn:microsoft.com/office/officeart/2008/layout/HorizontalMultiLevelHierarchy"/>
    <dgm:cxn modelId="{EF6A156F-887C-4CAB-A770-7DF57917553E}" srcId="{72ED40C5-905F-40F5-82C6-0D14DCDADC61}" destId="{1D104BC8-C4D3-4A18-8EDB-ED8FDDB44FB7}" srcOrd="2" destOrd="0" parTransId="{F6EEA4AC-98BF-4010-9CB9-DC9C5B67D341}" sibTransId="{E9088C25-5C5A-4053-BA4E-42016DFB769D}"/>
    <dgm:cxn modelId="{78022354-3048-421E-816C-B3A18F3FDF3C}" type="presOf" srcId="{00B0B61C-43B7-455B-8296-B735B1DB2305}" destId="{1A7FA33E-3733-458B-867D-95BC4EC5EC85}" srcOrd="0" destOrd="0" presId="urn:microsoft.com/office/officeart/2008/layout/HorizontalMultiLevelHierarchy"/>
    <dgm:cxn modelId="{F2D5E274-1CE9-4B34-A530-E79F48E6E630}" srcId="{DDFAF6BC-6082-429E-8A4C-C8766E4B8169}" destId="{1F6DCDE1-9907-46AD-B39B-C7971994344C}" srcOrd="0" destOrd="0" parTransId="{47F9EF0F-18F1-4B52-AD63-173A02FE8D04}" sibTransId="{AF602731-0E44-4246-8501-0519BD5CD8B6}"/>
    <dgm:cxn modelId="{1FAEDB76-4B35-49F2-8C2A-CF554D464812}" type="presOf" srcId="{1F3920A3-E94A-4253-AB21-277C8F85233C}" destId="{56AA74A2-9FFF-41CF-BA4A-4742DB301061}" srcOrd="1" destOrd="0" presId="urn:microsoft.com/office/officeart/2008/layout/HorizontalMultiLevelHierarchy"/>
    <dgm:cxn modelId="{45EB9979-CF2E-4ABD-A706-F679657723A1}" type="presOf" srcId="{FA30BCFE-7918-4405-917A-2FE94629051B}" destId="{7DA5E04D-FFC8-4724-BF61-3252F752840B}" srcOrd="0" destOrd="0" presId="urn:microsoft.com/office/officeart/2008/layout/HorizontalMultiLevelHierarchy"/>
    <dgm:cxn modelId="{2FB3C67C-3708-4767-9090-E3F13FFC23DB}" type="presOf" srcId="{F6ECDA30-39BB-4B80-8913-C1187F229FC0}" destId="{B16039C2-48C6-4798-8582-B78365200E2B}" srcOrd="1" destOrd="0" presId="urn:microsoft.com/office/officeart/2008/layout/HorizontalMultiLevelHierarchy"/>
    <dgm:cxn modelId="{F1623789-B02D-49B2-9C12-BFF8792386EB}" srcId="{72ED40C5-905F-40F5-82C6-0D14DCDADC61}" destId="{2599AA57-DD89-42E6-82F6-A619B9790CFA}" srcOrd="0" destOrd="0" parTransId="{0D40AC54-9496-4694-9BA7-5E1451C5CABB}" sibTransId="{BDEAB71C-7AC7-428D-A4B6-8BBFC3CFC6D3}"/>
    <dgm:cxn modelId="{7AF11A91-6029-4C2C-A187-A0C345F18279}" type="presOf" srcId="{9ADA179A-01D9-4414-AAF7-4169EC7A7B9D}" destId="{42D2FD06-D556-448A-9B7A-4167F286C572}" srcOrd="0" destOrd="0" presId="urn:microsoft.com/office/officeart/2008/layout/HorizontalMultiLevelHierarchy"/>
    <dgm:cxn modelId="{D7E73191-7FAE-41A1-AE19-FF492D11B610}" type="presOf" srcId="{E399838F-C9CA-4ABD-9681-1DC02DDF62A9}" destId="{0B1909CA-E2EF-4875-823E-57D9D17F85EE}" srcOrd="0" destOrd="0" presId="urn:microsoft.com/office/officeart/2008/layout/HorizontalMultiLevelHierarchy"/>
    <dgm:cxn modelId="{8A0E93A0-00A6-4C48-B8C8-C81D6A6136F8}" srcId="{9ADA179A-01D9-4414-AAF7-4169EC7A7B9D}" destId="{24143FB6-9FC0-458A-A85F-72742DD7BC5A}" srcOrd="0" destOrd="0" parTransId="{3EAFF151-3B02-46B2-8096-9DCAE9307E08}" sibTransId="{025543D7-D95D-412E-A19A-CC327867CCFE}"/>
    <dgm:cxn modelId="{9328EFA2-C5DB-4834-A9EC-92F3ACBDC5A2}" type="presOf" srcId="{7E75A05F-8DCB-4422-A290-F1A40A5461A4}" destId="{66AD6966-98C3-4464-A0C8-A1DEFDB00A39}" srcOrd="0" destOrd="0" presId="urn:microsoft.com/office/officeart/2008/layout/HorizontalMultiLevelHierarchy"/>
    <dgm:cxn modelId="{4B52E8A6-4045-46E5-8218-0B7A42621436}" type="presOf" srcId="{41165F50-217A-47F6-BED1-01D148B28B4A}" destId="{2E75F5A1-CAA1-4006-B33B-BFF0BB73294D}" srcOrd="1" destOrd="0" presId="urn:microsoft.com/office/officeart/2008/layout/HorizontalMultiLevelHierarchy"/>
    <dgm:cxn modelId="{EE491AA8-1EE7-484C-B26C-71F24B941CBB}" type="presOf" srcId="{2B4E3131-FD67-4E88-9C7B-AD3460B67A31}" destId="{9A8998F3-B1A1-40C7-B828-1D4E5D0331FF}" srcOrd="0" destOrd="0" presId="urn:microsoft.com/office/officeart/2008/layout/HorizontalMultiLevelHierarchy"/>
    <dgm:cxn modelId="{FC0E2BAF-CBBF-42EB-95A6-676B85C7055C}" srcId="{72ED40C5-905F-40F5-82C6-0D14DCDADC61}" destId="{7E75A05F-8DCB-4422-A290-F1A40A5461A4}" srcOrd="1" destOrd="0" parTransId="{707A4EBD-4341-4155-B5A5-E33937B74621}" sibTransId="{39B7EC2A-F9A4-478D-8835-68FDCDF97A9D}"/>
    <dgm:cxn modelId="{BF9CA8B4-B421-4541-AF0F-2B0368E42A28}" type="presOf" srcId="{C17D1F02-A8B0-47A2-889E-31B8E641A990}" destId="{75FE66FC-AE31-485A-AF01-308E73AD07B6}" srcOrd="0" destOrd="0" presId="urn:microsoft.com/office/officeart/2008/layout/HorizontalMultiLevelHierarchy"/>
    <dgm:cxn modelId="{B0D00BB6-0907-4D97-8C53-31E2975189FB}" type="presOf" srcId="{707A4EBD-4341-4155-B5A5-E33937B74621}" destId="{47B75253-B81A-4E0A-B7A6-18D707C22597}" srcOrd="0" destOrd="0" presId="urn:microsoft.com/office/officeart/2008/layout/HorizontalMultiLevelHierarchy"/>
    <dgm:cxn modelId="{D56D1FB7-6832-42DD-A8B1-487E81A4D876}" type="presOf" srcId="{A7A2EABD-CEE9-42EF-9880-5E78B3D7FEC0}" destId="{01B2AE8B-BB68-471D-B7D9-5E4864B09A10}" srcOrd="0" destOrd="0" presId="urn:microsoft.com/office/officeart/2008/layout/HorizontalMultiLevelHierarchy"/>
    <dgm:cxn modelId="{AAA1E0C0-5339-4AB2-9E1A-6FD0BF5755EE}" type="presOf" srcId="{F6ECDA30-39BB-4B80-8913-C1187F229FC0}" destId="{3FB2D18A-1DE8-4B8E-914F-872E51443686}" srcOrd="0" destOrd="0" presId="urn:microsoft.com/office/officeart/2008/layout/HorizontalMultiLevelHierarchy"/>
    <dgm:cxn modelId="{77995BC1-0D1F-4E58-9779-A7159DD7E30F}" type="presOf" srcId="{76A73342-79CA-433B-9634-DC9B3BE9E352}" destId="{FB06AFB6-3A77-42E3-ACA9-D4E1DCEED28C}" srcOrd="0" destOrd="0" presId="urn:microsoft.com/office/officeart/2008/layout/HorizontalMultiLevelHierarchy"/>
    <dgm:cxn modelId="{512006C9-D74E-4206-A8C1-6FEA0F5F420C}" type="presOf" srcId="{47F9EF0F-18F1-4B52-AD63-173A02FE8D04}" destId="{75E331C0-8576-4F24-AECF-4533587E5906}" srcOrd="0" destOrd="0" presId="urn:microsoft.com/office/officeart/2008/layout/HorizontalMultiLevelHierarchy"/>
    <dgm:cxn modelId="{D940B1CE-A310-4B03-8376-BF85665DB5D6}" type="presOf" srcId="{0411F0F0-1FAD-4ED3-ACA0-CB63480A592F}" destId="{989F2240-9B8A-430F-8879-198CB26D143A}" srcOrd="0" destOrd="0" presId="urn:microsoft.com/office/officeart/2008/layout/HorizontalMultiLevelHierarchy"/>
    <dgm:cxn modelId="{D2B08CD2-94CA-49C2-B6A9-8F18B4B7B272}" type="presOf" srcId="{0D40AC54-9496-4694-9BA7-5E1451C5CABB}" destId="{3691AE4D-D90B-4D7D-869C-364B193BD68A}" srcOrd="0" destOrd="0" presId="urn:microsoft.com/office/officeart/2008/layout/HorizontalMultiLevelHierarchy"/>
    <dgm:cxn modelId="{8A742BD7-3576-4D4E-9BF9-829ADF0132AA}" srcId="{24143FB6-9FC0-458A-A85F-72742DD7BC5A}" destId="{DDFAF6BC-6082-429E-8A4C-C8766E4B8169}" srcOrd="3" destOrd="0" parTransId="{C17D1F02-A8B0-47A2-889E-31B8E641A990}" sibTransId="{E13EA068-DFDD-4230-88F4-AE284110EA6B}"/>
    <dgm:cxn modelId="{722D2DDA-E040-4F6B-81DA-D112E1E44E19}" type="presOf" srcId="{3E32E25E-C6A0-4FA3-8862-66DAF07BE534}" destId="{5821BE3C-9676-40DA-9DEA-C700A1365D2D}" srcOrd="0" destOrd="0" presId="urn:microsoft.com/office/officeart/2008/layout/HorizontalMultiLevelHierarchy"/>
    <dgm:cxn modelId="{3BFCABDA-5A79-4B82-8644-2739274FAB2F}" type="presOf" srcId="{0D40AC54-9496-4694-9BA7-5E1451C5CABB}" destId="{47DB2900-0ABD-42AE-964B-D6196B44AD4B}" srcOrd="1" destOrd="0" presId="urn:microsoft.com/office/officeart/2008/layout/HorizontalMultiLevelHierarchy"/>
    <dgm:cxn modelId="{BE813EDB-B0E6-4E75-87CF-34D0E74D5AE4}" type="presOf" srcId="{1F6DCDE1-9907-46AD-B39B-C7971994344C}" destId="{91EE6FA0-4553-478A-A801-7A001FD863C7}" srcOrd="0" destOrd="0" presId="urn:microsoft.com/office/officeart/2008/layout/HorizontalMultiLevelHierarchy"/>
    <dgm:cxn modelId="{FDC76EDC-106D-4529-B557-D71BFE5D6F52}" type="presOf" srcId="{3E32E25E-C6A0-4FA3-8862-66DAF07BE534}" destId="{261204F3-6D5F-467C-98D5-A8F36CA8B934}" srcOrd="1" destOrd="0" presId="urn:microsoft.com/office/officeart/2008/layout/HorizontalMultiLevelHierarchy"/>
    <dgm:cxn modelId="{250C41DE-B13F-41D1-8D92-C015F6DDE97E}" type="presOf" srcId="{F6EEA4AC-98BF-4010-9CB9-DC9C5B67D341}" destId="{BA33EA02-2600-4670-AFE0-2B64E0839BC6}" srcOrd="0" destOrd="0" presId="urn:microsoft.com/office/officeart/2008/layout/HorizontalMultiLevelHierarchy"/>
    <dgm:cxn modelId="{09B3D7DE-CB75-42B0-AAC8-25CAFCAC72A7}" type="presOf" srcId="{FC9D3D3F-64B1-467A-9B67-32D0D9B9B52F}" destId="{C2F6F748-422F-4C44-BEB7-11E1A8755CC4}" srcOrd="0" destOrd="0" presId="urn:microsoft.com/office/officeart/2008/layout/HorizontalMultiLevelHierarchy"/>
    <dgm:cxn modelId="{4F9056E5-91D8-4C66-916A-EF206FC2A8A4}" srcId="{76A73342-79CA-433B-9634-DC9B3BE9E352}" destId="{FC9D3D3F-64B1-467A-9B67-32D0D9B9B52F}" srcOrd="1" destOrd="0" parTransId="{372F751F-143C-4F39-83CD-725BE1F09F18}" sibTransId="{0035418F-4B32-465E-A654-78F0F3B75174}"/>
    <dgm:cxn modelId="{59550DE7-B6B9-4E9D-883E-73B0BA994283}" srcId="{24143FB6-9FC0-458A-A85F-72742DD7BC5A}" destId="{76A73342-79CA-433B-9634-DC9B3BE9E352}" srcOrd="1" destOrd="0" parTransId="{EC795F0A-7DE5-4FA2-AA99-CFE9ECDC11DE}" sibTransId="{11E2B9FC-45CE-4EFE-B51F-18AC44C4D8A2}"/>
    <dgm:cxn modelId="{3A17F0EA-6CEF-4AAC-9012-1C939E487A4F}" type="presOf" srcId="{CEB4B4C5-8D56-4A45-814C-86E386732ECA}" destId="{24542A9D-6D47-4CAE-8548-4EDC170AD9AD}" srcOrd="0" destOrd="0" presId="urn:microsoft.com/office/officeart/2008/layout/HorizontalMultiLevelHierarchy"/>
    <dgm:cxn modelId="{E98F47F0-3B71-4487-95B7-80EFD1848450}" type="presOf" srcId="{47F9EF0F-18F1-4B52-AD63-173A02FE8D04}" destId="{3DC8494E-5023-4CF7-9EB4-6054793DA6D2}" srcOrd="1" destOrd="0" presId="urn:microsoft.com/office/officeart/2008/layout/HorizontalMultiLevelHierarchy"/>
    <dgm:cxn modelId="{3309F3F5-B0F9-411F-BFA4-ABBE73A4700A}" srcId="{DDFAF6BC-6082-429E-8A4C-C8766E4B8169}" destId="{FA30BCFE-7918-4405-917A-2FE94629051B}" srcOrd="2" destOrd="0" parTransId="{A7A2EABD-CEE9-42EF-9880-5E78B3D7FEC0}" sibTransId="{B5DCC2AD-9146-4AA2-B56A-E9A50342E48F}"/>
    <dgm:cxn modelId="{EA995BF6-0984-4777-BAD6-1DCB9BB6737C}" type="presOf" srcId="{1D104BC8-C4D3-4A18-8EDB-ED8FDDB44FB7}" destId="{262F7939-6A34-46A0-97B5-15CEB7D596EB}" srcOrd="0" destOrd="0" presId="urn:microsoft.com/office/officeart/2008/layout/HorizontalMultiLevelHierarchy"/>
    <dgm:cxn modelId="{E78262F7-C4D5-46D7-9387-3FFD8F414DCF}" srcId="{0411F0F0-1FAD-4ED3-ACA0-CB63480A592F}" destId="{2B4E3131-FD67-4E88-9C7B-AD3460B67A31}" srcOrd="1" destOrd="0" parTransId="{1F3920A3-E94A-4253-AB21-277C8F85233C}" sibTransId="{FE4A78EC-5F0D-4CDF-B974-54F825CFE918}"/>
    <dgm:cxn modelId="{28091EF9-B459-4F64-AF4F-E3F332F127C5}" type="presOf" srcId="{B152F104-7AD5-48DF-AA12-FE11F12675DD}" destId="{2448542E-6A30-4034-BB0F-2BA518C48C93}" srcOrd="0" destOrd="0" presId="urn:microsoft.com/office/officeart/2008/layout/HorizontalMultiLevelHierarchy"/>
    <dgm:cxn modelId="{9E69FD6F-53B1-4F07-8407-12A5154690F8}" type="presParOf" srcId="{42D2FD06-D556-448A-9B7A-4167F286C572}" destId="{998656E1-506D-4C09-B343-34313BEF5655}" srcOrd="0" destOrd="0" presId="urn:microsoft.com/office/officeart/2008/layout/HorizontalMultiLevelHierarchy"/>
    <dgm:cxn modelId="{8F676EAE-ABF8-4C8D-9089-C74352D20365}" type="presParOf" srcId="{998656E1-506D-4C09-B343-34313BEF5655}" destId="{22D46FC9-6BA2-4A9E-BDDA-1D15BCC8F9A0}" srcOrd="0" destOrd="0" presId="urn:microsoft.com/office/officeart/2008/layout/HorizontalMultiLevelHierarchy"/>
    <dgm:cxn modelId="{C30BD441-9580-4AA9-96D6-8896EC677BA7}" type="presParOf" srcId="{998656E1-506D-4C09-B343-34313BEF5655}" destId="{FD936726-39C0-47E0-A55E-5C08013ED385}" srcOrd="1" destOrd="0" presId="urn:microsoft.com/office/officeart/2008/layout/HorizontalMultiLevelHierarchy"/>
    <dgm:cxn modelId="{C35D8A7B-C590-44A5-AD78-2E5B9B3924C8}" type="presParOf" srcId="{FD936726-39C0-47E0-A55E-5C08013ED385}" destId="{24542A9D-6D47-4CAE-8548-4EDC170AD9AD}" srcOrd="0" destOrd="0" presId="urn:microsoft.com/office/officeart/2008/layout/HorizontalMultiLevelHierarchy"/>
    <dgm:cxn modelId="{5064FAAF-C119-4D35-BA37-920AA2E372EE}" type="presParOf" srcId="{24542A9D-6D47-4CAE-8548-4EDC170AD9AD}" destId="{308C2241-A9F0-4784-8D9E-DBB8851F28B5}" srcOrd="0" destOrd="0" presId="urn:microsoft.com/office/officeart/2008/layout/HorizontalMultiLevelHierarchy"/>
    <dgm:cxn modelId="{DB134447-6123-4102-BE8B-8948F84D3A69}" type="presParOf" srcId="{FD936726-39C0-47E0-A55E-5C08013ED385}" destId="{7E31783F-DC3B-44DE-AD02-BEB3C683413A}" srcOrd="1" destOrd="0" presId="urn:microsoft.com/office/officeart/2008/layout/HorizontalMultiLevelHierarchy"/>
    <dgm:cxn modelId="{A336AFCD-8646-4408-A22C-429132353004}" type="presParOf" srcId="{7E31783F-DC3B-44DE-AD02-BEB3C683413A}" destId="{34C97548-908A-4722-BD1A-1663D1ABEC0D}" srcOrd="0" destOrd="0" presId="urn:microsoft.com/office/officeart/2008/layout/HorizontalMultiLevelHierarchy"/>
    <dgm:cxn modelId="{92CBE3FC-9518-4AF7-BEC1-E43BEC50B9C1}" type="presParOf" srcId="{7E31783F-DC3B-44DE-AD02-BEB3C683413A}" destId="{4DBE3119-6999-4AF8-AC36-3565920B5D4D}" srcOrd="1" destOrd="0" presId="urn:microsoft.com/office/officeart/2008/layout/HorizontalMultiLevelHierarchy"/>
    <dgm:cxn modelId="{5983E0D9-8010-4FBB-93E3-ECB8940E6625}" type="presParOf" srcId="{4DBE3119-6999-4AF8-AC36-3565920B5D4D}" destId="{3691AE4D-D90B-4D7D-869C-364B193BD68A}" srcOrd="0" destOrd="0" presId="urn:microsoft.com/office/officeart/2008/layout/HorizontalMultiLevelHierarchy"/>
    <dgm:cxn modelId="{41EBFA33-44B1-49A3-B425-33A7B69ABDED}" type="presParOf" srcId="{3691AE4D-D90B-4D7D-869C-364B193BD68A}" destId="{47DB2900-0ABD-42AE-964B-D6196B44AD4B}" srcOrd="0" destOrd="0" presId="urn:microsoft.com/office/officeart/2008/layout/HorizontalMultiLevelHierarchy"/>
    <dgm:cxn modelId="{5F349A99-212D-45F9-B294-94965B9F48B5}" type="presParOf" srcId="{4DBE3119-6999-4AF8-AC36-3565920B5D4D}" destId="{64AD8A94-E1B8-4207-8F5C-C00926F29F19}" srcOrd="1" destOrd="0" presId="urn:microsoft.com/office/officeart/2008/layout/HorizontalMultiLevelHierarchy"/>
    <dgm:cxn modelId="{F25B8099-FDA0-428F-A6E0-C5175514A630}" type="presParOf" srcId="{64AD8A94-E1B8-4207-8F5C-C00926F29F19}" destId="{560DCA29-BF76-4296-95D2-EB225D51FA7E}" srcOrd="0" destOrd="0" presId="urn:microsoft.com/office/officeart/2008/layout/HorizontalMultiLevelHierarchy"/>
    <dgm:cxn modelId="{6CFE5256-BD9B-4ED9-BD0E-ADBFAF594E5E}" type="presParOf" srcId="{64AD8A94-E1B8-4207-8F5C-C00926F29F19}" destId="{55D3F3C2-01CF-46E7-89E3-47EC2F9C6E5C}" srcOrd="1" destOrd="0" presId="urn:microsoft.com/office/officeart/2008/layout/HorizontalMultiLevelHierarchy"/>
    <dgm:cxn modelId="{735DE998-0CF2-4F00-AECD-5F05D3222760}" type="presParOf" srcId="{4DBE3119-6999-4AF8-AC36-3565920B5D4D}" destId="{47B75253-B81A-4E0A-B7A6-18D707C22597}" srcOrd="2" destOrd="0" presId="urn:microsoft.com/office/officeart/2008/layout/HorizontalMultiLevelHierarchy"/>
    <dgm:cxn modelId="{CD6357F1-78A7-421A-9AD6-D61D20F8D4FC}" type="presParOf" srcId="{47B75253-B81A-4E0A-B7A6-18D707C22597}" destId="{DF2DB26C-46EB-4B7E-A3DD-157B894A03AF}" srcOrd="0" destOrd="0" presId="urn:microsoft.com/office/officeart/2008/layout/HorizontalMultiLevelHierarchy"/>
    <dgm:cxn modelId="{57962434-F7E6-473B-8478-8EDD9C786039}" type="presParOf" srcId="{4DBE3119-6999-4AF8-AC36-3565920B5D4D}" destId="{D4BEFCE7-3E97-4A2B-BA35-599F93B15378}" srcOrd="3" destOrd="0" presId="urn:microsoft.com/office/officeart/2008/layout/HorizontalMultiLevelHierarchy"/>
    <dgm:cxn modelId="{FB68157F-9FE8-4033-842A-F081087145CA}" type="presParOf" srcId="{D4BEFCE7-3E97-4A2B-BA35-599F93B15378}" destId="{66AD6966-98C3-4464-A0C8-A1DEFDB00A39}" srcOrd="0" destOrd="0" presId="urn:microsoft.com/office/officeart/2008/layout/HorizontalMultiLevelHierarchy"/>
    <dgm:cxn modelId="{1634A94E-55C4-41BE-82FB-75C5A052B3D5}" type="presParOf" srcId="{D4BEFCE7-3E97-4A2B-BA35-599F93B15378}" destId="{583253B8-4952-48CB-8766-C19B72B52227}" srcOrd="1" destOrd="0" presId="urn:microsoft.com/office/officeart/2008/layout/HorizontalMultiLevelHierarchy"/>
    <dgm:cxn modelId="{B30E1D64-17A1-4CED-90A8-BFD982FB90AF}" type="presParOf" srcId="{4DBE3119-6999-4AF8-AC36-3565920B5D4D}" destId="{BA33EA02-2600-4670-AFE0-2B64E0839BC6}" srcOrd="4" destOrd="0" presId="urn:microsoft.com/office/officeart/2008/layout/HorizontalMultiLevelHierarchy"/>
    <dgm:cxn modelId="{99A925DC-FA29-4471-9C62-12AD40A873FB}" type="presParOf" srcId="{BA33EA02-2600-4670-AFE0-2B64E0839BC6}" destId="{39E22855-2132-4FB4-AED3-A2DE417F19CC}" srcOrd="0" destOrd="0" presId="urn:microsoft.com/office/officeart/2008/layout/HorizontalMultiLevelHierarchy"/>
    <dgm:cxn modelId="{BC3E5E96-815B-4570-8092-C4630056F3A7}" type="presParOf" srcId="{4DBE3119-6999-4AF8-AC36-3565920B5D4D}" destId="{EDA52000-E99A-4996-97CA-D286CD104245}" srcOrd="5" destOrd="0" presId="urn:microsoft.com/office/officeart/2008/layout/HorizontalMultiLevelHierarchy"/>
    <dgm:cxn modelId="{85DD6BB3-2295-4478-98CC-028A627A24CE}" type="presParOf" srcId="{EDA52000-E99A-4996-97CA-D286CD104245}" destId="{262F7939-6A34-46A0-97B5-15CEB7D596EB}" srcOrd="0" destOrd="0" presId="urn:microsoft.com/office/officeart/2008/layout/HorizontalMultiLevelHierarchy"/>
    <dgm:cxn modelId="{BD13E9CD-491E-4B2B-85EC-A62C99E5FCFB}" type="presParOf" srcId="{EDA52000-E99A-4996-97CA-D286CD104245}" destId="{3F640CAC-ECA3-4505-8AA0-05B10A339FE9}" srcOrd="1" destOrd="0" presId="urn:microsoft.com/office/officeart/2008/layout/HorizontalMultiLevelHierarchy"/>
    <dgm:cxn modelId="{395C7181-CC7C-4ABE-9F21-FC7969CBEACD}" type="presParOf" srcId="{FD936726-39C0-47E0-A55E-5C08013ED385}" destId="{24C04E41-BB1C-459A-800D-28258E22A70F}" srcOrd="2" destOrd="0" presId="urn:microsoft.com/office/officeart/2008/layout/HorizontalMultiLevelHierarchy"/>
    <dgm:cxn modelId="{637FBAE7-BEB2-4DB0-9E49-F22B9E597F09}" type="presParOf" srcId="{24C04E41-BB1C-459A-800D-28258E22A70F}" destId="{711CD323-874C-4F77-8FF6-5949D4C75A7C}" srcOrd="0" destOrd="0" presId="urn:microsoft.com/office/officeart/2008/layout/HorizontalMultiLevelHierarchy"/>
    <dgm:cxn modelId="{D5FCAB02-1189-4209-B39F-41F55F64E3ED}" type="presParOf" srcId="{FD936726-39C0-47E0-A55E-5C08013ED385}" destId="{D42B12F1-F891-4CC2-A5FD-F47C85D7365D}" srcOrd="3" destOrd="0" presId="urn:microsoft.com/office/officeart/2008/layout/HorizontalMultiLevelHierarchy"/>
    <dgm:cxn modelId="{AFAF8A94-F265-4444-9137-849ED66196E0}" type="presParOf" srcId="{D42B12F1-F891-4CC2-A5FD-F47C85D7365D}" destId="{FB06AFB6-3A77-42E3-ACA9-D4E1DCEED28C}" srcOrd="0" destOrd="0" presId="urn:microsoft.com/office/officeart/2008/layout/HorizontalMultiLevelHierarchy"/>
    <dgm:cxn modelId="{41BA13DF-30C0-477F-84A0-ADF8B4AEF83A}" type="presParOf" srcId="{D42B12F1-F891-4CC2-A5FD-F47C85D7365D}" destId="{EFB91E21-774D-4664-B1E2-F88243034371}" srcOrd="1" destOrd="0" presId="urn:microsoft.com/office/officeart/2008/layout/HorizontalMultiLevelHierarchy"/>
    <dgm:cxn modelId="{FA70180F-D81D-416F-B14B-533DA0312A6D}" type="presParOf" srcId="{EFB91E21-774D-4664-B1E2-F88243034371}" destId="{1A7FA33E-3733-458B-867D-95BC4EC5EC85}" srcOrd="0" destOrd="0" presId="urn:microsoft.com/office/officeart/2008/layout/HorizontalMultiLevelHierarchy"/>
    <dgm:cxn modelId="{D29B1DC3-4851-43C5-BE4E-111C8ABED902}" type="presParOf" srcId="{1A7FA33E-3733-458B-867D-95BC4EC5EC85}" destId="{1CD41538-0368-45DF-8D33-014FF31E983B}" srcOrd="0" destOrd="0" presId="urn:microsoft.com/office/officeart/2008/layout/HorizontalMultiLevelHierarchy"/>
    <dgm:cxn modelId="{72097EF8-7F85-409E-823F-8DF5410984E8}" type="presParOf" srcId="{EFB91E21-774D-4664-B1E2-F88243034371}" destId="{FE5DABBF-14FF-40D6-8792-EF80066FA1CA}" srcOrd="1" destOrd="0" presId="urn:microsoft.com/office/officeart/2008/layout/HorizontalMultiLevelHierarchy"/>
    <dgm:cxn modelId="{3BAC6F43-759A-4835-BBD3-C0FF056D6587}" type="presParOf" srcId="{FE5DABBF-14FF-40D6-8792-EF80066FA1CA}" destId="{2448542E-6A30-4034-BB0F-2BA518C48C93}" srcOrd="0" destOrd="0" presId="urn:microsoft.com/office/officeart/2008/layout/HorizontalMultiLevelHierarchy"/>
    <dgm:cxn modelId="{E746BEFA-48BA-49AE-9BED-E0F3438C5D40}" type="presParOf" srcId="{FE5DABBF-14FF-40D6-8792-EF80066FA1CA}" destId="{B4397FAA-E73C-40F0-AD68-4914A795CF92}" srcOrd="1" destOrd="0" presId="urn:microsoft.com/office/officeart/2008/layout/HorizontalMultiLevelHierarchy"/>
    <dgm:cxn modelId="{D1F7408A-1920-4DC5-A5C7-5F3D50338BA1}" type="presParOf" srcId="{EFB91E21-774D-4664-B1E2-F88243034371}" destId="{DD1FF636-5C30-456F-B2D1-C7D67439F30D}" srcOrd="2" destOrd="0" presId="urn:microsoft.com/office/officeart/2008/layout/HorizontalMultiLevelHierarchy"/>
    <dgm:cxn modelId="{957ABDCC-B8F9-44C6-B46C-F0122E0D507E}" type="presParOf" srcId="{DD1FF636-5C30-456F-B2D1-C7D67439F30D}" destId="{F4A27B0E-A01C-4E29-A498-312329B9DD46}" srcOrd="0" destOrd="0" presId="urn:microsoft.com/office/officeart/2008/layout/HorizontalMultiLevelHierarchy"/>
    <dgm:cxn modelId="{C50D9CC8-1901-464D-B62C-DCFA49505BDD}" type="presParOf" srcId="{EFB91E21-774D-4664-B1E2-F88243034371}" destId="{10A765AF-7A70-4B1C-9463-382E935E60AF}" srcOrd="3" destOrd="0" presId="urn:microsoft.com/office/officeart/2008/layout/HorizontalMultiLevelHierarchy"/>
    <dgm:cxn modelId="{66F6F0C2-1A3A-4E47-AE05-D1679A5BCCDD}" type="presParOf" srcId="{10A765AF-7A70-4B1C-9463-382E935E60AF}" destId="{C2F6F748-422F-4C44-BEB7-11E1A8755CC4}" srcOrd="0" destOrd="0" presId="urn:microsoft.com/office/officeart/2008/layout/HorizontalMultiLevelHierarchy"/>
    <dgm:cxn modelId="{812E86C1-ACF4-4DD4-A5E3-1EBB714DA694}" type="presParOf" srcId="{10A765AF-7A70-4B1C-9463-382E935E60AF}" destId="{B9C87286-FEC0-49CE-8758-BB642E8556CC}" srcOrd="1" destOrd="0" presId="urn:microsoft.com/office/officeart/2008/layout/HorizontalMultiLevelHierarchy"/>
    <dgm:cxn modelId="{59F91FB9-5F8F-434B-956D-0A8CF43644DD}" type="presParOf" srcId="{FD936726-39C0-47E0-A55E-5C08013ED385}" destId="{1F1BC184-8FF1-49F9-BAD5-2FB7C76A78D1}" srcOrd="4" destOrd="0" presId="urn:microsoft.com/office/officeart/2008/layout/HorizontalMultiLevelHierarchy"/>
    <dgm:cxn modelId="{62874A6C-596F-42E8-9203-0CEEAD075AD9}" type="presParOf" srcId="{1F1BC184-8FF1-49F9-BAD5-2FB7C76A78D1}" destId="{2E75F5A1-CAA1-4006-B33B-BFF0BB73294D}" srcOrd="0" destOrd="0" presId="urn:microsoft.com/office/officeart/2008/layout/HorizontalMultiLevelHierarchy"/>
    <dgm:cxn modelId="{DBC83C4B-1CA4-4AE1-B861-6E91D41CBE8F}" type="presParOf" srcId="{FD936726-39C0-47E0-A55E-5C08013ED385}" destId="{3BAAB5C6-14F6-4E57-80E6-704E8E513FB1}" srcOrd="5" destOrd="0" presId="urn:microsoft.com/office/officeart/2008/layout/HorizontalMultiLevelHierarchy"/>
    <dgm:cxn modelId="{B895A92B-1A26-4FDE-93B3-E8AAA2748805}" type="presParOf" srcId="{3BAAB5C6-14F6-4E57-80E6-704E8E513FB1}" destId="{989F2240-9B8A-430F-8879-198CB26D143A}" srcOrd="0" destOrd="0" presId="urn:microsoft.com/office/officeart/2008/layout/HorizontalMultiLevelHierarchy"/>
    <dgm:cxn modelId="{1CEB62D4-C8BE-4F80-BD15-F1E1BEF1635E}" type="presParOf" srcId="{3BAAB5C6-14F6-4E57-80E6-704E8E513FB1}" destId="{CD681753-4934-453A-82D1-DF1417C46953}" srcOrd="1" destOrd="0" presId="urn:microsoft.com/office/officeart/2008/layout/HorizontalMultiLevelHierarchy"/>
    <dgm:cxn modelId="{437BA13E-41BC-4AC3-8DF4-F0A26CCF1B1D}" type="presParOf" srcId="{CD681753-4934-453A-82D1-DF1417C46953}" destId="{5821BE3C-9676-40DA-9DEA-C700A1365D2D}" srcOrd="0" destOrd="0" presId="urn:microsoft.com/office/officeart/2008/layout/HorizontalMultiLevelHierarchy"/>
    <dgm:cxn modelId="{82E2DE3F-AA78-4608-A79D-81F92C827BA5}" type="presParOf" srcId="{5821BE3C-9676-40DA-9DEA-C700A1365D2D}" destId="{261204F3-6D5F-467C-98D5-A8F36CA8B934}" srcOrd="0" destOrd="0" presId="urn:microsoft.com/office/officeart/2008/layout/HorizontalMultiLevelHierarchy"/>
    <dgm:cxn modelId="{03A9C3C6-94E4-4292-A5F6-0ACEBC18B338}" type="presParOf" srcId="{CD681753-4934-453A-82D1-DF1417C46953}" destId="{F85187FA-B122-4931-845E-73B3343A605C}" srcOrd="1" destOrd="0" presId="urn:microsoft.com/office/officeart/2008/layout/HorizontalMultiLevelHierarchy"/>
    <dgm:cxn modelId="{83350D00-41A4-4DAE-88A1-F802EEF82305}" type="presParOf" srcId="{F85187FA-B122-4931-845E-73B3343A605C}" destId="{4DCB278B-895A-416A-A5A0-C1B0444749BC}" srcOrd="0" destOrd="0" presId="urn:microsoft.com/office/officeart/2008/layout/HorizontalMultiLevelHierarchy"/>
    <dgm:cxn modelId="{9F27C686-C6E3-452E-9758-CBF73ECC4040}" type="presParOf" srcId="{F85187FA-B122-4931-845E-73B3343A605C}" destId="{9667C004-5E66-4B06-9103-8F1E75F2CA2B}" srcOrd="1" destOrd="0" presId="urn:microsoft.com/office/officeart/2008/layout/HorizontalMultiLevelHierarchy"/>
    <dgm:cxn modelId="{3C0FEF09-B5D6-4407-B2CC-E44D8470BBD0}" type="presParOf" srcId="{CD681753-4934-453A-82D1-DF1417C46953}" destId="{67024608-415F-49B1-93F5-BD5B57AC8D9C}" srcOrd="2" destOrd="0" presId="urn:microsoft.com/office/officeart/2008/layout/HorizontalMultiLevelHierarchy"/>
    <dgm:cxn modelId="{8B36293D-E96A-4C67-A52E-694F71DDB0F2}" type="presParOf" srcId="{67024608-415F-49B1-93F5-BD5B57AC8D9C}" destId="{56AA74A2-9FFF-41CF-BA4A-4742DB301061}" srcOrd="0" destOrd="0" presId="urn:microsoft.com/office/officeart/2008/layout/HorizontalMultiLevelHierarchy"/>
    <dgm:cxn modelId="{FDBE138B-9EEF-404B-BEC5-73153CEAE642}" type="presParOf" srcId="{CD681753-4934-453A-82D1-DF1417C46953}" destId="{1FAEB661-4EDA-4628-8E6A-24B76D9F5135}" srcOrd="3" destOrd="0" presId="urn:microsoft.com/office/officeart/2008/layout/HorizontalMultiLevelHierarchy"/>
    <dgm:cxn modelId="{C8D9BD1C-7F01-4F46-A5D4-C1FC79F12E82}" type="presParOf" srcId="{1FAEB661-4EDA-4628-8E6A-24B76D9F5135}" destId="{9A8998F3-B1A1-40C7-B828-1D4E5D0331FF}" srcOrd="0" destOrd="0" presId="urn:microsoft.com/office/officeart/2008/layout/HorizontalMultiLevelHierarchy"/>
    <dgm:cxn modelId="{9454BA1A-A6E7-4D44-B2E7-5018DF2F11C1}" type="presParOf" srcId="{1FAEB661-4EDA-4628-8E6A-24B76D9F5135}" destId="{715A0394-2065-421F-8D52-2AA9032E6C14}" srcOrd="1" destOrd="0" presId="urn:microsoft.com/office/officeart/2008/layout/HorizontalMultiLevelHierarchy"/>
    <dgm:cxn modelId="{488AE5A0-D96D-41AE-8636-E48605F72223}" type="presParOf" srcId="{FD936726-39C0-47E0-A55E-5C08013ED385}" destId="{75FE66FC-AE31-485A-AF01-308E73AD07B6}" srcOrd="6" destOrd="0" presId="urn:microsoft.com/office/officeart/2008/layout/HorizontalMultiLevelHierarchy"/>
    <dgm:cxn modelId="{2A666B49-0D52-4552-873C-CECE439FE313}" type="presParOf" srcId="{75FE66FC-AE31-485A-AF01-308E73AD07B6}" destId="{F03A7BED-2D42-40E5-AA6F-8B6F125F4634}" srcOrd="0" destOrd="0" presId="urn:microsoft.com/office/officeart/2008/layout/HorizontalMultiLevelHierarchy"/>
    <dgm:cxn modelId="{0C4CE132-C5F6-405F-84CB-7FADC5701881}" type="presParOf" srcId="{FD936726-39C0-47E0-A55E-5C08013ED385}" destId="{4D4E88B5-4472-43E6-B0C3-2BC8162A6EAB}" srcOrd="7" destOrd="0" presId="urn:microsoft.com/office/officeart/2008/layout/HorizontalMultiLevelHierarchy"/>
    <dgm:cxn modelId="{0AB31687-312A-46C3-94A6-D8FE019400BF}" type="presParOf" srcId="{4D4E88B5-4472-43E6-B0C3-2BC8162A6EAB}" destId="{E5048E36-661D-48A3-820F-068EDB928A0E}" srcOrd="0" destOrd="0" presId="urn:microsoft.com/office/officeart/2008/layout/HorizontalMultiLevelHierarchy"/>
    <dgm:cxn modelId="{54918D59-5871-4E2D-89D2-AA55F87B2CBB}" type="presParOf" srcId="{4D4E88B5-4472-43E6-B0C3-2BC8162A6EAB}" destId="{688663B7-B4A3-4618-8605-92312032B410}" srcOrd="1" destOrd="0" presId="urn:microsoft.com/office/officeart/2008/layout/HorizontalMultiLevelHierarchy"/>
    <dgm:cxn modelId="{59A4974D-4555-4706-9014-DA71C144444D}" type="presParOf" srcId="{688663B7-B4A3-4618-8605-92312032B410}" destId="{75E331C0-8576-4F24-AECF-4533587E5906}" srcOrd="0" destOrd="0" presId="urn:microsoft.com/office/officeart/2008/layout/HorizontalMultiLevelHierarchy"/>
    <dgm:cxn modelId="{A971EFC7-BE43-4A78-90BC-1EBCC53B94F8}" type="presParOf" srcId="{75E331C0-8576-4F24-AECF-4533587E5906}" destId="{3DC8494E-5023-4CF7-9EB4-6054793DA6D2}" srcOrd="0" destOrd="0" presId="urn:microsoft.com/office/officeart/2008/layout/HorizontalMultiLevelHierarchy"/>
    <dgm:cxn modelId="{7CCD737B-A88B-4EAB-AD02-024F0B77CA71}" type="presParOf" srcId="{688663B7-B4A3-4618-8605-92312032B410}" destId="{E439C853-BD36-40D2-8CFE-EFD31ECCE843}" srcOrd="1" destOrd="0" presId="urn:microsoft.com/office/officeart/2008/layout/HorizontalMultiLevelHierarchy"/>
    <dgm:cxn modelId="{8C458C04-CE94-4E7A-B501-2EF1F13368BE}" type="presParOf" srcId="{E439C853-BD36-40D2-8CFE-EFD31ECCE843}" destId="{91EE6FA0-4553-478A-A801-7A001FD863C7}" srcOrd="0" destOrd="0" presId="urn:microsoft.com/office/officeart/2008/layout/HorizontalMultiLevelHierarchy"/>
    <dgm:cxn modelId="{9AABC870-FBCC-4D96-896A-903FFB35F97D}" type="presParOf" srcId="{E439C853-BD36-40D2-8CFE-EFD31ECCE843}" destId="{6671284E-7E27-450F-AC51-D9C8CAB0E91C}" srcOrd="1" destOrd="0" presId="urn:microsoft.com/office/officeart/2008/layout/HorizontalMultiLevelHierarchy"/>
    <dgm:cxn modelId="{20ABE1FF-F095-49B6-A6E5-3E2BC56866E0}" type="presParOf" srcId="{688663B7-B4A3-4618-8605-92312032B410}" destId="{3FB2D18A-1DE8-4B8E-914F-872E51443686}" srcOrd="2" destOrd="0" presId="urn:microsoft.com/office/officeart/2008/layout/HorizontalMultiLevelHierarchy"/>
    <dgm:cxn modelId="{4D60F436-6DE0-4994-BA09-33F95B7EB09B}" type="presParOf" srcId="{3FB2D18A-1DE8-4B8E-914F-872E51443686}" destId="{B16039C2-48C6-4798-8582-B78365200E2B}" srcOrd="0" destOrd="0" presId="urn:microsoft.com/office/officeart/2008/layout/HorizontalMultiLevelHierarchy"/>
    <dgm:cxn modelId="{9E57AFDA-BFC4-4156-A256-7FA9B69B18A8}" type="presParOf" srcId="{688663B7-B4A3-4618-8605-92312032B410}" destId="{E7AF282D-788F-488D-B152-7F50800E070B}" srcOrd="3" destOrd="0" presId="urn:microsoft.com/office/officeart/2008/layout/HorizontalMultiLevelHierarchy"/>
    <dgm:cxn modelId="{62B1B5C3-605A-4303-8A09-071D02F55C52}" type="presParOf" srcId="{E7AF282D-788F-488D-B152-7F50800E070B}" destId="{0B1909CA-E2EF-4875-823E-57D9D17F85EE}" srcOrd="0" destOrd="0" presId="urn:microsoft.com/office/officeart/2008/layout/HorizontalMultiLevelHierarchy"/>
    <dgm:cxn modelId="{79F15009-D756-4754-A654-9751FD78EAF9}" type="presParOf" srcId="{E7AF282D-788F-488D-B152-7F50800E070B}" destId="{BEEB5CA8-BE0A-45AE-9C45-D8C52AC63AC9}" srcOrd="1" destOrd="0" presId="urn:microsoft.com/office/officeart/2008/layout/HorizontalMultiLevelHierarchy"/>
    <dgm:cxn modelId="{1BCA0DBC-6841-49B9-9DAE-9FB9A4E3C2D1}" type="presParOf" srcId="{688663B7-B4A3-4618-8605-92312032B410}" destId="{01B2AE8B-BB68-471D-B7D9-5E4864B09A10}" srcOrd="4" destOrd="0" presId="urn:microsoft.com/office/officeart/2008/layout/HorizontalMultiLevelHierarchy"/>
    <dgm:cxn modelId="{D8441043-6E71-4889-8322-AE588A53F40D}" type="presParOf" srcId="{01B2AE8B-BB68-471D-B7D9-5E4864B09A10}" destId="{F254FB1C-5F93-4E60-8346-D3BBF7FD2F1B}" srcOrd="0" destOrd="0" presId="urn:microsoft.com/office/officeart/2008/layout/HorizontalMultiLevelHierarchy"/>
    <dgm:cxn modelId="{4BC4BD9B-8F75-4366-B8EB-0859151D3809}" type="presParOf" srcId="{688663B7-B4A3-4618-8605-92312032B410}" destId="{9D7E4EF3-D87D-44EC-9DCA-D70EA4D11138}" srcOrd="5" destOrd="0" presId="urn:microsoft.com/office/officeart/2008/layout/HorizontalMultiLevelHierarchy"/>
    <dgm:cxn modelId="{95B3B841-BCF9-4DF4-8622-9A99E5932AE3}" type="presParOf" srcId="{9D7E4EF3-D87D-44EC-9DCA-D70EA4D11138}" destId="{7DA5E04D-FFC8-4724-BF61-3252F752840B}" srcOrd="0" destOrd="0" presId="urn:microsoft.com/office/officeart/2008/layout/HorizontalMultiLevelHierarchy"/>
    <dgm:cxn modelId="{77BF4691-540D-45BC-801D-B2E9017069BB}" type="presParOf" srcId="{9D7E4EF3-D87D-44EC-9DCA-D70EA4D11138}" destId="{FF4CD9D5-B157-43DA-A3CB-7EB4A0D1449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914FB-17CB-48BC-BF2B-E9D9D503C266}">
      <dsp:nvSpPr>
        <dsp:cNvPr id="0" name=""/>
        <dsp:cNvSpPr/>
      </dsp:nvSpPr>
      <dsp:spPr>
        <a:xfrm>
          <a:off x="1413969" y="0"/>
          <a:ext cx="1690691" cy="1690949"/>
        </a:xfrm>
        <a:prstGeom prst="circularArrow">
          <a:avLst>
            <a:gd name="adj1" fmla="val 10980"/>
            <a:gd name="adj2" fmla="val 1142322"/>
            <a:gd name="adj3" fmla="val 4500000"/>
            <a:gd name="adj4" fmla="val 10800000"/>
            <a:gd name="adj5" fmla="val 125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8720B5-5D44-4493-B71C-7B16870D6491}">
      <dsp:nvSpPr>
        <dsp:cNvPr id="0" name=""/>
        <dsp:cNvSpPr/>
      </dsp:nvSpPr>
      <dsp:spPr>
        <a:xfrm>
          <a:off x="1787668" y="610483"/>
          <a:ext cx="939484" cy="469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solidFill>
                <a:srgbClr val="C00000"/>
              </a:solidFill>
            </a:rPr>
            <a:t>Slower income convergence</a:t>
          </a:r>
          <a:endParaRPr lang="en-SG" sz="1100" kern="1200">
            <a:solidFill>
              <a:srgbClr val="C00000"/>
            </a:solidFill>
          </a:endParaRPr>
        </a:p>
      </dsp:txBody>
      <dsp:txXfrm>
        <a:off x="1787668" y="610483"/>
        <a:ext cx="939484" cy="469630"/>
      </dsp:txXfrm>
    </dsp:sp>
    <dsp:sp modelId="{DC2B2ADF-AD03-49E2-88FC-96B3CCA5ED22}">
      <dsp:nvSpPr>
        <dsp:cNvPr id="0" name=""/>
        <dsp:cNvSpPr/>
      </dsp:nvSpPr>
      <dsp:spPr>
        <a:xfrm>
          <a:off x="944386" y="971575"/>
          <a:ext cx="1690691" cy="1690949"/>
        </a:xfrm>
        <a:prstGeom prst="leftCircularArrow">
          <a:avLst>
            <a:gd name="adj1" fmla="val 10980"/>
            <a:gd name="adj2" fmla="val 1142322"/>
            <a:gd name="adj3" fmla="val 6300000"/>
            <a:gd name="adj4" fmla="val 18900000"/>
            <a:gd name="adj5" fmla="val 12500"/>
          </a:avLst>
        </a:prstGeom>
        <a:solidFill>
          <a:srgbClr val="4040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214AE5-1149-4DDC-9CC1-C7D166F28633}">
      <dsp:nvSpPr>
        <dsp:cNvPr id="0" name=""/>
        <dsp:cNvSpPr/>
      </dsp:nvSpPr>
      <dsp:spPr>
        <a:xfrm>
          <a:off x="1319989" y="1587679"/>
          <a:ext cx="939484" cy="469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solidFill>
                <a:srgbClr val="404040"/>
              </a:solidFill>
            </a:rPr>
            <a:t>Uncertain external environment</a:t>
          </a:r>
          <a:endParaRPr lang="en-SG" sz="1100" kern="1200">
            <a:solidFill>
              <a:srgbClr val="404040"/>
            </a:solidFill>
          </a:endParaRPr>
        </a:p>
      </dsp:txBody>
      <dsp:txXfrm>
        <a:off x="1319989" y="1587679"/>
        <a:ext cx="939484" cy="469630"/>
      </dsp:txXfrm>
    </dsp:sp>
    <dsp:sp modelId="{3BC48B58-EEDE-45DE-A899-E1A60F5BBCD6}">
      <dsp:nvSpPr>
        <dsp:cNvPr id="0" name=""/>
        <dsp:cNvSpPr/>
      </dsp:nvSpPr>
      <dsp:spPr>
        <a:xfrm>
          <a:off x="1534302" y="2059417"/>
          <a:ext cx="1452566" cy="1453148"/>
        </a:xfrm>
        <a:prstGeom prst="blockArc">
          <a:avLst>
            <a:gd name="adj1" fmla="val 13500000"/>
            <a:gd name="adj2" fmla="val 10800000"/>
            <a:gd name="adj3" fmla="val 12740"/>
          </a:avLst>
        </a:prstGeom>
        <a:solidFill>
          <a:srgbClr val="0062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100D5F-7DE7-4BFD-8EBA-EA13468559D8}">
      <dsp:nvSpPr>
        <dsp:cNvPr id="0" name=""/>
        <dsp:cNvSpPr/>
      </dsp:nvSpPr>
      <dsp:spPr>
        <a:xfrm>
          <a:off x="1789890" y="2566280"/>
          <a:ext cx="939484" cy="469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solidFill>
                <a:srgbClr val="006260"/>
              </a:solidFill>
            </a:rPr>
            <a:t>Multiple structural headwinds</a:t>
          </a:r>
          <a:endParaRPr lang="en-SG" sz="1100" kern="1200">
            <a:solidFill>
              <a:srgbClr val="006260"/>
            </a:solidFill>
          </a:endParaRPr>
        </a:p>
      </dsp:txBody>
      <dsp:txXfrm>
        <a:off x="1789890" y="2566280"/>
        <a:ext cx="939484" cy="4696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80BD9-D8E8-422A-8D11-68BC6AE4C22F}">
      <dsp:nvSpPr>
        <dsp:cNvPr id="0" name=""/>
        <dsp:cNvSpPr/>
      </dsp:nvSpPr>
      <dsp:spPr>
        <a:xfrm>
          <a:off x="222127" y="206087"/>
          <a:ext cx="1590269" cy="355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Growth potential</a:t>
          </a:r>
          <a:endParaRPr lang="en-SG" sz="1200" kern="1200"/>
        </a:p>
      </dsp:txBody>
      <dsp:txXfrm>
        <a:off x="232527" y="216487"/>
        <a:ext cx="1569469" cy="334283"/>
      </dsp:txXfrm>
    </dsp:sp>
    <dsp:sp modelId="{3CD372A7-42D9-48D8-B22E-66BE747C8544}">
      <dsp:nvSpPr>
        <dsp:cNvPr id="0" name=""/>
        <dsp:cNvSpPr/>
      </dsp:nvSpPr>
      <dsp:spPr>
        <a:xfrm rot="20282002">
          <a:off x="1792584" y="271609"/>
          <a:ext cx="545819" cy="19865"/>
        </a:xfrm>
        <a:custGeom>
          <a:avLst/>
          <a:gdLst/>
          <a:ahLst/>
          <a:cxnLst/>
          <a:rect l="0" t="0" r="0" b="0"/>
          <a:pathLst>
            <a:path>
              <a:moveTo>
                <a:pt x="0" y="9932"/>
              </a:moveTo>
              <a:lnTo>
                <a:pt x="545819" y="993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SG" sz="500" kern="1200"/>
        </a:p>
      </dsp:txBody>
      <dsp:txXfrm>
        <a:off x="2051848" y="267896"/>
        <a:ext cx="27290" cy="27290"/>
      </dsp:txXfrm>
    </dsp:sp>
    <dsp:sp modelId="{331A849C-19DD-4E6C-8BC1-1F041C337386}">
      <dsp:nvSpPr>
        <dsp:cNvPr id="0" name=""/>
        <dsp:cNvSpPr/>
      </dsp:nvSpPr>
      <dsp:spPr>
        <a:xfrm>
          <a:off x="2318591" y="1914"/>
          <a:ext cx="2647636" cy="355083"/>
        </a:xfrm>
        <a:prstGeom prst="roundRect">
          <a:avLst>
            <a:gd name="adj" fmla="val 10000"/>
          </a:avLst>
        </a:prstGeom>
        <a:solidFill>
          <a:schemeClr val="accent1">
            <a:alpha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Declining productivity</a:t>
          </a:r>
          <a:endParaRPr lang="en-SG" sz="1200" kern="1200">
            <a:solidFill>
              <a:schemeClr val="tx1"/>
            </a:solidFill>
          </a:endParaRPr>
        </a:p>
      </dsp:txBody>
      <dsp:txXfrm>
        <a:off x="2328991" y="12314"/>
        <a:ext cx="2626836" cy="334283"/>
      </dsp:txXfrm>
    </dsp:sp>
    <dsp:sp modelId="{03B50847-B5FF-4974-813C-94AAA02B2B1A}">
      <dsp:nvSpPr>
        <dsp:cNvPr id="0" name=""/>
        <dsp:cNvSpPr/>
      </dsp:nvSpPr>
      <dsp:spPr>
        <a:xfrm rot="1317998">
          <a:off x="1792584" y="475782"/>
          <a:ext cx="545819" cy="19865"/>
        </a:xfrm>
        <a:custGeom>
          <a:avLst/>
          <a:gdLst/>
          <a:ahLst/>
          <a:cxnLst/>
          <a:rect l="0" t="0" r="0" b="0"/>
          <a:pathLst>
            <a:path>
              <a:moveTo>
                <a:pt x="0" y="9932"/>
              </a:moveTo>
              <a:lnTo>
                <a:pt x="545819" y="993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SG" sz="500" kern="1200"/>
        </a:p>
      </dsp:txBody>
      <dsp:txXfrm>
        <a:off x="2051848" y="472069"/>
        <a:ext cx="27290" cy="27290"/>
      </dsp:txXfrm>
    </dsp:sp>
    <dsp:sp modelId="{F7C00ACF-BB66-4F67-952E-5DD1B80548B7}">
      <dsp:nvSpPr>
        <dsp:cNvPr id="0" name=""/>
        <dsp:cNvSpPr/>
      </dsp:nvSpPr>
      <dsp:spPr>
        <a:xfrm>
          <a:off x="2318591" y="410260"/>
          <a:ext cx="2647636" cy="355083"/>
        </a:xfrm>
        <a:prstGeom prst="roundRect">
          <a:avLst>
            <a:gd name="adj" fmla="val 10000"/>
          </a:avLst>
        </a:prstGeom>
        <a:solidFill>
          <a:schemeClr val="accent1">
            <a:alpha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Shrinking labor supply</a:t>
          </a:r>
          <a:endParaRPr lang="en-SG" sz="1200" kern="1200">
            <a:solidFill>
              <a:schemeClr val="tx1"/>
            </a:solidFill>
          </a:endParaRPr>
        </a:p>
      </dsp:txBody>
      <dsp:txXfrm>
        <a:off x="2328991" y="420660"/>
        <a:ext cx="2626836" cy="334283"/>
      </dsp:txXfrm>
    </dsp:sp>
    <dsp:sp modelId="{B1736FB2-3CAC-408E-BF95-6AC54451FC29}">
      <dsp:nvSpPr>
        <dsp:cNvPr id="0" name=""/>
        <dsp:cNvSpPr/>
      </dsp:nvSpPr>
      <dsp:spPr>
        <a:xfrm>
          <a:off x="222127" y="1022778"/>
          <a:ext cx="1590269" cy="355083"/>
        </a:xfrm>
        <a:prstGeom prst="roundRect">
          <a:avLst>
            <a:gd name="adj" fmla="val 10000"/>
          </a:avLst>
        </a:prstGeom>
        <a:solidFill>
          <a:srgbClr val="4040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Price stability</a:t>
          </a:r>
          <a:endParaRPr lang="en-SG" sz="1200" kern="1200"/>
        </a:p>
      </dsp:txBody>
      <dsp:txXfrm>
        <a:off x="232527" y="1033178"/>
        <a:ext cx="1569469" cy="334283"/>
      </dsp:txXfrm>
    </dsp:sp>
    <dsp:sp modelId="{A686FE31-1418-410E-932D-B222AAB564F0}">
      <dsp:nvSpPr>
        <dsp:cNvPr id="0" name=""/>
        <dsp:cNvSpPr/>
      </dsp:nvSpPr>
      <dsp:spPr>
        <a:xfrm rot="20282002">
          <a:off x="1792584" y="1088301"/>
          <a:ext cx="545819" cy="19865"/>
        </a:xfrm>
        <a:custGeom>
          <a:avLst/>
          <a:gdLst/>
          <a:ahLst/>
          <a:cxnLst/>
          <a:rect l="0" t="0" r="0" b="0"/>
          <a:pathLst>
            <a:path>
              <a:moveTo>
                <a:pt x="0" y="9932"/>
              </a:moveTo>
              <a:lnTo>
                <a:pt x="545819" y="993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SG" sz="500" kern="1200"/>
        </a:p>
      </dsp:txBody>
      <dsp:txXfrm>
        <a:off x="2051848" y="1084588"/>
        <a:ext cx="27290" cy="27290"/>
      </dsp:txXfrm>
    </dsp:sp>
    <dsp:sp modelId="{E285DC68-9FB5-4AE6-88DA-4737EC29B8E2}">
      <dsp:nvSpPr>
        <dsp:cNvPr id="0" name=""/>
        <dsp:cNvSpPr/>
      </dsp:nvSpPr>
      <dsp:spPr>
        <a:xfrm>
          <a:off x="2318591" y="818606"/>
          <a:ext cx="2647636" cy="355083"/>
        </a:xfrm>
        <a:prstGeom prst="roundRect">
          <a:avLst>
            <a:gd name="adj" fmla="val 10000"/>
          </a:avLst>
        </a:prstGeom>
        <a:solidFill>
          <a:srgbClr val="404040">
            <a:alpha val="3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Wage effects given impact on </a:t>
          </a:r>
          <a:br>
            <a:rPr lang="en-US" sz="1200" kern="1200" dirty="0">
              <a:solidFill>
                <a:schemeClr val="tx1"/>
              </a:solidFill>
            </a:rPr>
          </a:br>
          <a:r>
            <a:rPr lang="en-US" sz="1200" kern="1200" dirty="0">
              <a:solidFill>
                <a:schemeClr val="tx1"/>
              </a:solidFill>
            </a:rPr>
            <a:t>labor supply</a:t>
          </a:r>
          <a:endParaRPr lang="en-SG" sz="1200" kern="1200" dirty="0">
            <a:solidFill>
              <a:schemeClr val="tx1"/>
            </a:solidFill>
          </a:endParaRPr>
        </a:p>
      </dsp:txBody>
      <dsp:txXfrm>
        <a:off x="2328991" y="829006"/>
        <a:ext cx="2626836" cy="334283"/>
      </dsp:txXfrm>
    </dsp:sp>
    <dsp:sp modelId="{4ADB1490-7889-42C7-A285-C985583E0DB5}">
      <dsp:nvSpPr>
        <dsp:cNvPr id="0" name=""/>
        <dsp:cNvSpPr/>
      </dsp:nvSpPr>
      <dsp:spPr>
        <a:xfrm rot="1317998">
          <a:off x="1792584" y="1292474"/>
          <a:ext cx="545819" cy="19865"/>
        </a:xfrm>
        <a:custGeom>
          <a:avLst/>
          <a:gdLst/>
          <a:ahLst/>
          <a:cxnLst/>
          <a:rect l="0" t="0" r="0" b="0"/>
          <a:pathLst>
            <a:path>
              <a:moveTo>
                <a:pt x="0" y="9932"/>
              </a:moveTo>
              <a:lnTo>
                <a:pt x="545819" y="993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SG" sz="500" kern="1200"/>
        </a:p>
      </dsp:txBody>
      <dsp:txXfrm>
        <a:off x="2051848" y="1288761"/>
        <a:ext cx="27290" cy="27290"/>
      </dsp:txXfrm>
    </dsp:sp>
    <dsp:sp modelId="{C1759EA5-23A9-4C5C-BB56-FE3127DAECA8}">
      <dsp:nvSpPr>
        <dsp:cNvPr id="0" name=""/>
        <dsp:cNvSpPr/>
      </dsp:nvSpPr>
      <dsp:spPr>
        <a:xfrm>
          <a:off x="2318591" y="1226951"/>
          <a:ext cx="2647636" cy="355083"/>
        </a:xfrm>
        <a:prstGeom prst="roundRect">
          <a:avLst>
            <a:gd name="adj" fmla="val 10000"/>
          </a:avLst>
        </a:prstGeom>
        <a:solidFill>
          <a:srgbClr val="404040">
            <a:alpha val="3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Deflation expectations</a:t>
          </a:r>
          <a:endParaRPr lang="en-SG" sz="1200" kern="1200">
            <a:solidFill>
              <a:schemeClr val="tx1"/>
            </a:solidFill>
          </a:endParaRPr>
        </a:p>
      </dsp:txBody>
      <dsp:txXfrm>
        <a:off x="2328991" y="1237351"/>
        <a:ext cx="2626836" cy="334283"/>
      </dsp:txXfrm>
    </dsp:sp>
    <dsp:sp modelId="{A359EC04-6599-414E-AEF9-7DA115C85CFD}">
      <dsp:nvSpPr>
        <dsp:cNvPr id="0" name=""/>
        <dsp:cNvSpPr/>
      </dsp:nvSpPr>
      <dsp:spPr>
        <a:xfrm>
          <a:off x="222127" y="1839470"/>
          <a:ext cx="1590269" cy="355083"/>
        </a:xfrm>
        <a:prstGeom prst="roundRect">
          <a:avLst>
            <a:gd name="adj" fmla="val 10000"/>
          </a:avLst>
        </a:prstGeom>
        <a:solidFill>
          <a:srgbClr val="0062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Fiscal sustainability</a:t>
          </a:r>
          <a:endParaRPr lang="en-SG" sz="1200" kern="1200"/>
        </a:p>
      </dsp:txBody>
      <dsp:txXfrm>
        <a:off x="232527" y="1849870"/>
        <a:ext cx="1569469" cy="334283"/>
      </dsp:txXfrm>
    </dsp:sp>
    <dsp:sp modelId="{5D18349C-332E-499E-A40D-369799EC9E41}">
      <dsp:nvSpPr>
        <dsp:cNvPr id="0" name=""/>
        <dsp:cNvSpPr/>
      </dsp:nvSpPr>
      <dsp:spPr>
        <a:xfrm rot="20282002">
          <a:off x="1792584" y="1904992"/>
          <a:ext cx="545819" cy="19865"/>
        </a:xfrm>
        <a:custGeom>
          <a:avLst/>
          <a:gdLst/>
          <a:ahLst/>
          <a:cxnLst/>
          <a:rect l="0" t="0" r="0" b="0"/>
          <a:pathLst>
            <a:path>
              <a:moveTo>
                <a:pt x="0" y="9932"/>
              </a:moveTo>
              <a:lnTo>
                <a:pt x="545819" y="993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SG" sz="500" kern="1200"/>
        </a:p>
      </dsp:txBody>
      <dsp:txXfrm>
        <a:off x="2051848" y="1901280"/>
        <a:ext cx="27290" cy="27290"/>
      </dsp:txXfrm>
    </dsp:sp>
    <dsp:sp modelId="{BE517C40-8799-4293-9496-BB50D31E68F0}">
      <dsp:nvSpPr>
        <dsp:cNvPr id="0" name=""/>
        <dsp:cNvSpPr/>
      </dsp:nvSpPr>
      <dsp:spPr>
        <a:xfrm>
          <a:off x="2318591" y="1635297"/>
          <a:ext cx="2647636" cy="355083"/>
        </a:xfrm>
        <a:prstGeom prst="roundRect">
          <a:avLst>
            <a:gd name="adj" fmla="val 10000"/>
          </a:avLst>
        </a:prstGeom>
        <a:solidFill>
          <a:srgbClr val="006260">
            <a:alpha val="3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Increasing demand for pensions, social protection</a:t>
          </a:r>
          <a:endParaRPr lang="en-SG" sz="1200" kern="1200">
            <a:solidFill>
              <a:schemeClr val="tx1"/>
            </a:solidFill>
          </a:endParaRPr>
        </a:p>
      </dsp:txBody>
      <dsp:txXfrm>
        <a:off x="2328991" y="1645697"/>
        <a:ext cx="2626836" cy="334283"/>
      </dsp:txXfrm>
    </dsp:sp>
    <dsp:sp modelId="{4C9FB3BF-2A9E-4802-896C-C5B22C100E0B}">
      <dsp:nvSpPr>
        <dsp:cNvPr id="0" name=""/>
        <dsp:cNvSpPr/>
      </dsp:nvSpPr>
      <dsp:spPr>
        <a:xfrm rot="1317998">
          <a:off x="1792584" y="2109165"/>
          <a:ext cx="545819" cy="19865"/>
        </a:xfrm>
        <a:custGeom>
          <a:avLst/>
          <a:gdLst/>
          <a:ahLst/>
          <a:cxnLst/>
          <a:rect l="0" t="0" r="0" b="0"/>
          <a:pathLst>
            <a:path>
              <a:moveTo>
                <a:pt x="0" y="9932"/>
              </a:moveTo>
              <a:lnTo>
                <a:pt x="545819" y="993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SG" sz="500" kern="1200"/>
        </a:p>
      </dsp:txBody>
      <dsp:txXfrm>
        <a:off x="2051848" y="2105453"/>
        <a:ext cx="27290" cy="27290"/>
      </dsp:txXfrm>
    </dsp:sp>
    <dsp:sp modelId="{449B0556-1610-4D92-91C1-176F97D90D01}">
      <dsp:nvSpPr>
        <dsp:cNvPr id="0" name=""/>
        <dsp:cNvSpPr/>
      </dsp:nvSpPr>
      <dsp:spPr>
        <a:xfrm>
          <a:off x="2318591" y="2043643"/>
          <a:ext cx="2647636" cy="355083"/>
        </a:xfrm>
        <a:prstGeom prst="roundRect">
          <a:avLst>
            <a:gd name="adj" fmla="val 10000"/>
          </a:avLst>
        </a:prstGeom>
        <a:solidFill>
          <a:srgbClr val="006260">
            <a:alpha val="3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Potential lower tax base</a:t>
          </a:r>
          <a:endParaRPr lang="en-SG" sz="1200" kern="1200">
            <a:solidFill>
              <a:schemeClr val="tx1"/>
            </a:solidFill>
          </a:endParaRPr>
        </a:p>
      </dsp:txBody>
      <dsp:txXfrm>
        <a:off x="2328991" y="2054043"/>
        <a:ext cx="2626836" cy="334283"/>
      </dsp:txXfrm>
    </dsp:sp>
    <dsp:sp modelId="{F85BC4AF-FA2B-4A2D-AD4D-3F4BAA7542D3}">
      <dsp:nvSpPr>
        <dsp:cNvPr id="0" name=""/>
        <dsp:cNvSpPr/>
      </dsp:nvSpPr>
      <dsp:spPr>
        <a:xfrm>
          <a:off x="222127" y="2656162"/>
          <a:ext cx="1590269" cy="355083"/>
        </a:xfrm>
        <a:prstGeom prst="roundRect">
          <a:avLst>
            <a:gd name="adj" fmla="val 10000"/>
          </a:avLst>
        </a:prstGeom>
        <a:solidFill>
          <a:srgbClr val="F8C1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Financial stability</a:t>
          </a:r>
          <a:endParaRPr lang="en-SG" sz="1200" kern="1200">
            <a:solidFill>
              <a:schemeClr val="tx1"/>
            </a:solidFill>
          </a:endParaRPr>
        </a:p>
      </dsp:txBody>
      <dsp:txXfrm>
        <a:off x="232527" y="2666562"/>
        <a:ext cx="1569469" cy="334283"/>
      </dsp:txXfrm>
    </dsp:sp>
    <dsp:sp modelId="{6CC9195B-F3F2-4A19-8E9F-AF3066AC71F5}">
      <dsp:nvSpPr>
        <dsp:cNvPr id="0" name=""/>
        <dsp:cNvSpPr/>
      </dsp:nvSpPr>
      <dsp:spPr>
        <a:xfrm rot="20228426">
          <a:off x="1791757" y="2721684"/>
          <a:ext cx="525577" cy="19865"/>
        </a:xfrm>
        <a:custGeom>
          <a:avLst/>
          <a:gdLst/>
          <a:ahLst/>
          <a:cxnLst/>
          <a:rect l="0" t="0" r="0" b="0"/>
          <a:pathLst>
            <a:path>
              <a:moveTo>
                <a:pt x="0" y="9932"/>
              </a:moveTo>
              <a:lnTo>
                <a:pt x="525577" y="993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SG" sz="500" kern="1200"/>
        </a:p>
      </dsp:txBody>
      <dsp:txXfrm>
        <a:off x="2041406" y="2718478"/>
        <a:ext cx="26278" cy="26278"/>
      </dsp:txXfrm>
    </dsp:sp>
    <dsp:sp modelId="{485C4DE4-380C-435D-B4B2-92DC9658BAA2}">
      <dsp:nvSpPr>
        <dsp:cNvPr id="0" name=""/>
        <dsp:cNvSpPr/>
      </dsp:nvSpPr>
      <dsp:spPr>
        <a:xfrm>
          <a:off x="2296695" y="2451989"/>
          <a:ext cx="2647636" cy="355083"/>
        </a:xfrm>
        <a:prstGeom prst="roundRect">
          <a:avLst>
            <a:gd name="adj" fmla="val 10000"/>
          </a:avLst>
        </a:prstGeom>
        <a:solidFill>
          <a:srgbClr val="F8C1A2">
            <a:alpha val="3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Lower savings</a:t>
          </a:r>
          <a:endParaRPr lang="en-SG" sz="1200" kern="1200">
            <a:solidFill>
              <a:schemeClr val="tx1"/>
            </a:solidFill>
          </a:endParaRPr>
        </a:p>
      </dsp:txBody>
      <dsp:txXfrm>
        <a:off x="2307095" y="2462389"/>
        <a:ext cx="2626836" cy="334283"/>
      </dsp:txXfrm>
    </dsp:sp>
    <dsp:sp modelId="{374435F4-AF54-4FEE-89E1-F7A5F75FCCB6}">
      <dsp:nvSpPr>
        <dsp:cNvPr id="0" name=""/>
        <dsp:cNvSpPr/>
      </dsp:nvSpPr>
      <dsp:spPr>
        <a:xfrm rot="1202250">
          <a:off x="1796794" y="2912085"/>
          <a:ext cx="515502" cy="19865"/>
        </a:xfrm>
        <a:custGeom>
          <a:avLst/>
          <a:gdLst/>
          <a:ahLst/>
          <a:cxnLst/>
          <a:rect l="0" t="0" r="0" b="0"/>
          <a:pathLst>
            <a:path>
              <a:moveTo>
                <a:pt x="0" y="9932"/>
              </a:moveTo>
              <a:lnTo>
                <a:pt x="515502" y="993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SG" sz="500" kern="1200"/>
        </a:p>
      </dsp:txBody>
      <dsp:txXfrm>
        <a:off x="2041658" y="2909131"/>
        <a:ext cx="25775" cy="25775"/>
      </dsp:txXfrm>
    </dsp:sp>
    <dsp:sp modelId="{578284FB-7ECB-40FA-B342-A70C48FB814C}">
      <dsp:nvSpPr>
        <dsp:cNvPr id="0" name=""/>
        <dsp:cNvSpPr/>
      </dsp:nvSpPr>
      <dsp:spPr>
        <a:xfrm>
          <a:off x="2296695" y="2832791"/>
          <a:ext cx="2647636" cy="355083"/>
        </a:xfrm>
        <a:prstGeom prst="roundRect">
          <a:avLst>
            <a:gd name="adj" fmla="val 10000"/>
          </a:avLst>
        </a:prstGeom>
        <a:solidFill>
          <a:srgbClr val="F8C1A2">
            <a:alpha val="3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Changing demand for financial assets</a:t>
          </a:r>
          <a:endParaRPr lang="en-SG" sz="1200" kern="1200">
            <a:solidFill>
              <a:schemeClr val="tx1"/>
            </a:solidFill>
          </a:endParaRPr>
        </a:p>
      </dsp:txBody>
      <dsp:txXfrm>
        <a:off x="2307095" y="2843191"/>
        <a:ext cx="2626836" cy="3342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0EBDF-AAB7-4087-A34E-834FB503F486}">
      <dsp:nvSpPr>
        <dsp:cNvPr id="0" name=""/>
        <dsp:cNvSpPr/>
      </dsp:nvSpPr>
      <dsp:spPr>
        <a:xfrm>
          <a:off x="0" y="1071"/>
          <a:ext cx="5069491" cy="436106"/>
        </a:xfrm>
        <a:prstGeom prst="roundRect">
          <a:avLst/>
        </a:prstGeom>
        <a:solidFill>
          <a:srgbClr val="429E9E">
            <a:alpha val="28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08000" lvl="0" indent="0" algn="l" defTabSz="533400">
            <a:lnSpc>
              <a:spcPct val="90000"/>
            </a:lnSpc>
            <a:spcBef>
              <a:spcPct val="0"/>
            </a:spcBef>
            <a:spcAft>
              <a:spcPct val="35000"/>
            </a:spcAft>
            <a:buFontTx/>
            <a:buNone/>
          </a:pPr>
          <a:r>
            <a:rPr lang="en-SG" sz="1200" b="0" i="0" u="none" strike="noStrike" kern="1200" baseline="0" dirty="0">
              <a:solidFill>
                <a:srgbClr val="292829"/>
              </a:solidFill>
              <a:latin typeface="+mn-lt"/>
            </a:rPr>
            <a:t>Facilitating policies and structures </a:t>
          </a:r>
          <a:r>
            <a:rPr lang="en-US" sz="1200" b="0" i="0" u="none" strike="noStrike" kern="1200" baseline="0" dirty="0">
              <a:solidFill>
                <a:srgbClr val="292829"/>
              </a:solidFill>
              <a:latin typeface="+mn-lt"/>
            </a:rPr>
            <a:t>that will allow the population to </a:t>
          </a:r>
          <a:br>
            <a:rPr lang="en-US" sz="1200" b="0" i="0" u="none" strike="noStrike" kern="1200" baseline="0" dirty="0">
              <a:solidFill>
                <a:srgbClr val="292829"/>
              </a:solidFill>
              <a:latin typeface="+mn-lt"/>
            </a:rPr>
          </a:br>
          <a:r>
            <a:rPr lang="en-US" sz="1200" b="0" i="0" u="none" strike="noStrike" kern="1200" baseline="0" dirty="0">
              <a:solidFill>
                <a:srgbClr val="292829"/>
              </a:solidFill>
              <a:latin typeface="+mn-lt"/>
            </a:rPr>
            <a:t>age </a:t>
          </a:r>
          <a:r>
            <a:rPr lang="en-SG" sz="1200" b="0" i="0" u="none" strike="noStrike" kern="1200" baseline="0" dirty="0">
              <a:solidFill>
                <a:srgbClr val="292829"/>
              </a:solidFill>
              <a:latin typeface="+mn-lt"/>
            </a:rPr>
            <a:t>productively</a:t>
          </a:r>
          <a:endParaRPr lang="en-SG" sz="1200" kern="1200" dirty="0">
            <a:latin typeface="+mn-lt"/>
          </a:endParaRPr>
        </a:p>
      </dsp:txBody>
      <dsp:txXfrm>
        <a:off x="21289" y="22360"/>
        <a:ext cx="5026913" cy="393528"/>
      </dsp:txXfrm>
    </dsp:sp>
    <dsp:sp modelId="{B02249F7-67DA-4BF4-919B-4EC48A560F84}">
      <dsp:nvSpPr>
        <dsp:cNvPr id="0" name=""/>
        <dsp:cNvSpPr/>
      </dsp:nvSpPr>
      <dsp:spPr>
        <a:xfrm>
          <a:off x="0" y="450875"/>
          <a:ext cx="5069491" cy="436106"/>
        </a:xfrm>
        <a:prstGeom prst="roundRect">
          <a:avLst/>
        </a:prstGeom>
        <a:solidFill>
          <a:srgbClr val="429E9E">
            <a:alpha val="28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08000" lvl="0" indent="0" algn="l" defTabSz="533400">
            <a:lnSpc>
              <a:spcPct val="90000"/>
            </a:lnSpc>
            <a:spcBef>
              <a:spcPct val="0"/>
            </a:spcBef>
            <a:spcAft>
              <a:spcPct val="35000"/>
            </a:spcAft>
            <a:buNone/>
          </a:pPr>
          <a:r>
            <a:rPr lang="en-SG" sz="1200" b="0" i="0" u="none" strike="noStrike" kern="1200" baseline="0" dirty="0">
              <a:solidFill>
                <a:srgbClr val="292829"/>
              </a:solidFill>
              <a:latin typeface="+mn-lt"/>
            </a:rPr>
            <a:t>Encouraging older workers, especially </a:t>
          </a:r>
          <a:r>
            <a:rPr lang="en-US" sz="1200" b="0" i="0" u="none" strike="noStrike" kern="1200" baseline="0" dirty="0">
              <a:solidFill>
                <a:srgbClr val="292829"/>
              </a:solidFill>
              <a:latin typeface="+mn-lt"/>
            </a:rPr>
            <a:t>women, to (re)join the </a:t>
          </a:r>
          <a:br>
            <a:rPr lang="en-US" sz="1200" b="0" i="0" u="none" strike="noStrike" kern="1200" baseline="0" dirty="0">
              <a:solidFill>
                <a:srgbClr val="292829"/>
              </a:solidFill>
              <a:latin typeface="+mn-lt"/>
            </a:rPr>
          </a:br>
          <a:r>
            <a:rPr lang="en-US" sz="1200" b="0" i="0" u="none" strike="noStrike" kern="1200" baseline="0" dirty="0">
              <a:solidFill>
                <a:srgbClr val="292829"/>
              </a:solidFill>
              <a:latin typeface="+mn-lt"/>
            </a:rPr>
            <a:t>labor </a:t>
          </a:r>
          <a:r>
            <a:rPr lang="en-SG" sz="1200" b="0" i="0" u="none" strike="noStrike" kern="1200" baseline="0" dirty="0">
              <a:solidFill>
                <a:srgbClr val="292829"/>
              </a:solidFill>
              <a:latin typeface="+mn-lt"/>
            </a:rPr>
            <a:t>force</a:t>
          </a:r>
        </a:p>
      </dsp:txBody>
      <dsp:txXfrm>
        <a:off x="21289" y="472164"/>
        <a:ext cx="5026913" cy="393528"/>
      </dsp:txXfrm>
    </dsp:sp>
    <dsp:sp modelId="{C1C42ED5-15C5-453C-A8BF-43C9E31E2A70}">
      <dsp:nvSpPr>
        <dsp:cNvPr id="0" name=""/>
        <dsp:cNvSpPr/>
      </dsp:nvSpPr>
      <dsp:spPr>
        <a:xfrm>
          <a:off x="0" y="900678"/>
          <a:ext cx="5069491" cy="436106"/>
        </a:xfrm>
        <a:prstGeom prst="roundRect">
          <a:avLst/>
        </a:prstGeom>
        <a:solidFill>
          <a:srgbClr val="429E9E">
            <a:alpha val="28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08000" lvl="0" indent="0" algn="l" defTabSz="533400">
            <a:lnSpc>
              <a:spcPct val="90000"/>
            </a:lnSpc>
            <a:spcBef>
              <a:spcPct val="0"/>
            </a:spcBef>
            <a:spcAft>
              <a:spcPct val="35000"/>
            </a:spcAft>
            <a:buNone/>
          </a:pPr>
          <a:r>
            <a:rPr lang="en-SG" sz="1200" b="0" i="0" u="none" strike="noStrike" kern="1200" baseline="0" dirty="0">
              <a:solidFill>
                <a:srgbClr val="292829"/>
              </a:solidFill>
              <a:latin typeface="+mn-lt"/>
            </a:rPr>
            <a:t>Leveraging technology to complement </a:t>
          </a:r>
          <a:r>
            <a:rPr lang="en-US" sz="1200" b="0" i="0" u="none" strike="noStrike" kern="1200" baseline="0" dirty="0">
              <a:solidFill>
                <a:srgbClr val="292829"/>
              </a:solidFill>
              <a:latin typeface="+mn-lt"/>
            </a:rPr>
            <a:t>human labor, or adopt </a:t>
          </a:r>
          <a:br>
            <a:rPr lang="en-US" sz="1200" b="0" i="0" u="none" strike="noStrike" kern="1200" baseline="0" dirty="0">
              <a:solidFill>
                <a:srgbClr val="292829"/>
              </a:solidFill>
              <a:latin typeface="+mn-lt"/>
            </a:rPr>
          </a:br>
          <a:r>
            <a:rPr lang="en-US" sz="1200" b="0" i="0" u="none" strike="noStrike" kern="1200" baseline="0" dirty="0">
              <a:solidFill>
                <a:srgbClr val="292829"/>
              </a:solidFill>
              <a:latin typeface="+mn-lt"/>
            </a:rPr>
            <a:t>higher </a:t>
          </a:r>
          <a:r>
            <a:rPr lang="en-SG" sz="1200" b="0" i="0" u="none" strike="noStrike" kern="1200" baseline="0" dirty="0">
              <a:solidFill>
                <a:srgbClr val="292829"/>
              </a:solidFill>
              <a:latin typeface="+mn-lt"/>
            </a:rPr>
            <a:t>automation</a:t>
          </a:r>
          <a:endParaRPr lang="en-SG" sz="1200" kern="1200" dirty="0">
            <a:solidFill>
              <a:srgbClr val="292829"/>
            </a:solidFill>
            <a:latin typeface="+mn-lt"/>
          </a:endParaRPr>
        </a:p>
      </dsp:txBody>
      <dsp:txXfrm>
        <a:off x="21289" y="921967"/>
        <a:ext cx="5026913" cy="393528"/>
      </dsp:txXfrm>
    </dsp:sp>
    <dsp:sp modelId="{ECCAA7E6-CB87-487A-A82C-E2B5E65979CC}">
      <dsp:nvSpPr>
        <dsp:cNvPr id="0" name=""/>
        <dsp:cNvSpPr/>
      </dsp:nvSpPr>
      <dsp:spPr>
        <a:xfrm>
          <a:off x="0" y="1350481"/>
          <a:ext cx="5069491" cy="436106"/>
        </a:xfrm>
        <a:prstGeom prst="roundRect">
          <a:avLst/>
        </a:prstGeom>
        <a:solidFill>
          <a:srgbClr val="429E9E">
            <a:alpha val="28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08000" lvl="0" indent="0" algn="l" defTabSz="533400">
            <a:lnSpc>
              <a:spcPct val="90000"/>
            </a:lnSpc>
            <a:spcBef>
              <a:spcPct val="0"/>
            </a:spcBef>
            <a:spcAft>
              <a:spcPct val="35000"/>
            </a:spcAft>
            <a:buNone/>
          </a:pPr>
          <a:r>
            <a:rPr lang="en-SG" sz="1200" b="0" i="0" u="none" strike="noStrike" kern="1200" baseline="0" dirty="0">
              <a:solidFill>
                <a:srgbClr val="292829"/>
              </a:solidFill>
              <a:latin typeface="+mn-lt"/>
            </a:rPr>
            <a:t>Reforming pension systems to </a:t>
          </a:r>
          <a:r>
            <a:rPr lang="en-US" sz="1200" b="0" i="0" u="none" strike="noStrike" kern="1200" baseline="0" dirty="0">
              <a:solidFill>
                <a:srgbClr val="292829"/>
              </a:solidFill>
              <a:latin typeface="+mn-lt"/>
            </a:rPr>
            <a:t>incorporate longer and healthier </a:t>
          </a:r>
          <a:br>
            <a:rPr lang="en-US" sz="1200" b="0" i="0" u="none" strike="noStrike" kern="1200" baseline="0" dirty="0">
              <a:solidFill>
                <a:srgbClr val="292829"/>
              </a:solidFill>
              <a:latin typeface="+mn-lt"/>
            </a:rPr>
          </a:br>
          <a:r>
            <a:rPr lang="en-US" sz="1200" b="0" i="0" u="none" strike="noStrike" kern="1200" baseline="0" dirty="0">
              <a:solidFill>
                <a:srgbClr val="292829"/>
              </a:solidFill>
              <a:latin typeface="+mn-lt"/>
            </a:rPr>
            <a:t>life </a:t>
          </a:r>
          <a:r>
            <a:rPr lang="en-SG" sz="1200" b="0" i="0" u="none" strike="noStrike" kern="1200" baseline="0" dirty="0">
              <a:solidFill>
                <a:srgbClr val="292829"/>
              </a:solidFill>
              <a:latin typeface="+mn-lt"/>
            </a:rPr>
            <a:t>expectancies</a:t>
          </a:r>
        </a:p>
      </dsp:txBody>
      <dsp:txXfrm>
        <a:off x="21289" y="1371770"/>
        <a:ext cx="5026913" cy="393528"/>
      </dsp:txXfrm>
    </dsp:sp>
    <dsp:sp modelId="{FA174BE3-0E2B-492C-901E-1A41977136F8}">
      <dsp:nvSpPr>
        <dsp:cNvPr id="0" name=""/>
        <dsp:cNvSpPr/>
      </dsp:nvSpPr>
      <dsp:spPr>
        <a:xfrm>
          <a:off x="0" y="1800284"/>
          <a:ext cx="5069491" cy="436106"/>
        </a:xfrm>
        <a:prstGeom prst="roundRect">
          <a:avLst/>
        </a:prstGeom>
        <a:solidFill>
          <a:srgbClr val="429E9E">
            <a:alpha val="28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08000" lvl="0" indent="0" algn="l" defTabSz="533400">
            <a:lnSpc>
              <a:spcPct val="90000"/>
            </a:lnSpc>
            <a:spcBef>
              <a:spcPct val="0"/>
            </a:spcBef>
            <a:spcAft>
              <a:spcPct val="35000"/>
            </a:spcAft>
            <a:buNone/>
          </a:pPr>
          <a:r>
            <a:rPr lang="en-SG" sz="1200" b="0" i="0" u="none" strike="noStrike" kern="1200" baseline="0" dirty="0">
              <a:solidFill>
                <a:srgbClr val="292829"/>
              </a:solidFill>
              <a:latin typeface="+mn-lt"/>
            </a:rPr>
            <a:t>Boosting international cooperation </a:t>
          </a:r>
          <a:r>
            <a:rPr lang="en-US" sz="1200" b="0" i="0" u="none" strike="noStrike" kern="1200" baseline="0" dirty="0">
              <a:solidFill>
                <a:srgbClr val="292829"/>
              </a:solidFill>
              <a:latin typeface="+mn-lt"/>
            </a:rPr>
            <a:t>to facilitate higher labor mobility and </a:t>
          </a:r>
          <a:r>
            <a:rPr lang="en-SG" sz="1200" b="0" i="0" u="none" strike="noStrike" kern="1200" baseline="0" dirty="0">
              <a:solidFill>
                <a:srgbClr val="292829"/>
              </a:solidFill>
              <a:latin typeface="+mn-lt"/>
            </a:rPr>
            <a:t>knowledge-sharing</a:t>
          </a:r>
          <a:endParaRPr lang="en-SG" sz="1200" kern="1200" dirty="0">
            <a:solidFill>
              <a:srgbClr val="292829"/>
            </a:solidFill>
            <a:latin typeface="+mn-lt"/>
          </a:endParaRPr>
        </a:p>
      </dsp:txBody>
      <dsp:txXfrm>
        <a:off x="21289" y="1821573"/>
        <a:ext cx="5026913" cy="3935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0EBDF-AAB7-4087-A34E-834FB503F486}">
      <dsp:nvSpPr>
        <dsp:cNvPr id="0" name=""/>
        <dsp:cNvSpPr/>
      </dsp:nvSpPr>
      <dsp:spPr>
        <a:xfrm>
          <a:off x="0" y="27996"/>
          <a:ext cx="3913134" cy="505440"/>
        </a:xfrm>
        <a:prstGeom prst="roundRect">
          <a:avLst/>
        </a:prstGeom>
        <a:solidFill>
          <a:srgbClr val="1871B9">
            <a:alpha val="28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08000" lvl="0" indent="0" algn="l" defTabSz="533400">
            <a:lnSpc>
              <a:spcPct val="90000"/>
            </a:lnSpc>
            <a:spcBef>
              <a:spcPct val="0"/>
            </a:spcBef>
            <a:spcAft>
              <a:spcPct val="35000"/>
            </a:spcAft>
            <a:buFontTx/>
            <a:buNone/>
          </a:pPr>
          <a:r>
            <a:rPr lang="en-SG" sz="1200" b="0" i="0" u="none" strike="noStrike" kern="1200" baseline="0">
              <a:solidFill>
                <a:srgbClr val="292829"/>
              </a:solidFill>
              <a:latin typeface="+mn-lt"/>
            </a:rPr>
            <a:t>Intensifying regional cooperation on shared, mutual challenges</a:t>
          </a:r>
          <a:endParaRPr lang="en-SG" sz="1200" kern="1200">
            <a:latin typeface="+mn-lt"/>
          </a:endParaRPr>
        </a:p>
      </dsp:txBody>
      <dsp:txXfrm>
        <a:off x="24674" y="52670"/>
        <a:ext cx="3863786" cy="456092"/>
      </dsp:txXfrm>
    </dsp:sp>
    <dsp:sp modelId="{25F5AEC2-163B-4BD7-9617-26999B74122C}">
      <dsp:nvSpPr>
        <dsp:cNvPr id="0" name=""/>
        <dsp:cNvSpPr/>
      </dsp:nvSpPr>
      <dsp:spPr>
        <a:xfrm>
          <a:off x="0" y="611196"/>
          <a:ext cx="3913134" cy="505440"/>
        </a:xfrm>
        <a:prstGeom prst="roundRect">
          <a:avLst/>
        </a:prstGeom>
        <a:solidFill>
          <a:srgbClr val="1871B9">
            <a:alpha val="28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08000" lvl="0" indent="0" algn="l" defTabSz="533400">
            <a:lnSpc>
              <a:spcPct val="90000"/>
            </a:lnSpc>
            <a:spcBef>
              <a:spcPct val="0"/>
            </a:spcBef>
            <a:spcAft>
              <a:spcPct val="35000"/>
            </a:spcAft>
            <a:buFontTx/>
            <a:buNone/>
          </a:pPr>
          <a:r>
            <a:rPr lang="en-SG" sz="1200" b="0" i="0" u="none" strike="noStrike" kern="1200" baseline="0" dirty="0">
              <a:solidFill>
                <a:srgbClr val="292829"/>
              </a:solidFill>
              <a:latin typeface="+mn-lt"/>
            </a:rPr>
            <a:t>Furthering the liberalization of services trade and minimizing existing barriers</a:t>
          </a:r>
        </a:p>
      </dsp:txBody>
      <dsp:txXfrm>
        <a:off x="24674" y="635870"/>
        <a:ext cx="3863786" cy="456092"/>
      </dsp:txXfrm>
    </dsp:sp>
    <dsp:sp modelId="{59984560-BCA9-4A45-A77C-83CEF5E7C0E3}">
      <dsp:nvSpPr>
        <dsp:cNvPr id="0" name=""/>
        <dsp:cNvSpPr/>
      </dsp:nvSpPr>
      <dsp:spPr>
        <a:xfrm>
          <a:off x="0" y="1194396"/>
          <a:ext cx="3913134" cy="505440"/>
        </a:xfrm>
        <a:prstGeom prst="roundRect">
          <a:avLst/>
        </a:prstGeom>
        <a:solidFill>
          <a:srgbClr val="1871B9">
            <a:alpha val="28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08000" lvl="0" indent="0" algn="l" defTabSz="533400">
            <a:lnSpc>
              <a:spcPct val="90000"/>
            </a:lnSpc>
            <a:spcBef>
              <a:spcPct val="0"/>
            </a:spcBef>
            <a:spcAft>
              <a:spcPct val="35000"/>
            </a:spcAft>
            <a:buFontTx/>
            <a:buNone/>
          </a:pPr>
          <a:r>
            <a:rPr lang="en-SG" sz="1200" b="0" i="0" u="none" strike="noStrike" kern="1200" baseline="0" dirty="0">
              <a:solidFill>
                <a:srgbClr val="292829"/>
              </a:solidFill>
              <a:latin typeface="+mn-lt"/>
            </a:rPr>
            <a:t>Fostering higher competition and revitalizing industrial capabilities</a:t>
          </a:r>
        </a:p>
      </dsp:txBody>
      <dsp:txXfrm>
        <a:off x="24674" y="1219070"/>
        <a:ext cx="3863786" cy="456092"/>
      </dsp:txXfrm>
    </dsp:sp>
    <dsp:sp modelId="{5094FB29-0760-4391-85FE-3AC0F61E90E2}">
      <dsp:nvSpPr>
        <dsp:cNvPr id="0" name=""/>
        <dsp:cNvSpPr/>
      </dsp:nvSpPr>
      <dsp:spPr>
        <a:xfrm>
          <a:off x="0" y="1777597"/>
          <a:ext cx="3913134" cy="505440"/>
        </a:xfrm>
        <a:prstGeom prst="roundRect">
          <a:avLst/>
        </a:prstGeom>
        <a:solidFill>
          <a:srgbClr val="1871B9">
            <a:alpha val="28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08000" lvl="0" indent="0" algn="l" defTabSz="533400">
            <a:lnSpc>
              <a:spcPct val="90000"/>
            </a:lnSpc>
            <a:spcBef>
              <a:spcPct val="0"/>
            </a:spcBef>
            <a:spcAft>
              <a:spcPct val="35000"/>
            </a:spcAft>
            <a:buFontTx/>
            <a:buNone/>
          </a:pPr>
          <a:r>
            <a:rPr lang="en-SG" sz="1200" b="0" i="0" u="none" strike="noStrike" kern="1200" baseline="0" dirty="0">
              <a:solidFill>
                <a:srgbClr val="292829"/>
              </a:solidFill>
              <a:latin typeface="+mn-lt"/>
            </a:rPr>
            <a:t>Pursuing broader economic </a:t>
          </a:r>
          <a:r>
            <a:rPr lang="en-US" sz="1200" b="0" i="0" u="none" strike="noStrike" kern="1200" baseline="0" dirty="0">
              <a:solidFill>
                <a:srgbClr val="292829"/>
              </a:solidFill>
              <a:latin typeface="+mn-lt"/>
            </a:rPr>
            <a:t>diversification to reach new markets and explore new types of exports</a:t>
          </a:r>
          <a:endParaRPr lang="en-SG" sz="1200" b="0" i="0" u="none" strike="noStrike" kern="1200" baseline="0" dirty="0">
            <a:solidFill>
              <a:srgbClr val="292829"/>
            </a:solidFill>
            <a:latin typeface="+mn-lt"/>
          </a:endParaRPr>
        </a:p>
      </dsp:txBody>
      <dsp:txXfrm>
        <a:off x="24674" y="1802271"/>
        <a:ext cx="3863786" cy="4560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DBCAF-7135-4800-A128-FE7CD0297706}">
      <dsp:nvSpPr>
        <dsp:cNvPr id="0" name=""/>
        <dsp:cNvSpPr/>
      </dsp:nvSpPr>
      <dsp:spPr>
        <a:xfrm>
          <a:off x="333666" y="242880"/>
          <a:ext cx="3030048" cy="3030048"/>
        </a:xfrm>
        <a:prstGeom prst="pie">
          <a:avLst>
            <a:gd name="adj1" fmla="val 16200000"/>
            <a:gd name="adj2" fmla="val 1980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rPr>
            <a:t>Increasing productivity and efficiency</a:t>
          </a:r>
        </a:p>
      </dsp:txBody>
      <dsp:txXfrm>
        <a:off x="1881154" y="567528"/>
        <a:ext cx="883764" cy="649296"/>
      </dsp:txXfrm>
    </dsp:sp>
    <dsp:sp modelId="{A352E241-FB26-4FDF-AD1D-A3F9E94E166A}">
      <dsp:nvSpPr>
        <dsp:cNvPr id="0" name=""/>
        <dsp:cNvSpPr/>
      </dsp:nvSpPr>
      <dsp:spPr>
        <a:xfrm>
          <a:off x="243486" y="399071"/>
          <a:ext cx="3030048" cy="3030048"/>
        </a:xfrm>
        <a:prstGeom prst="pie">
          <a:avLst>
            <a:gd name="adj1" fmla="val 19800000"/>
            <a:gd name="adj2" fmla="val 1800000"/>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br>
            <a:rPr lang="en-US" sz="1100" b="1" kern="1200" dirty="0">
              <a:solidFill>
                <a:schemeClr val="bg1"/>
              </a:solidFill>
            </a:rPr>
          </a:br>
          <a:r>
            <a:rPr lang="en-US" sz="1100" b="1" kern="1200" dirty="0">
              <a:solidFill>
                <a:schemeClr val="bg1"/>
              </a:solidFill>
            </a:rPr>
            <a:t>Creating new industries and business models</a:t>
          </a:r>
        </a:p>
      </dsp:txBody>
      <dsp:txXfrm>
        <a:off x="2317626" y="1607483"/>
        <a:ext cx="916228" cy="613224"/>
      </dsp:txXfrm>
    </dsp:sp>
    <dsp:sp modelId="{B687B746-C06D-4C22-AFE2-8609226FFB19}">
      <dsp:nvSpPr>
        <dsp:cNvPr id="0" name=""/>
        <dsp:cNvSpPr/>
      </dsp:nvSpPr>
      <dsp:spPr>
        <a:xfrm>
          <a:off x="243486" y="399071"/>
          <a:ext cx="3030048" cy="3030048"/>
        </a:xfrm>
        <a:prstGeom prst="pie">
          <a:avLst>
            <a:gd name="adj1" fmla="val 1800000"/>
            <a:gd name="adj2" fmla="val 5400000"/>
          </a:avLst>
        </a:prstGeom>
        <a:solidFill>
          <a:srgbClr val="7FD8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Creating new jobs—while displacing others</a:t>
          </a:r>
        </a:p>
      </dsp:txBody>
      <dsp:txXfrm>
        <a:off x="1790974" y="2455175"/>
        <a:ext cx="883764" cy="649296"/>
      </dsp:txXfrm>
    </dsp:sp>
    <dsp:sp modelId="{719FE779-337C-45FB-8EB2-DD83606BD49C}">
      <dsp:nvSpPr>
        <dsp:cNvPr id="0" name=""/>
        <dsp:cNvSpPr/>
      </dsp:nvSpPr>
      <dsp:spPr>
        <a:xfrm>
          <a:off x="243486" y="399071"/>
          <a:ext cx="3030048" cy="3030048"/>
        </a:xfrm>
        <a:prstGeom prst="pie">
          <a:avLst>
            <a:gd name="adj1" fmla="val 5400000"/>
            <a:gd name="adj2" fmla="val 9000000"/>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Expanding markets and types of exports</a:t>
          </a:r>
        </a:p>
      </dsp:txBody>
      <dsp:txXfrm>
        <a:off x="842281" y="2455175"/>
        <a:ext cx="883764" cy="649296"/>
      </dsp:txXfrm>
    </dsp:sp>
    <dsp:sp modelId="{42B63DF2-68FB-46EC-BF8D-702E8D72BEA8}">
      <dsp:nvSpPr>
        <dsp:cNvPr id="0" name=""/>
        <dsp:cNvSpPr/>
      </dsp:nvSpPr>
      <dsp:spPr>
        <a:xfrm>
          <a:off x="243486" y="399071"/>
          <a:ext cx="3030048" cy="3030048"/>
        </a:xfrm>
        <a:prstGeom prst="pie">
          <a:avLst>
            <a:gd name="adj1" fmla="val 9000000"/>
            <a:gd name="adj2" fmla="val 12600000"/>
          </a:avLst>
        </a:prstGeom>
        <a:solidFill>
          <a:srgbClr val="7373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rPr>
            <a:t>Achieving health and food security </a:t>
          </a:r>
        </a:p>
      </dsp:txBody>
      <dsp:txXfrm>
        <a:off x="290379" y="1607483"/>
        <a:ext cx="916228" cy="613224"/>
      </dsp:txXfrm>
    </dsp:sp>
    <dsp:sp modelId="{DBBDE3B7-6ACB-4603-B313-0C321A133DA3}">
      <dsp:nvSpPr>
        <dsp:cNvPr id="0" name=""/>
        <dsp:cNvSpPr/>
      </dsp:nvSpPr>
      <dsp:spPr>
        <a:xfrm>
          <a:off x="243486" y="399071"/>
          <a:ext cx="3030048" cy="3030048"/>
        </a:xfrm>
        <a:prstGeom prst="pie">
          <a:avLst>
            <a:gd name="adj1" fmla="val 12600000"/>
            <a:gd name="adj2" fmla="val 16200000"/>
          </a:avLst>
        </a:prstGeom>
        <a:solidFill>
          <a:srgbClr val="F8C1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Responding to climate change challenges</a:t>
          </a:r>
        </a:p>
      </dsp:txBody>
      <dsp:txXfrm>
        <a:off x="842281" y="723719"/>
        <a:ext cx="883764" cy="6492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A81EF-3D39-4CF9-B92F-2B60ED3E0714}">
      <dsp:nvSpPr>
        <dsp:cNvPr id="0" name=""/>
        <dsp:cNvSpPr/>
      </dsp:nvSpPr>
      <dsp:spPr>
        <a:xfrm>
          <a:off x="388030" y="1122723"/>
          <a:ext cx="118774" cy="594530"/>
        </a:xfrm>
        <a:custGeom>
          <a:avLst/>
          <a:gdLst/>
          <a:ahLst/>
          <a:cxnLst/>
          <a:rect l="0" t="0" r="0" b="0"/>
          <a:pathLst>
            <a:path>
              <a:moveTo>
                <a:pt x="0" y="0"/>
              </a:moveTo>
              <a:lnTo>
                <a:pt x="59387" y="0"/>
              </a:lnTo>
              <a:lnTo>
                <a:pt x="59387" y="594530"/>
              </a:lnTo>
              <a:lnTo>
                <a:pt x="118774" y="594530"/>
              </a:lnTo>
            </a:path>
          </a:pathLst>
        </a:custGeom>
        <a:noFill/>
        <a:ln w="12700" cap="flat" cmpd="sng" algn="ctr">
          <a:solidFill>
            <a:srgbClr val="737373"/>
          </a:solidFill>
          <a:prstDash val="solid"/>
          <a:miter lim="800000"/>
          <a:tailEnd type="oval"/>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SG" sz="500" kern="1200">
            <a:solidFill>
              <a:schemeClr val="tx1"/>
            </a:solidFill>
          </a:endParaRPr>
        </a:p>
      </dsp:txBody>
      <dsp:txXfrm>
        <a:off x="432260" y="1404831"/>
        <a:ext cx="30313" cy="30313"/>
      </dsp:txXfrm>
    </dsp:sp>
    <dsp:sp modelId="{09FDE227-0741-4B44-83E9-60FDCCDE988D}">
      <dsp:nvSpPr>
        <dsp:cNvPr id="0" name=""/>
        <dsp:cNvSpPr/>
      </dsp:nvSpPr>
      <dsp:spPr>
        <a:xfrm>
          <a:off x="388030" y="1122723"/>
          <a:ext cx="118774" cy="297265"/>
        </a:xfrm>
        <a:custGeom>
          <a:avLst/>
          <a:gdLst/>
          <a:ahLst/>
          <a:cxnLst/>
          <a:rect l="0" t="0" r="0" b="0"/>
          <a:pathLst>
            <a:path>
              <a:moveTo>
                <a:pt x="0" y="0"/>
              </a:moveTo>
              <a:lnTo>
                <a:pt x="59387" y="0"/>
              </a:lnTo>
              <a:lnTo>
                <a:pt x="59387" y="297265"/>
              </a:lnTo>
              <a:lnTo>
                <a:pt x="118774" y="297265"/>
              </a:lnTo>
            </a:path>
          </a:pathLst>
        </a:custGeom>
        <a:noFill/>
        <a:ln w="12700" cap="flat" cmpd="sng" algn="ctr">
          <a:solidFill>
            <a:srgbClr val="737373"/>
          </a:solidFill>
          <a:prstDash val="solid"/>
          <a:miter lim="800000"/>
          <a:tailEnd type="oval"/>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SG" sz="500" kern="1200">
            <a:solidFill>
              <a:schemeClr val="tx1"/>
            </a:solidFill>
          </a:endParaRPr>
        </a:p>
      </dsp:txBody>
      <dsp:txXfrm>
        <a:off x="439414" y="1263352"/>
        <a:ext cx="16005" cy="16005"/>
      </dsp:txXfrm>
    </dsp:sp>
    <dsp:sp modelId="{94C8843C-1372-495A-BAB8-56F99FCAF4B6}">
      <dsp:nvSpPr>
        <dsp:cNvPr id="0" name=""/>
        <dsp:cNvSpPr/>
      </dsp:nvSpPr>
      <dsp:spPr>
        <a:xfrm>
          <a:off x="388030" y="1077003"/>
          <a:ext cx="118774" cy="91440"/>
        </a:xfrm>
        <a:custGeom>
          <a:avLst/>
          <a:gdLst/>
          <a:ahLst/>
          <a:cxnLst/>
          <a:rect l="0" t="0" r="0" b="0"/>
          <a:pathLst>
            <a:path>
              <a:moveTo>
                <a:pt x="0" y="45720"/>
              </a:moveTo>
              <a:lnTo>
                <a:pt x="118774" y="45720"/>
              </a:lnTo>
            </a:path>
          </a:pathLst>
        </a:custGeom>
        <a:noFill/>
        <a:ln w="12700" cap="flat" cmpd="sng" algn="ctr">
          <a:solidFill>
            <a:srgbClr val="737373"/>
          </a:solidFill>
          <a:prstDash val="solid"/>
          <a:miter lim="800000"/>
          <a:tailEnd type="oval"/>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SG" sz="1100" kern="1200">
            <a:solidFill>
              <a:schemeClr val="tx1"/>
            </a:solidFill>
          </a:endParaRPr>
        </a:p>
      </dsp:txBody>
      <dsp:txXfrm>
        <a:off x="444448" y="1119753"/>
        <a:ext cx="5938" cy="5938"/>
      </dsp:txXfrm>
    </dsp:sp>
    <dsp:sp modelId="{AED37601-837F-4DDF-A5AA-D85B84B62F67}">
      <dsp:nvSpPr>
        <dsp:cNvPr id="0" name=""/>
        <dsp:cNvSpPr/>
      </dsp:nvSpPr>
      <dsp:spPr>
        <a:xfrm>
          <a:off x="388030" y="825457"/>
          <a:ext cx="118774" cy="297265"/>
        </a:xfrm>
        <a:custGeom>
          <a:avLst/>
          <a:gdLst/>
          <a:ahLst/>
          <a:cxnLst/>
          <a:rect l="0" t="0" r="0" b="0"/>
          <a:pathLst>
            <a:path>
              <a:moveTo>
                <a:pt x="0" y="297265"/>
              </a:moveTo>
              <a:lnTo>
                <a:pt x="59387" y="297265"/>
              </a:lnTo>
              <a:lnTo>
                <a:pt x="59387" y="0"/>
              </a:lnTo>
              <a:lnTo>
                <a:pt x="118774" y="0"/>
              </a:lnTo>
            </a:path>
          </a:pathLst>
        </a:custGeom>
        <a:noFill/>
        <a:ln w="12700" cap="flat" cmpd="sng" algn="ctr">
          <a:solidFill>
            <a:srgbClr val="737373"/>
          </a:solidFill>
          <a:prstDash val="solid"/>
          <a:miter lim="800000"/>
          <a:tailEnd type="oval"/>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SG" sz="1100" kern="1200">
            <a:solidFill>
              <a:schemeClr val="tx1"/>
            </a:solidFill>
          </a:endParaRPr>
        </a:p>
      </dsp:txBody>
      <dsp:txXfrm>
        <a:off x="439414" y="966087"/>
        <a:ext cx="16005" cy="16005"/>
      </dsp:txXfrm>
    </dsp:sp>
    <dsp:sp modelId="{47BD7456-65AC-4FED-A150-2BAE640C575E}">
      <dsp:nvSpPr>
        <dsp:cNvPr id="0" name=""/>
        <dsp:cNvSpPr/>
      </dsp:nvSpPr>
      <dsp:spPr>
        <a:xfrm>
          <a:off x="388030" y="528192"/>
          <a:ext cx="118774" cy="594530"/>
        </a:xfrm>
        <a:custGeom>
          <a:avLst/>
          <a:gdLst/>
          <a:ahLst/>
          <a:cxnLst/>
          <a:rect l="0" t="0" r="0" b="0"/>
          <a:pathLst>
            <a:path>
              <a:moveTo>
                <a:pt x="0" y="594530"/>
              </a:moveTo>
              <a:lnTo>
                <a:pt x="59387" y="594530"/>
              </a:lnTo>
              <a:lnTo>
                <a:pt x="59387" y="0"/>
              </a:lnTo>
              <a:lnTo>
                <a:pt x="118774" y="0"/>
              </a:lnTo>
            </a:path>
          </a:pathLst>
        </a:custGeom>
        <a:noFill/>
        <a:ln w="12700" cap="flat" cmpd="sng" algn="ctr">
          <a:solidFill>
            <a:srgbClr val="737373"/>
          </a:solidFill>
          <a:prstDash val="solid"/>
          <a:miter lim="800000"/>
          <a:tailEnd type="oval"/>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SG" sz="1100" kern="1200">
            <a:solidFill>
              <a:schemeClr val="tx1"/>
            </a:solidFill>
          </a:endParaRPr>
        </a:p>
      </dsp:txBody>
      <dsp:txXfrm>
        <a:off x="432260" y="810300"/>
        <a:ext cx="30313" cy="30313"/>
      </dsp:txXfrm>
    </dsp:sp>
    <dsp:sp modelId="{C4D5277B-5EEF-4316-8587-8B7DB3CA3845}">
      <dsp:nvSpPr>
        <dsp:cNvPr id="0" name=""/>
        <dsp:cNvSpPr/>
      </dsp:nvSpPr>
      <dsp:spPr>
        <a:xfrm rot="16200000">
          <a:off x="-268039" y="929975"/>
          <a:ext cx="926643" cy="385495"/>
        </a:xfrm>
        <a:prstGeom prst="rect">
          <a:avLst/>
        </a:prstGeom>
        <a:solidFill>
          <a:srgbClr val="FBDB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Aging</a:t>
          </a:r>
          <a:endParaRPr lang="en-SG" sz="1100" b="1" kern="1200" dirty="0">
            <a:solidFill>
              <a:schemeClr val="tx1"/>
            </a:solidFill>
          </a:endParaRPr>
        </a:p>
      </dsp:txBody>
      <dsp:txXfrm>
        <a:off x="-268039" y="929975"/>
        <a:ext cx="926643" cy="385495"/>
      </dsp:txXfrm>
    </dsp:sp>
    <dsp:sp modelId="{D9030803-5090-400C-B1DB-63E14DDCB09F}">
      <dsp:nvSpPr>
        <dsp:cNvPr id="0" name=""/>
        <dsp:cNvSpPr/>
      </dsp:nvSpPr>
      <dsp:spPr>
        <a:xfrm>
          <a:off x="506805" y="402192"/>
          <a:ext cx="2889279" cy="252000"/>
        </a:xfrm>
        <a:prstGeom prst="rect">
          <a:avLst/>
        </a:prstGeom>
        <a:solidFill>
          <a:srgbClr val="C00000">
            <a:alpha val="31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rPr>
            <a:t>Advancements in life sciences</a:t>
          </a:r>
          <a:endParaRPr lang="en-SG" sz="1100" kern="1200">
            <a:solidFill>
              <a:schemeClr val="tx1"/>
            </a:solidFill>
          </a:endParaRPr>
        </a:p>
      </dsp:txBody>
      <dsp:txXfrm>
        <a:off x="506805" y="402192"/>
        <a:ext cx="2889279" cy="252000"/>
      </dsp:txXfrm>
    </dsp:sp>
    <dsp:sp modelId="{9CAA42EE-EA9A-4DB3-BEFE-1DBD44581C8A}">
      <dsp:nvSpPr>
        <dsp:cNvPr id="0" name=""/>
        <dsp:cNvSpPr/>
      </dsp:nvSpPr>
      <dsp:spPr>
        <a:xfrm>
          <a:off x="506805" y="699457"/>
          <a:ext cx="2889279" cy="252000"/>
        </a:xfrm>
        <a:prstGeom prst="rect">
          <a:avLst/>
        </a:prstGeom>
        <a:solidFill>
          <a:srgbClr val="C00000">
            <a:alpha val="31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rPr>
            <a:t>Automation</a:t>
          </a:r>
          <a:endParaRPr lang="en-SG" sz="1100" kern="1200">
            <a:solidFill>
              <a:schemeClr val="tx1"/>
            </a:solidFill>
          </a:endParaRPr>
        </a:p>
      </dsp:txBody>
      <dsp:txXfrm>
        <a:off x="506805" y="699457"/>
        <a:ext cx="2889279" cy="252000"/>
      </dsp:txXfrm>
    </dsp:sp>
    <dsp:sp modelId="{87656654-9081-48AE-8244-73C3ABC70B64}">
      <dsp:nvSpPr>
        <dsp:cNvPr id="0" name=""/>
        <dsp:cNvSpPr/>
      </dsp:nvSpPr>
      <dsp:spPr>
        <a:xfrm>
          <a:off x="506805" y="996722"/>
          <a:ext cx="2889279" cy="252000"/>
        </a:xfrm>
        <a:prstGeom prst="rect">
          <a:avLst/>
        </a:prstGeom>
        <a:solidFill>
          <a:srgbClr val="C00000">
            <a:alpha val="31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rPr>
            <a:t>Transforming the nature of work</a:t>
          </a:r>
          <a:endParaRPr lang="en-SG" sz="1100" kern="1200">
            <a:solidFill>
              <a:schemeClr val="tx1"/>
            </a:solidFill>
          </a:endParaRPr>
        </a:p>
      </dsp:txBody>
      <dsp:txXfrm>
        <a:off x="506805" y="996722"/>
        <a:ext cx="2889279" cy="252000"/>
      </dsp:txXfrm>
    </dsp:sp>
    <dsp:sp modelId="{3CCEAD19-10D7-4F42-AA78-3696F425FCD2}">
      <dsp:nvSpPr>
        <dsp:cNvPr id="0" name=""/>
        <dsp:cNvSpPr/>
      </dsp:nvSpPr>
      <dsp:spPr>
        <a:xfrm>
          <a:off x="506805" y="1293988"/>
          <a:ext cx="2889279" cy="252000"/>
        </a:xfrm>
        <a:prstGeom prst="rect">
          <a:avLst/>
        </a:prstGeom>
        <a:solidFill>
          <a:srgbClr val="C00000">
            <a:alpha val="31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rPr>
            <a:t>Enabler of lifelong learning</a:t>
          </a:r>
          <a:endParaRPr lang="en-SG" sz="1100" kern="1200">
            <a:solidFill>
              <a:schemeClr val="tx1"/>
            </a:solidFill>
          </a:endParaRPr>
        </a:p>
      </dsp:txBody>
      <dsp:txXfrm>
        <a:off x="506805" y="1293988"/>
        <a:ext cx="2889279" cy="252000"/>
      </dsp:txXfrm>
    </dsp:sp>
    <dsp:sp modelId="{4D7FE5B9-8B10-4E29-890B-5EAC8AD6447C}">
      <dsp:nvSpPr>
        <dsp:cNvPr id="0" name=""/>
        <dsp:cNvSpPr/>
      </dsp:nvSpPr>
      <dsp:spPr>
        <a:xfrm>
          <a:off x="506805" y="1591253"/>
          <a:ext cx="2889279" cy="252000"/>
        </a:xfrm>
        <a:prstGeom prst="rect">
          <a:avLst/>
        </a:prstGeom>
        <a:solidFill>
          <a:srgbClr val="C00000">
            <a:alpha val="31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rPr>
            <a:t>Data-driven future of healthcare</a:t>
          </a:r>
          <a:endParaRPr lang="en-SG" sz="1100" kern="1200">
            <a:solidFill>
              <a:schemeClr val="tx1"/>
            </a:solidFill>
          </a:endParaRPr>
        </a:p>
      </dsp:txBody>
      <dsp:txXfrm>
        <a:off x="506805" y="1591253"/>
        <a:ext cx="2889279" cy="252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A81EF-3D39-4CF9-B92F-2B60ED3E0714}">
      <dsp:nvSpPr>
        <dsp:cNvPr id="0" name=""/>
        <dsp:cNvSpPr/>
      </dsp:nvSpPr>
      <dsp:spPr>
        <a:xfrm>
          <a:off x="387487" y="753354"/>
          <a:ext cx="118540" cy="594350"/>
        </a:xfrm>
        <a:custGeom>
          <a:avLst/>
          <a:gdLst/>
          <a:ahLst/>
          <a:cxnLst/>
          <a:rect l="0" t="0" r="0" b="0"/>
          <a:pathLst>
            <a:path>
              <a:moveTo>
                <a:pt x="0" y="0"/>
              </a:moveTo>
              <a:lnTo>
                <a:pt x="59270" y="0"/>
              </a:lnTo>
              <a:lnTo>
                <a:pt x="59270" y="594350"/>
              </a:lnTo>
              <a:lnTo>
                <a:pt x="118540" y="594350"/>
              </a:lnTo>
            </a:path>
          </a:pathLst>
        </a:custGeom>
        <a:noFill/>
        <a:ln w="12700" cap="flat" cmpd="sng" algn="ctr">
          <a:solidFill>
            <a:schemeClr val="accent3"/>
          </a:solidFill>
          <a:prstDash val="solid"/>
          <a:miter lim="800000"/>
          <a:tailEnd type="oval"/>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SG" sz="500" kern="1200">
            <a:solidFill>
              <a:schemeClr val="tx1"/>
            </a:solidFill>
          </a:endParaRPr>
        </a:p>
      </dsp:txBody>
      <dsp:txXfrm>
        <a:off x="431606" y="1035378"/>
        <a:ext cx="30302" cy="30302"/>
      </dsp:txXfrm>
    </dsp:sp>
    <dsp:sp modelId="{09FDE227-0741-4B44-83E9-60FDCCDE988D}">
      <dsp:nvSpPr>
        <dsp:cNvPr id="0" name=""/>
        <dsp:cNvSpPr/>
      </dsp:nvSpPr>
      <dsp:spPr>
        <a:xfrm>
          <a:off x="387487" y="753354"/>
          <a:ext cx="118540" cy="297175"/>
        </a:xfrm>
        <a:custGeom>
          <a:avLst/>
          <a:gdLst/>
          <a:ahLst/>
          <a:cxnLst/>
          <a:rect l="0" t="0" r="0" b="0"/>
          <a:pathLst>
            <a:path>
              <a:moveTo>
                <a:pt x="0" y="0"/>
              </a:moveTo>
              <a:lnTo>
                <a:pt x="59270" y="0"/>
              </a:lnTo>
              <a:lnTo>
                <a:pt x="59270" y="297175"/>
              </a:lnTo>
              <a:lnTo>
                <a:pt x="118540" y="297175"/>
              </a:lnTo>
            </a:path>
          </a:pathLst>
        </a:custGeom>
        <a:noFill/>
        <a:ln w="12700" cap="flat" cmpd="sng" algn="ctr">
          <a:solidFill>
            <a:schemeClr val="accent3"/>
          </a:solidFill>
          <a:prstDash val="solid"/>
          <a:miter lim="800000"/>
          <a:tailEnd type="oval"/>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SG" sz="500" kern="1200">
            <a:solidFill>
              <a:schemeClr val="tx1"/>
            </a:solidFill>
          </a:endParaRPr>
        </a:p>
      </dsp:txBody>
      <dsp:txXfrm>
        <a:off x="438759" y="893943"/>
        <a:ext cx="15997" cy="15997"/>
      </dsp:txXfrm>
    </dsp:sp>
    <dsp:sp modelId="{94C8843C-1372-495A-BAB8-56F99FCAF4B6}">
      <dsp:nvSpPr>
        <dsp:cNvPr id="0" name=""/>
        <dsp:cNvSpPr/>
      </dsp:nvSpPr>
      <dsp:spPr>
        <a:xfrm>
          <a:off x="387487" y="707634"/>
          <a:ext cx="118540" cy="91440"/>
        </a:xfrm>
        <a:custGeom>
          <a:avLst/>
          <a:gdLst/>
          <a:ahLst/>
          <a:cxnLst/>
          <a:rect l="0" t="0" r="0" b="0"/>
          <a:pathLst>
            <a:path>
              <a:moveTo>
                <a:pt x="0" y="45720"/>
              </a:moveTo>
              <a:lnTo>
                <a:pt x="118540" y="45720"/>
              </a:lnTo>
            </a:path>
          </a:pathLst>
        </a:custGeom>
        <a:noFill/>
        <a:ln w="12700" cap="flat" cmpd="sng" algn="ctr">
          <a:solidFill>
            <a:schemeClr val="accent3"/>
          </a:solidFill>
          <a:prstDash val="solid"/>
          <a:miter lim="800000"/>
          <a:tailEnd type="oval"/>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SG" sz="1100" kern="1200">
            <a:solidFill>
              <a:schemeClr val="tx1"/>
            </a:solidFill>
          </a:endParaRPr>
        </a:p>
      </dsp:txBody>
      <dsp:txXfrm>
        <a:off x="443794" y="750390"/>
        <a:ext cx="5927" cy="5927"/>
      </dsp:txXfrm>
    </dsp:sp>
    <dsp:sp modelId="{AED37601-837F-4DDF-A5AA-D85B84B62F67}">
      <dsp:nvSpPr>
        <dsp:cNvPr id="0" name=""/>
        <dsp:cNvSpPr/>
      </dsp:nvSpPr>
      <dsp:spPr>
        <a:xfrm>
          <a:off x="387487" y="456179"/>
          <a:ext cx="118540" cy="297175"/>
        </a:xfrm>
        <a:custGeom>
          <a:avLst/>
          <a:gdLst/>
          <a:ahLst/>
          <a:cxnLst/>
          <a:rect l="0" t="0" r="0" b="0"/>
          <a:pathLst>
            <a:path>
              <a:moveTo>
                <a:pt x="0" y="297175"/>
              </a:moveTo>
              <a:lnTo>
                <a:pt x="59270" y="297175"/>
              </a:lnTo>
              <a:lnTo>
                <a:pt x="59270" y="0"/>
              </a:lnTo>
              <a:lnTo>
                <a:pt x="118540" y="0"/>
              </a:lnTo>
            </a:path>
          </a:pathLst>
        </a:custGeom>
        <a:noFill/>
        <a:ln w="12700" cap="flat" cmpd="sng" algn="ctr">
          <a:solidFill>
            <a:schemeClr val="accent3"/>
          </a:solidFill>
          <a:prstDash val="solid"/>
          <a:miter lim="800000"/>
          <a:tailEnd type="oval"/>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SG" sz="1100" kern="1200">
            <a:solidFill>
              <a:schemeClr val="tx1"/>
            </a:solidFill>
          </a:endParaRPr>
        </a:p>
      </dsp:txBody>
      <dsp:txXfrm>
        <a:off x="438759" y="596768"/>
        <a:ext cx="15997" cy="15997"/>
      </dsp:txXfrm>
    </dsp:sp>
    <dsp:sp modelId="{47BD7456-65AC-4FED-A150-2BAE640C575E}">
      <dsp:nvSpPr>
        <dsp:cNvPr id="0" name=""/>
        <dsp:cNvSpPr/>
      </dsp:nvSpPr>
      <dsp:spPr>
        <a:xfrm>
          <a:off x="387487" y="159003"/>
          <a:ext cx="118540" cy="594350"/>
        </a:xfrm>
        <a:custGeom>
          <a:avLst/>
          <a:gdLst/>
          <a:ahLst/>
          <a:cxnLst/>
          <a:rect l="0" t="0" r="0" b="0"/>
          <a:pathLst>
            <a:path>
              <a:moveTo>
                <a:pt x="0" y="594350"/>
              </a:moveTo>
              <a:lnTo>
                <a:pt x="59270" y="594350"/>
              </a:lnTo>
              <a:lnTo>
                <a:pt x="59270" y="0"/>
              </a:lnTo>
              <a:lnTo>
                <a:pt x="118540" y="0"/>
              </a:lnTo>
            </a:path>
          </a:pathLst>
        </a:custGeom>
        <a:noFill/>
        <a:ln w="12700" cap="flat" cmpd="sng" algn="ctr">
          <a:solidFill>
            <a:schemeClr val="accent3"/>
          </a:solidFill>
          <a:prstDash val="solid"/>
          <a:miter lim="800000"/>
          <a:tailEnd type="oval"/>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SG" sz="1100" kern="1200">
            <a:solidFill>
              <a:schemeClr val="tx1"/>
            </a:solidFill>
          </a:endParaRPr>
        </a:p>
      </dsp:txBody>
      <dsp:txXfrm>
        <a:off x="431606" y="441027"/>
        <a:ext cx="30302" cy="30302"/>
      </dsp:txXfrm>
    </dsp:sp>
    <dsp:sp modelId="{C4D5277B-5EEF-4316-8587-8B7DB3CA3845}">
      <dsp:nvSpPr>
        <dsp:cNvPr id="0" name=""/>
        <dsp:cNvSpPr/>
      </dsp:nvSpPr>
      <dsp:spPr>
        <a:xfrm rot="16200000">
          <a:off x="-502170" y="560987"/>
          <a:ext cx="1394582" cy="384734"/>
        </a:xfrm>
        <a:prstGeom prst="rect">
          <a:avLst/>
        </a:prstGeom>
        <a:solidFill>
          <a:srgbClr val="FBDB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Trade reconfiguration</a:t>
          </a:r>
          <a:endParaRPr lang="en-SG" sz="1100" b="1" kern="1200" dirty="0">
            <a:solidFill>
              <a:schemeClr val="tx1"/>
            </a:solidFill>
          </a:endParaRPr>
        </a:p>
      </dsp:txBody>
      <dsp:txXfrm>
        <a:off x="-502170" y="560987"/>
        <a:ext cx="1394582" cy="384734"/>
      </dsp:txXfrm>
    </dsp:sp>
    <dsp:sp modelId="{D9030803-5090-400C-B1DB-63E14DDCB09F}">
      <dsp:nvSpPr>
        <dsp:cNvPr id="0" name=""/>
        <dsp:cNvSpPr/>
      </dsp:nvSpPr>
      <dsp:spPr>
        <a:xfrm>
          <a:off x="506028" y="33004"/>
          <a:ext cx="2883575" cy="251999"/>
        </a:xfrm>
        <a:prstGeom prst="rect">
          <a:avLst/>
        </a:prstGeom>
        <a:solidFill>
          <a:schemeClr val="accent3">
            <a:hueOff val="0"/>
            <a:satOff val="0"/>
            <a:lumOff val="0"/>
            <a:alpha val="31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rPr>
            <a:t>Smart supply chains</a:t>
          </a:r>
          <a:endParaRPr lang="en-SG" sz="1100" kern="1200">
            <a:solidFill>
              <a:schemeClr val="tx1"/>
            </a:solidFill>
          </a:endParaRPr>
        </a:p>
      </dsp:txBody>
      <dsp:txXfrm>
        <a:off x="506028" y="33004"/>
        <a:ext cx="2883575" cy="251999"/>
      </dsp:txXfrm>
    </dsp:sp>
    <dsp:sp modelId="{9CAA42EE-EA9A-4DB3-BEFE-1DBD44581C8A}">
      <dsp:nvSpPr>
        <dsp:cNvPr id="0" name=""/>
        <dsp:cNvSpPr/>
      </dsp:nvSpPr>
      <dsp:spPr>
        <a:xfrm>
          <a:off x="506028" y="330179"/>
          <a:ext cx="2883575" cy="251999"/>
        </a:xfrm>
        <a:prstGeom prst="rect">
          <a:avLst/>
        </a:prstGeom>
        <a:solidFill>
          <a:schemeClr val="accent3">
            <a:hueOff val="0"/>
            <a:satOff val="0"/>
            <a:lumOff val="0"/>
            <a:alpha val="31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rPr>
            <a:t>Data infrastructures</a:t>
          </a:r>
          <a:endParaRPr lang="en-SG" sz="1100" kern="1200">
            <a:solidFill>
              <a:schemeClr val="tx1"/>
            </a:solidFill>
          </a:endParaRPr>
        </a:p>
      </dsp:txBody>
      <dsp:txXfrm>
        <a:off x="506028" y="330179"/>
        <a:ext cx="2883575" cy="251999"/>
      </dsp:txXfrm>
    </dsp:sp>
    <dsp:sp modelId="{87656654-9081-48AE-8244-73C3ABC70B64}">
      <dsp:nvSpPr>
        <dsp:cNvPr id="0" name=""/>
        <dsp:cNvSpPr/>
      </dsp:nvSpPr>
      <dsp:spPr>
        <a:xfrm>
          <a:off x="506028" y="627354"/>
          <a:ext cx="2883575" cy="251999"/>
        </a:xfrm>
        <a:prstGeom prst="rect">
          <a:avLst/>
        </a:prstGeom>
        <a:solidFill>
          <a:schemeClr val="accent3">
            <a:hueOff val="0"/>
            <a:satOff val="0"/>
            <a:lumOff val="0"/>
            <a:alpha val="31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rPr>
            <a:t>Predictive algorithms</a:t>
          </a:r>
          <a:endParaRPr lang="en-SG" sz="1100" kern="1200">
            <a:solidFill>
              <a:schemeClr val="tx1"/>
            </a:solidFill>
          </a:endParaRPr>
        </a:p>
      </dsp:txBody>
      <dsp:txXfrm>
        <a:off x="506028" y="627354"/>
        <a:ext cx="2883575" cy="251999"/>
      </dsp:txXfrm>
    </dsp:sp>
    <dsp:sp modelId="{3CCEAD19-10D7-4F42-AA78-3696F425FCD2}">
      <dsp:nvSpPr>
        <dsp:cNvPr id="0" name=""/>
        <dsp:cNvSpPr/>
      </dsp:nvSpPr>
      <dsp:spPr>
        <a:xfrm>
          <a:off x="506028" y="924529"/>
          <a:ext cx="2883575" cy="251999"/>
        </a:xfrm>
        <a:prstGeom prst="rect">
          <a:avLst/>
        </a:prstGeom>
        <a:solidFill>
          <a:schemeClr val="accent3">
            <a:hueOff val="0"/>
            <a:satOff val="0"/>
            <a:lumOff val="0"/>
            <a:alpha val="31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rPr>
            <a:t>Digital services trade</a:t>
          </a:r>
          <a:endParaRPr lang="en-SG" sz="1100" kern="1200">
            <a:solidFill>
              <a:schemeClr val="tx1"/>
            </a:solidFill>
          </a:endParaRPr>
        </a:p>
      </dsp:txBody>
      <dsp:txXfrm>
        <a:off x="506028" y="924529"/>
        <a:ext cx="2883575" cy="251999"/>
      </dsp:txXfrm>
    </dsp:sp>
    <dsp:sp modelId="{4D7FE5B9-8B10-4E29-890B-5EAC8AD6447C}">
      <dsp:nvSpPr>
        <dsp:cNvPr id="0" name=""/>
        <dsp:cNvSpPr/>
      </dsp:nvSpPr>
      <dsp:spPr>
        <a:xfrm>
          <a:off x="506028" y="1221705"/>
          <a:ext cx="2883575" cy="251999"/>
        </a:xfrm>
        <a:prstGeom prst="rect">
          <a:avLst/>
        </a:prstGeom>
        <a:solidFill>
          <a:schemeClr val="accent3">
            <a:hueOff val="0"/>
            <a:satOff val="0"/>
            <a:lumOff val="0"/>
            <a:alpha val="31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rPr>
            <a:t>New advancements in production</a:t>
          </a:r>
          <a:endParaRPr lang="en-SG" sz="1100" kern="1200">
            <a:solidFill>
              <a:schemeClr val="tx1"/>
            </a:solidFill>
          </a:endParaRPr>
        </a:p>
      </dsp:txBody>
      <dsp:txXfrm>
        <a:off x="506028" y="1221705"/>
        <a:ext cx="2883575" cy="2519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0EBDF-AAB7-4087-A34E-834FB503F486}">
      <dsp:nvSpPr>
        <dsp:cNvPr id="0" name=""/>
        <dsp:cNvSpPr/>
      </dsp:nvSpPr>
      <dsp:spPr>
        <a:xfrm>
          <a:off x="0" y="579"/>
          <a:ext cx="3344600" cy="590120"/>
        </a:xfrm>
        <a:prstGeom prst="roundRect">
          <a:avLst/>
        </a:prstGeom>
        <a:solidFill>
          <a:srgbClr val="D4D4D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08000" lvl="0" indent="0" algn="l" defTabSz="533400">
            <a:lnSpc>
              <a:spcPct val="90000"/>
            </a:lnSpc>
            <a:spcBef>
              <a:spcPct val="0"/>
            </a:spcBef>
            <a:spcAft>
              <a:spcPct val="35000"/>
            </a:spcAft>
            <a:buFontTx/>
            <a:buNone/>
          </a:pPr>
          <a:r>
            <a:rPr lang="en-US" sz="1200" b="0" i="0" u="none" strike="noStrike" kern="1200" baseline="0">
              <a:solidFill>
                <a:srgbClr val="292829"/>
              </a:solidFill>
              <a:latin typeface="+mn-lt"/>
            </a:rPr>
            <a:t>Spurring innovation and leveraging the capabilities of ASEAN+3 tech leaders</a:t>
          </a:r>
          <a:endParaRPr lang="en-SG" sz="1200" kern="1200">
            <a:latin typeface="+mn-lt"/>
          </a:endParaRPr>
        </a:p>
      </dsp:txBody>
      <dsp:txXfrm>
        <a:off x="28807" y="29386"/>
        <a:ext cx="3286986" cy="532506"/>
      </dsp:txXfrm>
    </dsp:sp>
    <dsp:sp modelId="{F7884FF8-F87D-413D-BBCD-0AFA95CC484D}">
      <dsp:nvSpPr>
        <dsp:cNvPr id="0" name=""/>
        <dsp:cNvSpPr/>
      </dsp:nvSpPr>
      <dsp:spPr>
        <a:xfrm>
          <a:off x="0" y="604889"/>
          <a:ext cx="3344600" cy="590120"/>
        </a:xfrm>
        <a:prstGeom prst="roundRect">
          <a:avLst/>
        </a:prstGeom>
        <a:solidFill>
          <a:srgbClr val="D4D4D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08000" lvl="0" indent="0" algn="l" defTabSz="533400">
            <a:lnSpc>
              <a:spcPct val="90000"/>
            </a:lnSpc>
            <a:spcBef>
              <a:spcPct val="0"/>
            </a:spcBef>
            <a:spcAft>
              <a:spcPct val="35000"/>
            </a:spcAft>
            <a:buFontTx/>
            <a:buNone/>
          </a:pPr>
          <a:r>
            <a:rPr lang="en-SG" sz="1200" b="0" i="0" u="none" strike="noStrike" kern="1200" baseline="0">
              <a:solidFill>
                <a:srgbClr val="292829"/>
              </a:solidFill>
              <a:latin typeface="+mn-lt"/>
            </a:rPr>
            <a:t>Increasing stakeholder collaboration to encourage technological diffusion</a:t>
          </a:r>
        </a:p>
      </dsp:txBody>
      <dsp:txXfrm>
        <a:off x="28807" y="633696"/>
        <a:ext cx="3286986" cy="532506"/>
      </dsp:txXfrm>
    </dsp:sp>
    <dsp:sp modelId="{73B0BD2D-4012-4D56-ADF8-54F917CE97E3}">
      <dsp:nvSpPr>
        <dsp:cNvPr id="0" name=""/>
        <dsp:cNvSpPr/>
      </dsp:nvSpPr>
      <dsp:spPr>
        <a:xfrm>
          <a:off x="0" y="1209199"/>
          <a:ext cx="3344600" cy="590120"/>
        </a:xfrm>
        <a:prstGeom prst="roundRect">
          <a:avLst/>
        </a:prstGeom>
        <a:solidFill>
          <a:srgbClr val="D4D4D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08000" lvl="0" indent="0" algn="l" defTabSz="533400">
            <a:lnSpc>
              <a:spcPct val="90000"/>
            </a:lnSpc>
            <a:spcBef>
              <a:spcPct val="0"/>
            </a:spcBef>
            <a:spcAft>
              <a:spcPct val="35000"/>
            </a:spcAft>
            <a:buFontTx/>
            <a:buNone/>
          </a:pPr>
          <a:r>
            <a:rPr lang="en-US" sz="1200" b="0" i="0" u="none" strike="noStrike" kern="1200" baseline="0">
              <a:solidFill>
                <a:srgbClr val="292829"/>
              </a:solidFill>
              <a:latin typeface="+mn-lt"/>
            </a:rPr>
            <a:t>Prioritizing soft and hard infrastructure to facilitate technological readiness and </a:t>
          </a:r>
          <a:r>
            <a:rPr lang="en-SG" sz="1200" b="0" i="0" u="none" strike="noStrike" kern="1200" baseline="0">
              <a:solidFill>
                <a:srgbClr val="292829"/>
              </a:solidFill>
              <a:latin typeface="+mn-lt"/>
            </a:rPr>
            <a:t>absorption</a:t>
          </a:r>
        </a:p>
      </dsp:txBody>
      <dsp:txXfrm>
        <a:off x="28807" y="1238006"/>
        <a:ext cx="3286986" cy="532506"/>
      </dsp:txXfrm>
    </dsp:sp>
    <dsp:sp modelId="{9EF13435-D5F1-4A8C-B338-F516DAE4C080}">
      <dsp:nvSpPr>
        <dsp:cNvPr id="0" name=""/>
        <dsp:cNvSpPr/>
      </dsp:nvSpPr>
      <dsp:spPr>
        <a:xfrm>
          <a:off x="0" y="1813509"/>
          <a:ext cx="3344600" cy="590120"/>
        </a:xfrm>
        <a:prstGeom prst="roundRect">
          <a:avLst/>
        </a:prstGeom>
        <a:solidFill>
          <a:srgbClr val="D4D4D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08000" lvl="0" indent="0" algn="l" defTabSz="533400">
            <a:lnSpc>
              <a:spcPct val="90000"/>
            </a:lnSpc>
            <a:spcBef>
              <a:spcPct val="0"/>
            </a:spcBef>
            <a:spcAft>
              <a:spcPct val="35000"/>
            </a:spcAft>
            <a:buFontTx/>
            <a:buNone/>
          </a:pPr>
          <a:r>
            <a:rPr lang="en-US" sz="1200" b="0" i="0" u="none" strike="noStrike" kern="1200" baseline="0">
              <a:solidFill>
                <a:srgbClr val="292829"/>
              </a:solidFill>
              <a:latin typeface="+mn-lt"/>
            </a:rPr>
            <a:t>Reducing the digital divide and </a:t>
          </a:r>
          <a:r>
            <a:rPr lang="en-SG" sz="1200" b="0" i="0" u="none" strike="noStrike" kern="1200" baseline="0">
              <a:solidFill>
                <a:srgbClr val="292829"/>
              </a:solidFill>
              <a:latin typeface="+mn-lt"/>
            </a:rPr>
            <a:t>“humanizing” technology</a:t>
          </a:r>
        </a:p>
      </dsp:txBody>
      <dsp:txXfrm>
        <a:off x="28807" y="1842316"/>
        <a:ext cx="3286986" cy="5325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2AE8B-BB68-471D-B7D9-5E4864B09A10}">
      <dsp:nvSpPr>
        <dsp:cNvPr id="0" name=""/>
        <dsp:cNvSpPr/>
      </dsp:nvSpPr>
      <dsp:spPr>
        <a:xfrm>
          <a:off x="5910163" y="2875124"/>
          <a:ext cx="180009" cy="352531"/>
        </a:xfrm>
        <a:custGeom>
          <a:avLst/>
          <a:gdLst/>
          <a:ahLst/>
          <a:cxnLst/>
          <a:rect l="0" t="0" r="0" b="0"/>
          <a:pathLst>
            <a:path>
              <a:moveTo>
                <a:pt x="0" y="0"/>
              </a:moveTo>
              <a:lnTo>
                <a:pt x="90004" y="0"/>
              </a:lnTo>
              <a:lnTo>
                <a:pt x="90004" y="352531"/>
              </a:lnTo>
              <a:lnTo>
                <a:pt x="180009" y="352531"/>
              </a:lnTo>
            </a:path>
          </a:pathLst>
        </a:custGeom>
        <a:noFill/>
        <a:ln w="12700" cap="flat" cmpd="sng" algn="ctr">
          <a:solidFill>
            <a:scrgbClr r="0" g="0" b="0"/>
          </a:solidFill>
          <a:prstDash val="solid"/>
          <a:miter lim="800000"/>
          <a:tailEnd type="oval"/>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SG" sz="500" kern="1200"/>
        </a:p>
      </dsp:txBody>
      <dsp:txXfrm>
        <a:off x="5990272" y="3041494"/>
        <a:ext cx="19791" cy="19791"/>
      </dsp:txXfrm>
    </dsp:sp>
    <dsp:sp modelId="{3FB2D18A-1DE8-4B8E-914F-872E51443686}">
      <dsp:nvSpPr>
        <dsp:cNvPr id="0" name=""/>
        <dsp:cNvSpPr/>
      </dsp:nvSpPr>
      <dsp:spPr>
        <a:xfrm>
          <a:off x="5910163" y="2829404"/>
          <a:ext cx="180009" cy="91440"/>
        </a:xfrm>
        <a:custGeom>
          <a:avLst/>
          <a:gdLst/>
          <a:ahLst/>
          <a:cxnLst/>
          <a:rect l="0" t="0" r="0" b="0"/>
          <a:pathLst>
            <a:path>
              <a:moveTo>
                <a:pt x="0" y="45720"/>
              </a:moveTo>
              <a:lnTo>
                <a:pt x="90004" y="45720"/>
              </a:lnTo>
              <a:lnTo>
                <a:pt x="90004" y="55244"/>
              </a:lnTo>
              <a:lnTo>
                <a:pt x="180009" y="55244"/>
              </a:lnTo>
            </a:path>
          </a:pathLst>
        </a:custGeom>
        <a:noFill/>
        <a:ln w="12700" cap="flat" cmpd="sng" algn="ctr">
          <a:solidFill>
            <a:scrgbClr r="0" g="0" b="0"/>
          </a:solidFill>
          <a:prstDash val="solid"/>
          <a:miter lim="800000"/>
          <a:tailEnd type="oval"/>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SG" sz="500" kern="1200"/>
        </a:p>
      </dsp:txBody>
      <dsp:txXfrm>
        <a:off x="5995661" y="2870617"/>
        <a:ext cx="9013" cy="9013"/>
      </dsp:txXfrm>
    </dsp:sp>
    <dsp:sp modelId="{75E331C0-8576-4F24-AECF-4533587E5906}">
      <dsp:nvSpPr>
        <dsp:cNvPr id="0" name=""/>
        <dsp:cNvSpPr/>
      </dsp:nvSpPr>
      <dsp:spPr>
        <a:xfrm>
          <a:off x="5910163" y="2541642"/>
          <a:ext cx="180009" cy="333482"/>
        </a:xfrm>
        <a:custGeom>
          <a:avLst/>
          <a:gdLst/>
          <a:ahLst/>
          <a:cxnLst/>
          <a:rect l="0" t="0" r="0" b="0"/>
          <a:pathLst>
            <a:path>
              <a:moveTo>
                <a:pt x="0" y="333482"/>
              </a:moveTo>
              <a:lnTo>
                <a:pt x="90004" y="333482"/>
              </a:lnTo>
              <a:lnTo>
                <a:pt x="90004" y="0"/>
              </a:lnTo>
              <a:lnTo>
                <a:pt x="180009" y="0"/>
              </a:lnTo>
            </a:path>
          </a:pathLst>
        </a:custGeom>
        <a:noFill/>
        <a:ln w="12700" cap="flat" cmpd="sng" algn="ctr">
          <a:solidFill>
            <a:scrgbClr r="0" g="0" b="0"/>
          </a:solidFill>
          <a:prstDash val="solid"/>
          <a:miter lim="800000"/>
          <a:tailEnd type="oval"/>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SG" sz="500" kern="1200"/>
        </a:p>
      </dsp:txBody>
      <dsp:txXfrm>
        <a:off x="5990694" y="2698909"/>
        <a:ext cx="18948" cy="18948"/>
      </dsp:txXfrm>
    </dsp:sp>
    <dsp:sp modelId="{75FE66FC-AE31-485A-AF01-308E73AD07B6}">
      <dsp:nvSpPr>
        <dsp:cNvPr id="0" name=""/>
        <dsp:cNvSpPr/>
      </dsp:nvSpPr>
      <dsp:spPr>
        <a:xfrm>
          <a:off x="851594" y="1685743"/>
          <a:ext cx="388066" cy="1189381"/>
        </a:xfrm>
        <a:custGeom>
          <a:avLst/>
          <a:gdLst/>
          <a:ahLst/>
          <a:cxnLst/>
          <a:rect l="0" t="0" r="0" b="0"/>
          <a:pathLst>
            <a:path>
              <a:moveTo>
                <a:pt x="0" y="0"/>
              </a:moveTo>
              <a:lnTo>
                <a:pt x="194033" y="0"/>
              </a:lnTo>
              <a:lnTo>
                <a:pt x="194033" y="1189381"/>
              </a:lnTo>
              <a:lnTo>
                <a:pt x="388066" y="118938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622300">
            <a:lnSpc>
              <a:spcPct val="90000"/>
            </a:lnSpc>
            <a:spcBef>
              <a:spcPct val="0"/>
            </a:spcBef>
            <a:spcAft>
              <a:spcPct val="35000"/>
            </a:spcAft>
            <a:buNone/>
          </a:pPr>
          <a:endParaRPr lang="en-SG" sz="1400" kern="1200"/>
        </a:p>
      </dsp:txBody>
      <dsp:txXfrm>
        <a:off x="1014350" y="2249156"/>
        <a:ext cx="62554" cy="62554"/>
      </dsp:txXfrm>
    </dsp:sp>
    <dsp:sp modelId="{67024608-415F-49B1-93F5-BD5B57AC8D9C}">
      <dsp:nvSpPr>
        <dsp:cNvPr id="0" name=""/>
        <dsp:cNvSpPr/>
      </dsp:nvSpPr>
      <dsp:spPr>
        <a:xfrm>
          <a:off x="5910163" y="2046181"/>
          <a:ext cx="180009" cy="152454"/>
        </a:xfrm>
        <a:custGeom>
          <a:avLst/>
          <a:gdLst/>
          <a:ahLst/>
          <a:cxnLst/>
          <a:rect l="0" t="0" r="0" b="0"/>
          <a:pathLst>
            <a:path>
              <a:moveTo>
                <a:pt x="0" y="0"/>
              </a:moveTo>
              <a:lnTo>
                <a:pt x="90004" y="0"/>
              </a:lnTo>
              <a:lnTo>
                <a:pt x="90004" y="152454"/>
              </a:lnTo>
              <a:lnTo>
                <a:pt x="180009" y="152454"/>
              </a:lnTo>
            </a:path>
          </a:pathLst>
        </a:custGeom>
        <a:noFill/>
        <a:ln w="12700" cap="flat" cmpd="sng" algn="ctr">
          <a:solidFill>
            <a:scrgbClr r="0" g="0" b="0"/>
          </a:solidFill>
          <a:prstDash val="solid"/>
          <a:miter lim="800000"/>
          <a:tailEnd type="oval"/>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SG" sz="500" kern="1200"/>
        </a:p>
      </dsp:txBody>
      <dsp:txXfrm>
        <a:off x="5994270" y="2116511"/>
        <a:ext cx="11794" cy="11794"/>
      </dsp:txXfrm>
    </dsp:sp>
    <dsp:sp modelId="{5821BE3C-9676-40DA-9DEA-C700A1365D2D}">
      <dsp:nvSpPr>
        <dsp:cNvPr id="0" name=""/>
        <dsp:cNvSpPr/>
      </dsp:nvSpPr>
      <dsp:spPr>
        <a:xfrm>
          <a:off x="5910163" y="1855628"/>
          <a:ext cx="180009" cy="190552"/>
        </a:xfrm>
        <a:custGeom>
          <a:avLst/>
          <a:gdLst/>
          <a:ahLst/>
          <a:cxnLst/>
          <a:rect l="0" t="0" r="0" b="0"/>
          <a:pathLst>
            <a:path>
              <a:moveTo>
                <a:pt x="0" y="190552"/>
              </a:moveTo>
              <a:lnTo>
                <a:pt x="90004" y="190552"/>
              </a:lnTo>
              <a:lnTo>
                <a:pt x="90004" y="0"/>
              </a:lnTo>
              <a:lnTo>
                <a:pt x="180009" y="0"/>
              </a:lnTo>
            </a:path>
          </a:pathLst>
        </a:custGeom>
        <a:noFill/>
        <a:ln w="12700" cap="flat" cmpd="sng" algn="ctr">
          <a:solidFill>
            <a:scrgbClr r="0" g="0" b="0"/>
          </a:solidFill>
          <a:prstDash val="solid"/>
          <a:miter lim="800000"/>
          <a:tailEnd type="oval"/>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SG" sz="500" kern="1200"/>
        </a:p>
      </dsp:txBody>
      <dsp:txXfrm>
        <a:off x="5993614" y="1944351"/>
        <a:ext cx="13106" cy="13106"/>
      </dsp:txXfrm>
    </dsp:sp>
    <dsp:sp modelId="{1F1BC184-8FF1-49F9-BAD5-2FB7C76A78D1}">
      <dsp:nvSpPr>
        <dsp:cNvPr id="0" name=""/>
        <dsp:cNvSpPr/>
      </dsp:nvSpPr>
      <dsp:spPr>
        <a:xfrm>
          <a:off x="851594" y="1685743"/>
          <a:ext cx="388066" cy="360438"/>
        </a:xfrm>
        <a:custGeom>
          <a:avLst/>
          <a:gdLst/>
          <a:ahLst/>
          <a:cxnLst/>
          <a:rect l="0" t="0" r="0" b="0"/>
          <a:pathLst>
            <a:path>
              <a:moveTo>
                <a:pt x="0" y="0"/>
              </a:moveTo>
              <a:lnTo>
                <a:pt x="194033" y="0"/>
              </a:lnTo>
              <a:lnTo>
                <a:pt x="194033" y="360438"/>
              </a:lnTo>
              <a:lnTo>
                <a:pt x="388066" y="36043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622300">
            <a:lnSpc>
              <a:spcPct val="90000"/>
            </a:lnSpc>
            <a:spcBef>
              <a:spcPct val="0"/>
            </a:spcBef>
            <a:spcAft>
              <a:spcPct val="35000"/>
            </a:spcAft>
            <a:buNone/>
          </a:pPr>
          <a:endParaRPr lang="en-SG" sz="1400" kern="1200"/>
        </a:p>
      </dsp:txBody>
      <dsp:txXfrm>
        <a:off x="1032386" y="1852721"/>
        <a:ext cx="26481" cy="26481"/>
      </dsp:txXfrm>
    </dsp:sp>
    <dsp:sp modelId="{DD1FF636-5C30-456F-B2D1-C7D67439F30D}">
      <dsp:nvSpPr>
        <dsp:cNvPr id="0" name=""/>
        <dsp:cNvSpPr/>
      </dsp:nvSpPr>
      <dsp:spPr>
        <a:xfrm>
          <a:off x="5910163" y="1360167"/>
          <a:ext cx="180009" cy="152454"/>
        </a:xfrm>
        <a:custGeom>
          <a:avLst/>
          <a:gdLst/>
          <a:ahLst/>
          <a:cxnLst/>
          <a:rect l="0" t="0" r="0" b="0"/>
          <a:pathLst>
            <a:path>
              <a:moveTo>
                <a:pt x="0" y="0"/>
              </a:moveTo>
              <a:lnTo>
                <a:pt x="90004" y="0"/>
              </a:lnTo>
              <a:lnTo>
                <a:pt x="90004" y="152454"/>
              </a:lnTo>
              <a:lnTo>
                <a:pt x="180009" y="152454"/>
              </a:lnTo>
            </a:path>
          </a:pathLst>
        </a:custGeom>
        <a:noFill/>
        <a:ln w="12700" cap="flat" cmpd="sng" algn="ctr">
          <a:solidFill>
            <a:scrgbClr r="0" g="0" b="0"/>
          </a:solidFill>
          <a:prstDash val="solid"/>
          <a:miter lim="800000"/>
          <a:tailEnd type="oval"/>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SG" sz="500" kern="1200"/>
        </a:p>
      </dsp:txBody>
      <dsp:txXfrm>
        <a:off x="5994270" y="1430497"/>
        <a:ext cx="11794" cy="11794"/>
      </dsp:txXfrm>
    </dsp:sp>
    <dsp:sp modelId="{1A7FA33E-3733-458B-867D-95BC4EC5EC85}">
      <dsp:nvSpPr>
        <dsp:cNvPr id="0" name=""/>
        <dsp:cNvSpPr/>
      </dsp:nvSpPr>
      <dsp:spPr>
        <a:xfrm>
          <a:off x="5910163" y="1169615"/>
          <a:ext cx="180009" cy="190552"/>
        </a:xfrm>
        <a:custGeom>
          <a:avLst/>
          <a:gdLst/>
          <a:ahLst/>
          <a:cxnLst/>
          <a:rect l="0" t="0" r="0" b="0"/>
          <a:pathLst>
            <a:path>
              <a:moveTo>
                <a:pt x="0" y="190552"/>
              </a:moveTo>
              <a:lnTo>
                <a:pt x="90004" y="190552"/>
              </a:lnTo>
              <a:lnTo>
                <a:pt x="90004" y="0"/>
              </a:lnTo>
              <a:lnTo>
                <a:pt x="180009" y="0"/>
              </a:lnTo>
            </a:path>
          </a:pathLst>
        </a:custGeom>
        <a:noFill/>
        <a:ln w="12700" cap="flat" cmpd="sng" algn="ctr">
          <a:solidFill>
            <a:scrgbClr r="0" g="0" b="0"/>
          </a:solidFill>
          <a:prstDash val="solid"/>
          <a:miter lim="800000"/>
          <a:tailEnd type="oval"/>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SG" sz="500" kern="1200"/>
        </a:p>
      </dsp:txBody>
      <dsp:txXfrm>
        <a:off x="5993614" y="1258338"/>
        <a:ext cx="13106" cy="13106"/>
      </dsp:txXfrm>
    </dsp:sp>
    <dsp:sp modelId="{24C04E41-BB1C-459A-800D-28258E22A70F}">
      <dsp:nvSpPr>
        <dsp:cNvPr id="0" name=""/>
        <dsp:cNvSpPr/>
      </dsp:nvSpPr>
      <dsp:spPr>
        <a:xfrm>
          <a:off x="851594" y="1360167"/>
          <a:ext cx="388066" cy="325575"/>
        </a:xfrm>
        <a:custGeom>
          <a:avLst/>
          <a:gdLst/>
          <a:ahLst/>
          <a:cxnLst/>
          <a:rect l="0" t="0" r="0" b="0"/>
          <a:pathLst>
            <a:path>
              <a:moveTo>
                <a:pt x="0" y="325575"/>
              </a:moveTo>
              <a:lnTo>
                <a:pt x="194033" y="325575"/>
              </a:lnTo>
              <a:lnTo>
                <a:pt x="194033" y="0"/>
              </a:lnTo>
              <a:lnTo>
                <a:pt x="388066"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622300">
            <a:lnSpc>
              <a:spcPct val="90000"/>
            </a:lnSpc>
            <a:spcBef>
              <a:spcPct val="0"/>
            </a:spcBef>
            <a:spcAft>
              <a:spcPct val="35000"/>
            </a:spcAft>
            <a:buNone/>
          </a:pPr>
          <a:endParaRPr lang="en-SG" sz="1400" kern="1200"/>
        </a:p>
      </dsp:txBody>
      <dsp:txXfrm>
        <a:off x="1032964" y="1510291"/>
        <a:ext cx="25327" cy="25327"/>
      </dsp:txXfrm>
    </dsp:sp>
    <dsp:sp modelId="{BA33EA02-2600-4670-AFE0-2B64E0839BC6}">
      <dsp:nvSpPr>
        <dsp:cNvPr id="0" name=""/>
        <dsp:cNvSpPr/>
      </dsp:nvSpPr>
      <dsp:spPr>
        <a:xfrm>
          <a:off x="5883089" y="474077"/>
          <a:ext cx="180009" cy="352531"/>
        </a:xfrm>
        <a:custGeom>
          <a:avLst/>
          <a:gdLst/>
          <a:ahLst/>
          <a:cxnLst/>
          <a:rect l="0" t="0" r="0" b="0"/>
          <a:pathLst>
            <a:path>
              <a:moveTo>
                <a:pt x="0" y="0"/>
              </a:moveTo>
              <a:lnTo>
                <a:pt x="90004" y="0"/>
              </a:lnTo>
              <a:lnTo>
                <a:pt x="90004" y="352531"/>
              </a:lnTo>
              <a:lnTo>
                <a:pt x="180009" y="352531"/>
              </a:lnTo>
            </a:path>
          </a:pathLst>
        </a:custGeom>
        <a:noFill/>
        <a:ln w="12700" cap="flat" cmpd="sng" algn="ctr">
          <a:solidFill>
            <a:scrgbClr r="0" g="0" b="0"/>
          </a:solidFill>
          <a:prstDash val="solid"/>
          <a:miter lim="800000"/>
          <a:tailEnd type="oval"/>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SG" sz="500" kern="1200"/>
        </a:p>
      </dsp:txBody>
      <dsp:txXfrm>
        <a:off x="5963198" y="640447"/>
        <a:ext cx="19791" cy="19791"/>
      </dsp:txXfrm>
    </dsp:sp>
    <dsp:sp modelId="{47B75253-B81A-4E0A-B7A6-18D707C22597}">
      <dsp:nvSpPr>
        <dsp:cNvPr id="0" name=""/>
        <dsp:cNvSpPr/>
      </dsp:nvSpPr>
      <dsp:spPr>
        <a:xfrm>
          <a:off x="5883089" y="428357"/>
          <a:ext cx="180009" cy="91440"/>
        </a:xfrm>
        <a:custGeom>
          <a:avLst/>
          <a:gdLst/>
          <a:ahLst/>
          <a:cxnLst/>
          <a:rect l="0" t="0" r="0" b="0"/>
          <a:pathLst>
            <a:path>
              <a:moveTo>
                <a:pt x="0" y="45720"/>
              </a:moveTo>
              <a:lnTo>
                <a:pt x="90004" y="45720"/>
              </a:lnTo>
              <a:lnTo>
                <a:pt x="90004" y="55244"/>
              </a:lnTo>
              <a:lnTo>
                <a:pt x="180009" y="55244"/>
              </a:lnTo>
            </a:path>
          </a:pathLst>
        </a:custGeom>
        <a:noFill/>
        <a:ln w="12700" cap="flat" cmpd="sng" algn="ctr">
          <a:solidFill>
            <a:scrgbClr r="0" g="0" b="0"/>
          </a:solidFill>
          <a:prstDash val="solid"/>
          <a:miter lim="800000"/>
          <a:tailEnd type="oval"/>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SG" sz="500" kern="1200"/>
        </a:p>
      </dsp:txBody>
      <dsp:txXfrm>
        <a:off x="5968588" y="469570"/>
        <a:ext cx="9013" cy="9013"/>
      </dsp:txXfrm>
    </dsp:sp>
    <dsp:sp modelId="{3691AE4D-D90B-4D7D-869C-364B193BD68A}">
      <dsp:nvSpPr>
        <dsp:cNvPr id="0" name=""/>
        <dsp:cNvSpPr/>
      </dsp:nvSpPr>
      <dsp:spPr>
        <a:xfrm>
          <a:off x="5883089" y="140595"/>
          <a:ext cx="180009" cy="333482"/>
        </a:xfrm>
        <a:custGeom>
          <a:avLst/>
          <a:gdLst/>
          <a:ahLst/>
          <a:cxnLst/>
          <a:rect l="0" t="0" r="0" b="0"/>
          <a:pathLst>
            <a:path>
              <a:moveTo>
                <a:pt x="0" y="333482"/>
              </a:moveTo>
              <a:lnTo>
                <a:pt x="90004" y="333482"/>
              </a:lnTo>
              <a:lnTo>
                <a:pt x="90004" y="0"/>
              </a:lnTo>
              <a:lnTo>
                <a:pt x="180009" y="0"/>
              </a:lnTo>
            </a:path>
          </a:pathLst>
        </a:custGeom>
        <a:noFill/>
        <a:ln w="12700" cap="flat" cmpd="sng" algn="ctr">
          <a:solidFill>
            <a:scrgbClr r="0" g="0" b="0"/>
          </a:solidFill>
          <a:prstDash val="solid"/>
          <a:miter lim="800000"/>
          <a:tailEnd type="oval"/>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SG" sz="500" kern="1200"/>
        </a:p>
      </dsp:txBody>
      <dsp:txXfrm>
        <a:off x="5963620" y="297862"/>
        <a:ext cx="18948" cy="18948"/>
      </dsp:txXfrm>
    </dsp:sp>
    <dsp:sp modelId="{24542A9D-6D47-4CAE-8548-4EDC170AD9AD}">
      <dsp:nvSpPr>
        <dsp:cNvPr id="0" name=""/>
        <dsp:cNvSpPr/>
      </dsp:nvSpPr>
      <dsp:spPr>
        <a:xfrm>
          <a:off x="851594" y="474077"/>
          <a:ext cx="388066" cy="1211665"/>
        </a:xfrm>
        <a:custGeom>
          <a:avLst/>
          <a:gdLst/>
          <a:ahLst/>
          <a:cxnLst/>
          <a:rect l="0" t="0" r="0" b="0"/>
          <a:pathLst>
            <a:path>
              <a:moveTo>
                <a:pt x="0" y="1211665"/>
              </a:moveTo>
              <a:lnTo>
                <a:pt x="194033" y="1211665"/>
              </a:lnTo>
              <a:lnTo>
                <a:pt x="194033" y="0"/>
              </a:lnTo>
              <a:lnTo>
                <a:pt x="388066"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622300">
            <a:lnSpc>
              <a:spcPct val="90000"/>
            </a:lnSpc>
            <a:spcBef>
              <a:spcPct val="0"/>
            </a:spcBef>
            <a:spcAft>
              <a:spcPct val="35000"/>
            </a:spcAft>
            <a:buNone/>
          </a:pPr>
          <a:endParaRPr lang="en-SG" sz="1400" kern="1200"/>
        </a:p>
      </dsp:txBody>
      <dsp:txXfrm>
        <a:off x="1013820" y="1048102"/>
        <a:ext cx="63614" cy="63614"/>
      </dsp:txXfrm>
    </dsp:sp>
    <dsp:sp modelId="{22D46FC9-6BA2-4A9E-BDDA-1D15BCC8F9A0}">
      <dsp:nvSpPr>
        <dsp:cNvPr id="0" name=""/>
        <dsp:cNvSpPr/>
      </dsp:nvSpPr>
      <dsp:spPr>
        <a:xfrm rot="16200000">
          <a:off x="-907136" y="1344142"/>
          <a:ext cx="2834261" cy="68320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endParaRPr lang="en-SG" sz="1400" kern="1200"/>
        </a:p>
      </dsp:txBody>
      <dsp:txXfrm>
        <a:off x="-907136" y="1344142"/>
        <a:ext cx="2834261" cy="683200"/>
      </dsp:txXfrm>
    </dsp:sp>
    <dsp:sp modelId="{34C97548-908A-4722-BD1A-1663D1ABEC0D}">
      <dsp:nvSpPr>
        <dsp:cNvPr id="0" name=""/>
        <dsp:cNvSpPr/>
      </dsp:nvSpPr>
      <dsp:spPr>
        <a:xfrm>
          <a:off x="1239661" y="258077"/>
          <a:ext cx="4643428" cy="431999"/>
        </a:xfrm>
        <a:prstGeom prst="rect">
          <a:avLst/>
        </a:prstGeom>
        <a:solidFill>
          <a:srgbClr val="F9E6E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sz="1400" kern="1200"/>
            <a:t>        Expanding and deepening quality infrastructure</a:t>
          </a:r>
          <a:endParaRPr lang="en-SG" sz="1400" kern="1200"/>
        </a:p>
      </dsp:txBody>
      <dsp:txXfrm>
        <a:off x="1239661" y="258077"/>
        <a:ext cx="4643428" cy="431999"/>
      </dsp:txXfrm>
    </dsp:sp>
    <dsp:sp modelId="{560DCA29-BF76-4296-95D2-EB225D51FA7E}">
      <dsp:nvSpPr>
        <dsp:cNvPr id="0" name=""/>
        <dsp:cNvSpPr/>
      </dsp:nvSpPr>
      <dsp:spPr>
        <a:xfrm>
          <a:off x="6063099" y="3392"/>
          <a:ext cx="3502876" cy="27440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7620" rIns="7620" bIns="76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2"/>
              </a:solidFill>
            </a:rPr>
            <a:t>Infrastructure for productive aging</a:t>
          </a:r>
          <a:endParaRPr lang="en-SG" sz="1200" kern="1200" dirty="0">
            <a:solidFill>
              <a:schemeClr val="tx2"/>
            </a:solidFill>
          </a:endParaRPr>
        </a:p>
      </dsp:txBody>
      <dsp:txXfrm>
        <a:off x="6063099" y="3392"/>
        <a:ext cx="3502876" cy="274405"/>
      </dsp:txXfrm>
    </dsp:sp>
    <dsp:sp modelId="{66AD6966-98C3-4464-A0C8-A1DEFDB00A39}">
      <dsp:nvSpPr>
        <dsp:cNvPr id="0" name=""/>
        <dsp:cNvSpPr/>
      </dsp:nvSpPr>
      <dsp:spPr>
        <a:xfrm>
          <a:off x="6063099" y="346399"/>
          <a:ext cx="3502876" cy="27440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7620" rIns="7620" bIns="76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tx2"/>
              </a:solidFill>
            </a:rPr>
            <a:t>Enhanced logistics and digital infrastructure</a:t>
          </a:r>
          <a:endParaRPr lang="en-SG" sz="1200" kern="1200">
            <a:solidFill>
              <a:schemeClr val="tx2"/>
            </a:solidFill>
          </a:endParaRPr>
        </a:p>
      </dsp:txBody>
      <dsp:txXfrm>
        <a:off x="6063099" y="346399"/>
        <a:ext cx="3502876" cy="274405"/>
      </dsp:txXfrm>
    </dsp:sp>
    <dsp:sp modelId="{262F7939-6A34-46A0-97B5-15CEB7D596EB}">
      <dsp:nvSpPr>
        <dsp:cNvPr id="0" name=""/>
        <dsp:cNvSpPr/>
      </dsp:nvSpPr>
      <dsp:spPr>
        <a:xfrm>
          <a:off x="6063099" y="689405"/>
          <a:ext cx="3502876" cy="27440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7620" rIns="7620" bIns="76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tx2"/>
              </a:solidFill>
            </a:rPr>
            <a:t>Improving basic infrastructure</a:t>
          </a:r>
          <a:endParaRPr lang="en-SG" sz="1200" kern="1200">
            <a:solidFill>
              <a:schemeClr val="tx2"/>
            </a:solidFill>
          </a:endParaRPr>
        </a:p>
      </dsp:txBody>
      <dsp:txXfrm>
        <a:off x="6063099" y="689405"/>
        <a:ext cx="3502876" cy="274405"/>
      </dsp:txXfrm>
    </dsp:sp>
    <dsp:sp modelId="{FB06AFB6-3A77-42E3-ACA9-D4E1DCEED28C}">
      <dsp:nvSpPr>
        <dsp:cNvPr id="0" name=""/>
        <dsp:cNvSpPr/>
      </dsp:nvSpPr>
      <dsp:spPr>
        <a:xfrm>
          <a:off x="1239661" y="1144168"/>
          <a:ext cx="4670501" cy="431999"/>
        </a:xfrm>
        <a:prstGeom prst="rect">
          <a:avLst/>
        </a:prstGeom>
        <a:solidFill>
          <a:srgbClr val="F9E6E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sz="1400" kern="1200">
              <a:solidFill>
                <a:srgbClr val="171616">
                  <a:hueOff val="0"/>
                  <a:satOff val="0"/>
                  <a:lumOff val="0"/>
                  <a:alphaOff val="0"/>
                </a:srgbClr>
              </a:solidFill>
              <a:latin typeface="Arial" panose="020B0604020202020204"/>
              <a:ea typeface="+mn-ea"/>
              <a:cs typeface="+mn-cs"/>
            </a:rPr>
            <a:t>        Encouraging innovation and knowledge diffusion</a:t>
          </a:r>
          <a:endParaRPr lang="en-SG" sz="1400" kern="1200">
            <a:solidFill>
              <a:srgbClr val="171616">
                <a:hueOff val="0"/>
                <a:satOff val="0"/>
                <a:lumOff val="0"/>
                <a:alphaOff val="0"/>
              </a:srgbClr>
            </a:solidFill>
            <a:latin typeface="Arial" panose="020B0604020202020204"/>
            <a:ea typeface="+mn-ea"/>
            <a:cs typeface="+mn-cs"/>
          </a:endParaRPr>
        </a:p>
      </dsp:txBody>
      <dsp:txXfrm>
        <a:off x="1239661" y="1144168"/>
        <a:ext cx="4670501" cy="431999"/>
      </dsp:txXfrm>
    </dsp:sp>
    <dsp:sp modelId="{2448542E-6A30-4034-BB0F-2BA518C48C93}">
      <dsp:nvSpPr>
        <dsp:cNvPr id="0" name=""/>
        <dsp:cNvSpPr/>
      </dsp:nvSpPr>
      <dsp:spPr>
        <a:xfrm>
          <a:off x="6090173" y="1032412"/>
          <a:ext cx="3502876" cy="27440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7620" rIns="7620" bIns="76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tx2"/>
              </a:solidFill>
            </a:rPr>
            <a:t>Accessing new medicines, treatments, processes</a:t>
          </a:r>
          <a:endParaRPr lang="en-SG" sz="1200" kern="1200">
            <a:solidFill>
              <a:schemeClr val="tx2"/>
            </a:solidFill>
          </a:endParaRPr>
        </a:p>
      </dsp:txBody>
      <dsp:txXfrm>
        <a:off x="6090173" y="1032412"/>
        <a:ext cx="3502876" cy="274405"/>
      </dsp:txXfrm>
    </dsp:sp>
    <dsp:sp modelId="{C2F6F748-422F-4C44-BEB7-11E1A8755CC4}">
      <dsp:nvSpPr>
        <dsp:cNvPr id="0" name=""/>
        <dsp:cNvSpPr/>
      </dsp:nvSpPr>
      <dsp:spPr>
        <a:xfrm>
          <a:off x="6090173" y="1375419"/>
          <a:ext cx="3502876" cy="27440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7620" rIns="7620" bIns="76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tx2"/>
              </a:solidFill>
            </a:rPr>
            <a:t>Catalyzing positive technology spillovers</a:t>
          </a:r>
          <a:endParaRPr lang="en-SG" sz="1200" kern="1200">
            <a:solidFill>
              <a:schemeClr val="tx2"/>
            </a:solidFill>
          </a:endParaRPr>
        </a:p>
      </dsp:txBody>
      <dsp:txXfrm>
        <a:off x="6090173" y="1375419"/>
        <a:ext cx="3502876" cy="274405"/>
      </dsp:txXfrm>
    </dsp:sp>
    <dsp:sp modelId="{989F2240-9B8A-430F-8879-198CB26D143A}">
      <dsp:nvSpPr>
        <dsp:cNvPr id="0" name=""/>
        <dsp:cNvSpPr/>
      </dsp:nvSpPr>
      <dsp:spPr>
        <a:xfrm>
          <a:off x="1239661" y="1830181"/>
          <a:ext cx="4670501" cy="431999"/>
        </a:xfrm>
        <a:prstGeom prst="rect">
          <a:avLst/>
        </a:prstGeom>
        <a:solidFill>
          <a:srgbClr val="F9E6E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sz="1400" kern="1200"/>
            <a:t>        </a:t>
          </a:r>
          <a:r>
            <a:rPr lang="en-US" sz="1400" kern="1200">
              <a:solidFill>
                <a:srgbClr val="171616">
                  <a:hueOff val="0"/>
                  <a:satOff val="0"/>
                  <a:lumOff val="0"/>
                  <a:alphaOff val="0"/>
                </a:srgbClr>
              </a:solidFill>
              <a:latin typeface="Arial" panose="020B0604020202020204"/>
              <a:ea typeface="+mn-ea"/>
              <a:cs typeface="+mn-cs"/>
            </a:rPr>
            <a:t>Promoting</a:t>
          </a:r>
          <a:r>
            <a:rPr lang="en-US" sz="1400" kern="1200"/>
            <a:t> inclusion</a:t>
          </a:r>
          <a:endParaRPr lang="en-SG" sz="1400" kern="1200"/>
        </a:p>
      </dsp:txBody>
      <dsp:txXfrm>
        <a:off x="1239661" y="1830181"/>
        <a:ext cx="4670501" cy="431999"/>
      </dsp:txXfrm>
    </dsp:sp>
    <dsp:sp modelId="{4DCB278B-895A-416A-A5A0-C1B0444749BC}">
      <dsp:nvSpPr>
        <dsp:cNvPr id="0" name=""/>
        <dsp:cNvSpPr/>
      </dsp:nvSpPr>
      <dsp:spPr>
        <a:xfrm>
          <a:off x="6090173" y="1718426"/>
          <a:ext cx="3502876" cy="27440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7620" rIns="7620" bIns="76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tx2"/>
              </a:solidFill>
            </a:rPr>
            <a:t>Eradicating ageism</a:t>
          </a:r>
          <a:endParaRPr lang="en-SG" sz="1200" kern="1200">
            <a:solidFill>
              <a:schemeClr val="tx2"/>
            </a:solidFill>
          </a:endParaRPr>
        </a:p>
      </dsp:txBody>
      <dsp:txXfrm>
        <a:off x="6090173" y="1718426"/>
        <a:ext cx="3502876" cy="274405"/>
      </dsp:txXfrm>
    </dsp:sp>
    <dsp:sp modelId="{9A8998F3-B1A1-40C7-B828-1D4E5D0331FF}">
      <dsp:nvSpPr>
        <dsp:cNvPr id="0" name=""/>
        <dsp:cNvSpPr/>
      </dsp:nvSpPr>
      <dsp:spPr>
        <a:xfrm>
          <a:off x="6090173" y="2061432"/>
          <a:ext cx="3502876" cy="27440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7620" rIns="7620" bIns="76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tx2"/>
              </a:solidFill>
            </a:rPr>
            <a:t>Developing inclusive service sectors</a:t>
          </a:r>
          <a:endParaRPr lang="en-SG" sz="1200" kern="1200">
            <a:solidFill>
              <a:schemeClr val="tx2"/>
            </a:solidFill>
          </a:endParaRPr>
        </a:p>
      </dsp:txBody>
      <dsp:txXfrm>
        <a:off x="6090173" y="2061432"/>
        <a:ext cx="3502876" cy="274405"/>
      </dsp:txXfrm>
    </dsp:sp>
    <dsp:sp modelId="{E5048E36-661D-48A3-820F-068EDB928A0E}">
      <dsp:nvSpPr>
        <dsp:cNvPr id="0" name=""/>
        <dsp:cNvSpPr/>
      </dsp:nvSpPr>
      <dsp:spPr>
        <a:xfrm>
          <a:off x="1239661" y="2659124"/>
          <a:ext cx="4670501" cy="431999"/>
        </a:xfrm>
        <a:prstGeom prst="rect">
          <a:avLst/>
        </a:prstGeom>
        <a:solidFill>
          <a:srgbClr val="F9E6E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sz="1400" kern="1200"/>
            <a:t>        Championing </a:t>
          </a:r>
          <a:r>
            <a:rPr lang="en-US" sz="1400" kern="1200">
              <a:solidFill>
                <a:srgbClr val="171616">
                  <a:hueOff val="0"/>
                  <a:satOff val="0"/>
                  <a:lumOff val="0"/>
                  <a:alphaOff val="0"/>
                </a:srgbClr>
              </a:solidFill>
              <a:latin typeface="Arial" panose="020B0604020202020204"/>
              <a:ea typeface="+mn-ea"/>
              <a:cs typeface="+mn-cs"/>
            </a:rPr>
            <a:t>multilateral</a:t>
          </a:r>
          <a:r>
            <a:rPr lang="en-US" sz="1400" kern="1200"/>
            <a:t> cooperation</a:t>
          </a:r>
          <a:endParaRPr lang="en-SG" sz="1400" kern="1200"/>
        </a:p>
      </dsp:txBody>
      <dsp:txXfrm>
        <a:off x="1239661" y="2659124"/>
        <a:ext cx="4670501" cy="431999"/>
      </dsp:txXfrm>
    </dsp:sp>
    <dsp:sp modelId="{91EE6FA0-4553-478A-A801-7A001FD863C7}">
      <dsp:nvSpPr>
        <dsp:cNvPr id="0" name=""/>
        <dsp:cNvSpPr/>
      </dsp:nvSpPr>
      <dsp:spPr>
        <a:xfrm>
          <a:off x="6090173" y="2404439"/>
          <a:ext cx="3502876" cy="27440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7620" rIns="7620" bIns="76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tx2"/>
              </a:solidFill>
            </a:rPr>
            <a:t>Pooling regional financing sources</a:t>
          </a:r>
          <a:endParaRPr lang="en-SG" sz="1200" kern="1200">
            <a:solidFill>
              <a:schemeClr val="tx2"/>
            </a:solidFill>
          </a:endParaRPr>
        </a:p>
      </dsp:txBody>
      <dsp:txXfrm>
        <a:off x="6090173" y="2404439"/>
        <a:ext cx="3502876" cy="274405"/>
      </dsp:txXfrm>
    </dsp:sp>
    <dsp:sp modelId="{0B1909CA-E2EF-4875-823E-57D9D17F85EE}">
      <dsp:nvSpPr>
        <dsp:cNvPr id="0" name=""/>
        <dsp:cNvSpPr/>
      </dsp:nvSpPr>
      <dsp:spPr>
        <a:xfrm>
          <a:off x="6090173" y="2747446"/>
          <a:ext cx="3502876" cy="27440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7620" rIns="7620" bIns="76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tx2"/>
              </a:solidFill>
            </a:rPr>
            <a:t>Mobilizing expertise</a:t>
          </a:r>
          <a:endParaRPr lang="en-SG" sz="1200" kern="1200">
            <a:solidFill>
              <a:schemeClr val="tx2"/>
            </a:solidFill>
          </a:endParaRPr>
        </a:p>
      </dsp:txBody>
      <dsp:txXfrm>
        <a:off x="6090173" y="2747446"/>
        <a:ext cx="3502876" cy="274405"/>
      </dsp:txXfrm>
    </dsp:sp>
    <dsp:sp modelId="{7DA5E04D-FFC8-4724-BF61-3252F752840B}">
      <dsp:nvSpPr>
        <dsp:cNvPr id="0" name=""/>
        <dsp:cNvSpPr/>
      </dsp:nvSpPr>
      <dsp:spPr>
        <a:xfrm>
          <a:off x="6090173" y="3090453"/>
          <a:ext cx="3502876" cy="27440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7620" rIns="7620" bIns="76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tx2"/>
              </a:solidFill>
            </a:rPr>
            <a:t>Facilitating temporary movement of labor</a:t>
          </a:r>
          <a:endParaRPr lang="en-SG" sz="1200" kern="1200">
            <a:solidFill>
              <a:schemeClr val="tx2"/>
            </a:solidFill>
          </a:endParaRPr>
        </a:p>
      </dsp:txBody>
      <dsp:txXfrm>
        <a:off x="6090173" y="3090453"/>
        <a:ext cx="3502876" cy="274405"/>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0.66179</cdr:x>
      <cdr:y>0.01195</cdr:y>
    </cdr:from>
    <cdr:to>
      <cdr:x>0.94236</cdr:x>
      <cdr:y>0.08199</cdr:y>
    </cdr:to>
    <cdr:sp macro="" textlink="">
      <cdr:nvSpPr>
        <cdr:cNvPr id="4" name="TextBox 1">
          <a:extLst xmlns:a="http://schemas.openxmlformats.org/drawingml/2006/main">
            <a:ext uri="{FF2B5EF4-FFF2-40B4-BE49-F238E27FC236}">
              <a16:creationId xmlns:a16="http://schemas.microsoft.com/office/drawing/2014/main" id="{003A1F5C-6028-54E7-2170-247CD124FC1E}"/>
            </a:ext>
          </a:extLst>
        </cdr:cNvPr>
        <cdr:cNvSpPr txBox="1"/>
      </cdr:nvSpPr>
      <cdr:spPr>
        <a:xfrm xmlns:a="http://schemas.openxmlformats.org/drawingml/2006/main">
          <a:off x="3617164" y="43879"/>
          <a:ext cx="1533525" cy="25717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t>Forecast</a:t>
          </a:r>
          <a:endParaRPr lang="en-SG" sz="1100" b="1" dirty="0"/>
        </a:p>
      </cdr:txBody>
    </cdr:sp>
  </cdr:relSizeAnchor>
</c:userShapes>
</file>

<file path=ppt/drawings/drawing10.xml><?xml version="1.0" encoding="utf-8"?>
<c:userShapes xmlns:c="http://schemas.openxmlformats.org/drawingml/2006/chart">
  <cdr:relSizeAnchor xmlns:cdr="http://schemas.openxmlformats.org/drawingml/2006/chartDrawing">
    <cdr:from>
      <cdr:x>0.35298</cdr:x>
      <cdr:y>0.03714</cdr:y>
    </cdr:from>
    <cdr:to>
      <cdr:x>0.35298</cdr:x>
      <cdr:y>0.82783</cdr:y>
    </cdr:to>
    <cdr:cxnSp macro="">
      <cdr:nvCxnSpPr>
        <cdr:cNvPr id="3" name="Straight Connector 2">
          <a:extLst xmlns:a="http://schemas.openxmlformats.org/drawingml/2006/main">
            <a:ext uri="{FF2B5EF4-FFF2-40B4-BE49-F238E27FC236}">
              <a16:creationId xmlns:a16="http://schemas.microsoft.com/office/drawing/2014/main" id="{FACA8F1A-BE22-CCA0-860C-15DF37A72BA2}"/>
            </a:ext>
          </a:extLst>
        </cdr:cNvPr>
        <cdr:cNvCxnSpPr/>
      </cdr:nvCxnSpPr>
      <cdr:spPr>
        <a:xfrm xmlns:a="http://schemas.openxmlformats.org/drawingml/2006/main">
          <a:off x="1928765" y="135890"/>
          <a:ext cx="0" cy="2893280"/>
        </a:xfrm>
        <a:prstGeom xmlns:a="http://schemas.openxmlformats.org/drawingml/2006/main" prst="line">
          <a:avLst/>
        </a:prstGeom>
        <a:ln xmlns:a="http://schemas.openxmlformats.org/drawingml/2006/main" w="12700">
          <a:solidFill>
            <a:schemeClr val="bg1">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0.10414</cdr:x>
      <cdr:y>0.55205</cdr:y>
    </cdr:from>
    <cdr:to>
      <cdr:x>0.89902</cdr:x>
      <cdr:y>0.55205</cdr:y>
    </cdr:to>
    <cdr:cxnSp macro="">
      <cdr:nvCxnSpPr>
        <cdr:cNvPr id="9" name="Straight Connector 8">
          <a:extLst xmlns:a="http://schemas.openxmlformats.org/drawingml/2006/main">
            <a:ext uri="{FF2B5EF4-FFF2-40B4-BE49-F238E27FC236}">
              <a16:creationId xmlns:a16="http://schemas.microsoft.com/office/drawing/2014/main" id="{41F3A810-91D5-FD7F-4D0D-99B5F877C261}"/>
            </a:ext>
          </a:extLst>
        </cdr:cNvPr>
        <cdr:cNvCxnSpPr/>
      </cdr:nvCxnSpPr>
      <cdr:spPr>
        <a:xfrm xmlns:a="http://schemas.openxmlformats.org/drawingml/2006/main" flipH="1">
          <a:off x="569013" y="2020060"/>
          <a:ext cx="4343363" cy="0"/>
        </a:xfrm>
        <a:prstGeom xmlns:a="http://schemas.openxmlformats.org/drawingml/2006/main" prst="line">
          <a:avLst/>
        </a:prstGeom>
        <a:ln xmlns:a="http://schemas.openxmlformats.org/drawingml/2006/main" w="12700">
          <a:solidFill>
            <a:srgbClr val="00626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0.10414</cdr:x>
      <cdr:y>0.39612</cdr:y>
    </cdr:from>
    <cdr:to>
      <cdr:x>0.89902</cdr:x>
      <cdr:y>0.39612</cdr:y>
    </cdr:to>
    <cdr:cxnSp macro="">
      <cdr:nvCxnSpPr>
        <cdr:cNvPr id="12" name="Straight Connector 11">
          <a:extLst xmlns:a="http://schemas.openxmlformats.org/drawingml/2006/main">
            <a:ext uri="{FF2B5EF4-FFF2-40B4-BE49-F238E27FC236}">
              <a16:creationId xmlns:a16="http://schemas.microsoft.com/office/drawing/2014/main" id="{4EFFF1D1-1D71-2F67-A1C8-B9898A90C8BF}"/>
            </a:ext>
          </a:extLst>
        </cdr:cNvPr>
        <cdr:cNvCxnSpPr/>
      </cdr:nvCxnSpPr>
      <cdr:spPr>
        <a:xfrm xmlns:a="http://schemas.openxmlformats.org/drawingml/2006/main" flipH="1">
          <a:off x="569013" y="1449462"/>
          <a:ext cx="4343363" cy="0"/>
        </a:xfrm>
        <a:prstGeom xmlns:a="http://schemas.openxmlformats.org/drawingml/2006/main" prst="line">
          <a:avLst/>
        </a:prstGeom>
        <a:ln xmlns:a="http://schemas.openxmlformats.org/drawingml/2006/main" w="12700">
          <a:solidFill>
            <a:srgbClr val="00626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0.10414</cdr:x>
      <cdr:y>0.26867</cdr:y>
    </cdr:from>
    <cdr:to>
      <cdr:x>0.89902</cdr:x>
      <cdr:y>0.26867</cdr:y>
    </cdr:to>
    <cdr:cxnSp macro="">
      <cdr:nvCxnSpPr>
        <cdr:cNvPr id="2" name="Straight Connector 1">
          <a:extLst xmlns:a="http://schemas.openxmlformats.org/drawingml/2006/main">
            <a:ext uri="{FF2B5EF4-FFF2-40B4-BE49-F238E27FC236}">
              <a16:creationId xmlns:a16="http://schemas.microsoft.com/office/drawing/2014/main" id="{C3A52942-9FA9-3EE0-648A-35A2FC919728}"/>
            </a:ext>
          </a:extLst>
        </cdr:cNvPr>
        <cdr:cNvCxnSpPr/>
      </cdr:nvCxnSpPr>
      <cdr:spPr>
        <a:xfrm xmlns:a="http://schemas.openxmlformats.org/drawingml/2006/main" flipH="1">
          <a:off x="569013" y="983100"/>
          <a:ext cx="4343363" cy="0"/>
        </a:xfrm>
        <a:prstGeom xmlns:a="http://schemas.openxmlformats.org/drawingml/2006/main" prst="line">
          <a:avLst/>
        </a:prstGeom>
        <a:ln xmlns:a="http://schemas.openxmlformats.org/drawingml/2006/main" w="12700">
          <a:solidFill>
            <a:srgbClr val="00626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0.52684</cdr:x>
      <cdr:y>0.0302</cdr:y>
    </cdr:from>
    <cdr:to>
      <cdr:x>0.52684</cdr:x>
      <cdr:y>0.82088</cdr:y>
    </cdr:to>
    <cdr:cxnSp macro="">
      <cdr:nvCxnSpPr>
        <cdr:cNvPr id="6" name="Straight Connector 5">
          <a:extLst xmlns:a="http://schemas.openxmlformats.org/drawingml/2006/main">
            <a:ext uri="{FF2B5EF4-FFF2-40B4-BE49-F238E27FC236}">
              <a16:creationId xmlns:a16="http://schemas.microsoft.com/office/drawing/2014/main" id="{D94B2C7B-1515-8495-6BE2-DD101FA66729}"/>
            </a:ext>
          </a:extLst>
        </cdr:cNvPr>
        <cdr:cNvCxnSpPr/>
      </cdr:nvCxnSpPr>
      <cdr:spPr>
        <a:xfrm xmlns:a="http://schemas.openxmlformats.org/drawingml/2006/main">
          <a:off x="2878725" y="110490"/>
          <a:ext cx="0" cy="2893280"/>
        </a:xfrm>
        <a:prstGeom xmlns:a="http://schemas.openxmlformats.org/drawingml/2006/main" prst="line">
          <a:avLst/>
        </a:prstGeom>
        <a:ln xmlns:a="http://schemas.openxmlformats.org/drawingml/2006/main" w="12700">
          <a:solidFill>
            <a:schemeClr val="bg1">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0.67047</cdr:x>
      <cdr:y>0.03436</cdr:y>
    </cdr:from>
    <cdr:to>
      <cdr:x>0.67047</cdr:x>
      <cdr:y>0.82505</cdr:y>
    </cdr:to>
    <cdr:cxnSp macro="">
      <cdr:nvCxnSpPr>
        <cdr:cNvPr id="7" name="Straight Connector 6">
          <a:extLst xmlns:a="http://schemas.openxmlformats.org/drawingml/2006/main">
            <a:ext uri="{FF2B5EF4-FFF2-40B4-BE49-F238E27FC236}">
              <a16:creationId xmlns:a16="http://schemas.microsoft.com/office/drawing/2014/main" id="{D94B2C7B-1515-8495-6BE2-DD101FA66729}"/>
            </a:ext>
          </a:extLst>
        </cdr:cNvPr>
        <cdr:cNvCxnSpPr/>
      </cdr:nvCxnSpPr>
      <cdr:spPr>
        <a:xfrm xmlns:a="http://schemas.openxmlformats.org/drawingml/2006/main">
          <a:off x="3663585" y="125730"/>
          <a:ext cx="0" cy="2893280"/>
        </a:xfrm>
        <a:prstGeom xmlns:a="http://schemas.openxmlformats.org/drawingml/2006/main" prst="line">
          <a:avLst/>
        </a:prstGeom>
        <a:ln xmlns:a="http://schemas.openxmlformats.org/drawingml/2006/main" w="12700">
          <a:solidFill>
            <a:schemeClr val="bg1">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0.39992</cdr:x>
      <cdr:y>0.08804</cdr:y>
    </cdr:from>
    <cdr:to>
      <cdr:x>0.60058</cdr:x>
      <cdr:y>0.08804</cdr:y>
    </cdr:to>
    <cdr:cxnSp macro="">
      <cdr:nvCxnSpPr>
        <cdr:cNvPr id="3" name="Straight Connector 2">
          <a:extLst xmlns:a="http://schemas.openxmlformats.org/drawingml/2006/main">
            <a:ext uri="{FF2B5EF4-FFF2-40B4-BE49-F238E27FC236}">
              <a16:creationId xmlns:a16="http://schemas.microsoft.com/office/drawing/2014/main" id="{94FEC687-9454-8E56-80CB-2ED773FA54DA}"/>
            </a:ext>
          </a:extLst>
        </cdr:cNvPr>
        <cdr:cNvCxnSpPr/>
      </cdr:nvCxnSpPr>
      <cdr:spPr>
        <a:xfrm xmlns:a="http://schemas.openxmlformats.org/drawingml/2006/main" flipV="1">
          <a:off x="1088178" y="158436"/>
          <a:ext cx="545972" cy="0"/>
        </a:xfrm>
        <a:prstGeom xmlns:a="http://schemas.openxmlformats.org/drawingml/2006/main" prst="line">
          <a:avLst/>
        </a:prstGeom>
        <a:ln xmlns:a="http://schemas.openxmlformats.org/drawingml/2006/main">
          <a:solidFill>
            <a:srgbClr val="006260"/>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0.16366</cdr:x>
      <cdr:y>0.05506</cdr:y>
    </cdr:from>
    <cdr:to>
      <cdr:x>0.38843</cdr:x>
      <cdr:y>0.11878</cdr:y>
    </cdr:to>
    <cdr:sp macro="" textlink="">
      <cdr:nvSpPr>
        <cdr:cNvPr id="6" name="Text Box 2"/>
        <cdr:cNvSpPr txBox="1">
          <a:spLocks xmlns:a="http://schemas.openxmlformats.org/drawingml/2006/main" noChangeArrowheads="1"/>
        </cdr:cNvSpPr>
      </cdr:nvSpPr>
      <cdr:spPr bwMode="auto">
        <a:xfrm xmlns:a="http://schemas.openxmlformats.org/drawingml/2006/main">
          <a:off x="445326" y="99087"/>
          <a:ext cx="611578" cy="1146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0" tIns="0" rIns="0" bIns="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ct val="107000"/>
            </a:lnSpc>
            <a:spcAft>
              <a:spcPts val="800"/>
            </a:spcAft>
          </a:pPr>
          <a:r>
            <a:rPr lang="en-US" sz="1100" kern="100" dirty="0">
              <a:solidFill>
                <a:srgbClr val="006260"/>
              </a:solidFill>
              <a:effectLst/>
              <a:latin typeface="Arial" panose="020B0604020202020204" pitchFamily="34" charset="0"/>
              <a:ea typeface="Calibri" panose="020F0502020204030204" pitchFamily="34" charset="0"/>
              <a:cs typeface="Times New Roman" panose="02020603050405020304" pitchFamily="18" charset="0"/>
            </a:rPr>
            <a:t>Projected peak</a:t>
          </a:r>
          <a:endParaRPr lang="en-SG" sz="1100" kern="100" dirty="0">
            <a:solidFill>
              <a:srgbClr val="006260"/>
            </a:solidFill>
            <a:effectLst/>
            <a:latin typeface="Calibri" panose="020F0502020204030204" pitchFamily="34" charset="0"/>
            <a:ea typeface="Calibri" panose="020F0502020204030204" pitchFamily="34" charset="0"/>
            <a:cs typeface="Times New Roman" panose="02020603050405020304" pitchFamily="18"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0.71585</cdr:x>
      <cdr:y>0.0175</cdr:y>
    </cdr:from>
    <cdr:to>
      <cdr:x>0.90899</cdr:x>
      <cdr:y>0.09513</cdr:y>
    </cdr:to>
    <cdr:sp macro="" textlink="">
      <cdr:nvSpPr>
        <cdr:cNvPr id="2" name="Text Box 2"/>
        <cdr:cNvSpPr txBox="1">
          <a:spLocks xmlns:a="http://schemas.openxmlformats.org/drawingml/2006/main" noChangeArrowheads="1"/>
        </cdr:cNvSpPr>
      </cdr:nvSpPr>
      <cdr:spPr bwMode="auto">
        <a:xfrm xmlns:a="http://schemas.openxmlformats.org/drawingml/2006/main">
          <a:off x="3911544" y="64163"/>
          <a:ext cx="1055350" cy="28455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0" tIns="0" rIns="0" bIns="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07000"/>
            </a:lnSpc>
            <a:spcAft>
              <a:spcPts val="800"/>
            </a:spcAft>
          </a:pPr>
          <a:r>
            <a:rPr lang="en-US" sz="1100" kern="100" dirty="0">
              <a:solidFill>
                <a:srgbClr val="006260"/>
              </a:solidFill>
              <a:effectLst/>
              <a:latin typeface="Arial" panose="020B0604020202020204" pitchFamily="34" charset="0"/>
              <a:ea typeface="Calibri" panose="020F0502020204030204" pitchFamily="34" charset="0"/>
              <a:cs typeface="Times New Roman" panose="02020603050405020304" pitchFamily="18" charset="0"/>
            </a:rPr>
            <a:t>COVID-19</a:t>
          </a:r>
          <a:endParaRPr lang="en-SG" sz="1100" kern="100" dirty="0">
            <a:solidFill>
              <a:srgbClr val="006260"/>
            </a:solidFill>
            <a:effectLst/>
            <a:latin typeface="Calibri" panose="020F0502020204030204" pitchFamily="34" charset="0"/>
            <a:ea typeface="Calibri" panose="020F0502020204030204" pitchFamily="34" charset="0"/>
            <a:cs typeface="Times New Roman" panose="02020603050405020304" pitchFamily="18"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0.63351</cdr:x>
      <cdr:y>0.2885</cdr:y>
    </cdr:from>
    <cdr:to>
      <cdr:x>0.71867</cdr:x>
      <cdr:y>0.36613</cdr:y>
    </cdr:to>
    <cdr:sp macro="" textlink="">
      <cdr:nvSpPr>
        <cdr:cNvPr id="2" name="Text Box 2"/>
        <cdr:cNvSpPr txBox="1">
          <a:spLocks xmlns:a="http://schemas.openxmlformats.org/drawingml/2006/main" noChangeArrowheads="1"/>
        </cdr:cNvSpPr>
      </cdr:nvSpPr>
      <cdr:spPr bwMode="auto">
        <a:xfrm xmlns:a="http://schemas.openxmlformats.org/drawingml/2006/main">
          <a:off x="3461613" y="1059338"/>
          <a:ext cx="465329" cy="2850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0" tIns="0" rIns="0" bIns="0" anchor="t" anchorCtr="0">
          <a:noAutofit/>
        </a:bodyPr>
        <a:lstStyle xmlns:a="http://schemas.openxmlformats.org/drawingml/2006/main"/>
        <a:p xmlns:a="http://schemas.openxmlformats.org/drawingml/2006/main">
          <a:pPr>
            <a:lnSpc>
              <a:spcPct val="107000"/>
            </a:lnSpc>
            <a:spcAft>
              <a:spcPts val="800"/>
            </a:spcAft>
          </a:pPr>
          <a:r>
            <a:rPr lang="en-US" sz="1100" kern="1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HK</a:t>
          </a:r>
          <a:endParaRPr lang="en-SG" sz="11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0.9487</cdr:x>
      <cdr:y>0.37983</cdr:y>
    </cdr:from>
    <cdr:to>
      <cdr:x>1</cdr:x>
      <cdr:y>0.45746</cdr:y>
    </cdr:to>
    <cdr:sp macro="" textlink="">
      <cdr:nvSpPr>
        <cdr:cNvPr id="3" name="Text Box 2"/>
        <cdr:cNvSpPr txBox="1">
          <a:spLocks xmlns:a="http://schemas.openxmlformats.org/drawingml/2006/main" noChangeArrowheads="1"/>
        </cdr:cNvSpPr>
      </cdr:nvSpPr>
      <cdr:spPr bwMode="auto">
        <a:xfrm xmlns:a="http://schemas.openxmlformats.org/drawingml/2006/main">
          <a:off x="5183886" y="1394705"/>
          <a:ext cx="280289" cy="2850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0" tIns="0" rIns="0" bIns="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07000"/>
            </a:lnSpc>
            <a:spcAft>
              <a:spcPts val="800"/>
            </a:spcAft>
          </a:pPr>
          <a:r>
            <a:rPr lang="en-US" sz="1100" kern="1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JP</a:t>
          </a:r>
          <a:endParaRPr lang="en-SG" sz="11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0.55385</cdr:x>
      <cdr:y>0.41398</cdr:y>
    </cdr:from>
    <cdr:to>
      <cdr:x>0.63901</cdr:x>
      <cdr:y>0.49161</cdr:y>
    </cdr:to>
    <cdr:sp macro="" textlink="">
      <cdr:nvSpPr>
        <cdr:cNvPr id="4" name="Text Box 2"/>
        <cdr:cNvSpPr txBox="1">
          <a:spLocks xmlns:a="http://schemas.openxmlformats.org/drawingml/2006/main" noChangeArrowheads="1"/>
        </cdr:cNvSpPr>
      </cdr:nvSpPr>
      <cdr:spPr bwMode="auto">
        <a:xfrm xmlns:a="http://schemas.openxmlformats.org/drawingml/2006/main">
          <a:off x="3026320" y="1520099"/>
          <a:ext cx="465329" cy="2850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0" tIns="0" rIns="0" bIns="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07000"/>
            </a:lnSpc>
            <a:spcAft>
              <a:spcPts val="800"/>
            </a:spcAft>
          </a:pPr>
          <a:r>
            <a:rPr lang="en-US" sz="1100" kern="1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KR</a:t>
          </a:r>
          <a:endParaRPr lang="en-SG" sz="11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0.28593</cdr:x>
      <cdr:y>0.69033</cdr:y>
    </cdr:from>
    <cdr:to>
      <cdr:x>0.37109</cdr:x>
      <cdr:y>0.76796</cdr:y>
    </cdr:to>
    <cdr:sp macro="" textlink="">
      <cdr:nvSpPr>
        <cdr:cNvPr id="5" name="Text Box 2"/>
        <cdr:cNvSpPr txBox="1">
          <a:spLocks xmlns:a="http://schemas.openxmlformats.org/drawingml/2006/main" noChangeArrowheads="1"/>
        </cdr:cNvSpPr>
      </cdr:nvSpPr>
      <cdr:spPr bwMode="auto">
        <a:xfrm xmlns:a="http://schemas.openxmlformats.org/drawingml/2006/main">
          <a:off x="1562370" y="2534812"/>
          <a:ext cx="465329" cy="2850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0" tIns="0" rIns="0" bIns="0" anchor="t" anchorCtr="0">
          <a:noAutofit/>
        </a:bodyPr>
        <a:lstStyle xmlns:a="http://schemas.openxmlformats.org/drawingml/2006/main"/>
        <a:p xmlns:a="http://schemas.openxmlformats.org/drawingml/2006/main">
          <a:pPr>
            <a:lnSpc>
              <a:spcPct val="107000"/>
            </a:lnSpc>
            <a:spcAft>
              <a:spcPts val="800"/>
            </a:spcAft>
          </a:pPr>
          <a:r>
            <a:rPr lang="en-US" sz="1100" kern="100" dirty="0">
              <a:solidFill>
                <a:srgbClr val="70AD47"/>
              </a:solidFill>
              <a:effectLst/>
              <a:latin typeface="Arial" panose="020B0604020202020204" pitchFamily="34" charset="0"/>
              <a:ea typeface="Calibri" panose="020F0502020204030204" pitchFamily="34" charset="0"/>
              <a:cs typeface="Times New Roman" panose="02020603050405020304" pitchFamily="18" charset="0"/>
            </a:rPr>
            <a:t>MY</a:t>
          </a:r>
          <a:endParaRPr lang="en-SG" sz="1100" kern="100" dirty="0">
            <a:effectLst/>
            <a:latin typeface="Calibri" panose="020F050202020403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0.48264</cdr:x>
      <cdr:y>0.04577</cdr:y>
    </cdr:from>
    <cdr:to>
      <cdr:x>0.5678</cdr:x>
      <cdr:y>0.1234</cdr:y>
    </cdr:to>
    <cdr:sp macro="" textlink="">
      <cdr:nvSpPr>
        <cdr:cNvPr id="6" name="Text Box 2">
          <a:extLst xmlns:a="http://schemas.openxmlformats.org/drawingml/2006/main">
            <a:ext uri="{FF2B5EF4-FFF2-40B4-BE49-F238E27FC236}">
              <a16:creationId xmlns:a16="http://schemas.microsoft.com/office/drawing/2014/main" id="{B7CF1805-469F-E404-3267-A91919C237E7}"/>
            </a:ext>
          </a:extLst>
        </cdr:cNvPr>
        <cdr:cNvSpPr txBox="1">
          <a:spLocks xmlns:a="http://schemas.openxmlformats.org/drawingml/2006/main" noChangeArrowheads="1"/>
        </cdr:cNvSpPr>
      </cdr:nvSpPr>
      <cdr:spPr bwMode="auto">
        <a:xfrm xmlns:a="http://schemas.openxmlformats.org/drawingml/2006/main">
          <a:off x="2637251" y="168061"/>
          <a:ext cx="465329" cy="2850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0" tIns="0" rIns="0" bIns="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07000"/>
            </a:lnSpc>
            <a:spcAft>
              <a:spcPts val="800"/>
            </a:spcAft>
          </a:pPr>
          <a:r>
            <a:rPr lang="en-US" sz="1100" kern="100" dirty="0">
              <a:solidFill>
                <a:srgbClr val="70AD47"/>
              </a:solidFill>
              <a:effectLst/>
              <a:latin typeface="Arial" panose="020B0604020202020204" pitchFamily="34" charset="0"/>
              <a:ea typeface="Calibri" panose="020F0502020204030204" pitchFamily="34" charset="0"/>
              <a:cs typeface="Times New Roman" panose="02020603050405020304" pitchFamily="18" charset="0"/>
            </a:rPr>
            <a:t>SG</a:t>
          </a:r>
          <a:endParaRPr lang="en-SG" sz="1100" kern="100" dirty="0">
            <a:effectLst/>
            <a:latin typeface="Calibri" panose="020F050202020403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0.7287</cdr:x>
      <cdr:y>0.64712</cdr:y>
    </cdr:from>
    <cdr:to>
      <cdr:x>0.99722</cdr:x>
      <cdr:y>0.81887</cdr:y>
    </cdr:to>
    <cdr:sp macro="" textlink="">
      <cdr:nvSpPr>
        <cdr:cNvPr id="7" name="Text Box 573508858">
          <a:extLst xmlns:a="http://schemas.openxmlformats.org/drawingml/2006/main">
            <a:ext uri="{FF2B5EF4-FFF2-40B4-BE49-F238E27FC236}">
              <a16:creationId xmlns:a16="http://schemas.microsoft.com/office/drawing/2014/main" id="{E954A0B0-F262-8677-79CA-EF93B0DE524A}"/>
            </a:ext>
          </a:extLst>
        </cdr:cNvPr>
        <cdr:cNvSpPr txBox="1">
          <a:spLocks xmlns:a="http://schemas.openxmlformats.org/drawingml/2006/main" noChangeArrowheads="1"/>
        </cdr:cNvSpPr>
      </cdr:nvSpPr>
      <cdr:spPr bwMode="auto">
        <a:xfrm xmlns:a="http://schemas.openxmlformats.org/drawingml/2006/main">
          <a:off x="3982925" y="2376147"/>
          <a:ext cx="1467621" cy="63063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0" tIns="0" rIns="0" bIns="0" anchor="t" anchorCtr="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ct val="107000"/>
            </a:lnSpc>
            <a:spcAft>
              <a:spcPts val="800"/>
            </a:spcAft>
          </a:pPr>
          <a:r>
            <a:rPr lang="en-US" sz="1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Late transition</a:t>
          </a:r>
          <a:br>
            <a:rPr lang="en-US" sz="1100" dirty="0">
              <a:effectLst/>
              <a:latin typeface="Arial" panose="020B0604020202020204" pitchFamily="34" charset="0"/>
              <a:ea typeface="Calibri" panose="020F0502020204030204" pitchFamily="34" charset="0"/>
              <a:cs typeface="Arial" panose="020B0604020202020204" pitchFamily="34" charset="0"/>
            </a:rPr>
          </a:br>
          <a:r>
            <a:rPr lang="en-US" sz="1100" dirty="0">
              <a:solidFill>
                <a:srgbClr val="70AD47"/>
              </a:solidFill>
              <a:effectLst/>
              <a:latin typeface="Arial" panose="020B0604020202020204" pitchFamily="34" charset="0"/>
              <a:ea typeface="Calibri" panose="020F0502020204030204" pitchFamily="34" charset="0"/>
              <a:cs typeface="Arial" panose="020B0604020202020204" pitchFamily="34" charset="0"/>
            </a:rPr>
            <a:t>█</a:t>
          </a:r>
          <a:r>
            <a:rPr lang="en-US" sz="1100" dirty="0">
              <a:effectLst/>
              <a:latin typeface="Arial" panose="020B0604020202020204" pitchFamily="34" charset="0"/>
              <a:ea typeface="Calibri" panose="020F0502020204030204" pitchFamily="34" charset="0"/>
              <a:cs typeface="Arial" panose="020B0604020202020204" pitchFamily="34" charset="0"/>
            </a:rPr>
            <a:t> Advanced transition</a:t>
          </a:r>
          <a:br>
            <a:rPr lang="en-US" sz="1100" dirty="0">
              <a:effectLst/>
              <a:latin typeface="Arial" panose="020B0604020202020204" pitchFamily="34" charset="0"/>
              <a:ea typeface="Calibri" panose="020F0502020204030204" pitchFamily="34" charset="0"/>
              <a:cs typeface="Arial" panose="020B0604020202020204" pitchFamily="34" charset="0"/>
            </a:rPr>
          </a:br>
          <a:r>
            <a:rPr lang="en-US" sz="1100" dirty="0">
              <a:solidFill>
                <a:srgbClr val="ED7D31"/>
              </a:solidFill>
              <a:effectLst/>
              <a:latin typeface="Arial" panose="020B0604020202020204" pitchFamily="34" charset="0"/>
              <a:ea typeface="Calibri" panose="020F050202020403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Early transition</a:t>
          </a:r>
          <a:endParaRPr lang="en-SG" sz="1100" dirty="0">
            <a:effectLst/>
            <a:latin typeface="Calibri" panose="020F0502020204030204" pitchFamily="34" charset="0"/>
            <a:ea typeface="Calibri" panose="020F0502020204030204" pitchFamily="34" charset="0"/>
            <a:cs typeface="Arial" panose="020B0604020202020204" pitchFamily="34" charset="0"/>
          </a:endParaRPr>
        </a:p>
      </cdr:txBody>
    </cdr:sp>
  </cdr:relSizeAnchor>
  <cdr:relSizeAnchor xmlns:cdr="http://schemas.openxmlformats.org/drawingml/2006/chartDrawing">
    <cdr:from>
      <cdr:x>0.4558</cdr:x>
      <cdr:y>0.66314</cdr:y>
    </cdr:from>
    <cdr:to>
      <cdr:x>0.54094</cdr:x>
      <cdr:y>0.74077</cdr:y>
    </cdr:to>
    <cdr:sp macro="" textlink="">
      <cdr:nvSpPr>
        <cdr:cNvPr id="8" name="Text Box 2">
          <a:extLst xmlns:a="http://schemas.openxmlformats.org/drawingml/2006/main">
            <a:ext uri="{FF2B5EF4-FFF2-40B4-BE49-F238E27FC236}">
              <a16:creationId xmlns:a16="http://schemas.microsoft.com/office/drawing/2014/main" id="{B7CF1805-469F-E404-3267-A91919C237E7}"/>
            </a:ext>
          </a:extLst>
        </cdr:cNvPr>
        <cdr:cNvSpPr txBox="1">
          <a:spLocks xmlns:a="http://schemas.openxmlformats.org/drawingml/2006/main" noChangeArrowheads="1"/>
        </cdr:cNvSpPr>
      </cdr:nvSpPr>
      <cdr:spPr bwMode="auto">
        <a:xfrm xmlns:a="http://schemas.openxmlformats.org/drawingml/2006/main">
          <a:off x="2491307" y="2434967"/>
          <a:ext cx="465329" cy="2850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0" tIns="0" rIns="0" bIns="0" anchor="t" anchorCtr="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ct val="107000"/>
            </a:lnSpc>
            <a:spcAft>
              <a:spcPts val="800"/>
            </a:spcAft>
          </a:pPr>
          <a:r>
            <a:rPr lang="en-US" sz="1100" kern="100" dirty="0">
              <a:solidFill>
                <a:srgbClr val="70AD47"/>
              </a:solidFill>
              <a:effectLst/>
              <a:latin typeface="Arial" panose="020B0604020202020204" pitchFamily="34" charset="0"/>
              <a:ea typeface="Calibri" panose="020F0502020204030204" pitchFamily="34" charset="0"/>
              <a:cs typeface="Times New Roman" panose="02020603050405020304" pitchFamily="18" charset="0"/>
            </a:rPr>
            <a:t>CN</a:t>
          </a:r>
          <a:endParaRPr lang="en-SG" sz="1100" kern="100" dirty="0">
            <a:effectLst/>
            <a:latin typeface="Calibri" panose="020F050202020403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0.5</cdr:x>
      <cdr:y>0.74124</cdr:y>
    </cdr:from>
    <cdr:to>
      <cdr:x>0.58513</cdr:x>
      <cdr:y>0.81887</cdr:y>
    </cdr:to>
    <cdr:sp macro="" textlink="">
      <cdr:nvSpPr>
        <cdr:cNvPr id="9" name="Text Box 2">
          <a:extLst xmlns:a="http://schemas.openxmlformats.org/drawingml/2006/main">
            <a:ext uri="{FF2B5EF4-FFF2-40B4-BE49-F238E27FC236}">
              <a16:creationId xmlns:a16="http://schemas.microsoft.com/office/drawing/2014/main" id="{B7CF1805-469F-E404-3267-A91919C237E7}"/>
            </a:ext>
          </a:extLst>
        </cdr:cNvPr>
        <cdr:cNvSpPr txBox="1">
          <a:spLocks xmlns:a="http://schemas.openxmlformats.org/drawingml/2006/main" noChangeArrowheads="1"/>
        </cdr:cNvSpPr>
      </cdr:nvSpPr>
      <cdr:spPr bwMode="auto">
        <a:xfrm xmlns:a="http://schemas.openxmlformats.org/drawingml/2006/main">
          <a:off x="2732863" y="2721732"/>
          <a:ext cx="465329" cy="2850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0" tIns="0" rIns="0" bIns="0" anchor="t" anchorCtr="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ct val="107000"/>
            </a:lnSpc>
            <a:spcAft>
              <a:spcPts val="800"/>
            </a:spcAft>
          </a:pPr>
          <a:r>
            <a:rPr lang="en-US" sz="1100" kern="100">
              <a:solidFill>
                <a:srgbClr val="70AD47"/>
              </a:solidFill>
              <a:effectLst/>
              <a:latin typeface="Arial" panose="020B0604020202020204" pitchFamily="34" charset="0"/>
              <a:ea typeface="Calibri" panose="020F0502020204030204" pitchFamily="34" charset="0"/>
              <a:cs typeface="Times New Roman" panose="02020603050405020304" pitchFamily="18" charset="0"/>
            </a:rPr>
            <a:t>TH</a:t>
          </a:r>
          <a:endParaRPr lang="en-SG" sz="1100" kern="100">
            <a:effectLst/>
            <a:latin typeface="Calibri" panose="020F050202020403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0.01518</cdr:x>
      <cdr:y>0.9006</cdr:y>
    </cdr:from>
    <cdr:to>
      <cdr:x>0.94377</cdr:x>
      <cdr:y>0.97362</cdr:y>
    </cdr:to>
    <cdr:sp macro="" textlink="">
      <cdr:nvSpPr>
        <cdr:cNvPr id="10" name="TextBox 4">
          <a:extLst xmlns:a="http://schemas.openxmlformats.org/drawingml/2006/main">
            <a:ext uri="{FF2B5EF4-FFF2-40B4-BE49-F238E27FC236}">
              <a16:creationId xmlns:a16="http://schemas.microsoft.com/office/drawing/2014/main" id="{7A4B3D91-5EBD-D1A7-F1FB-8DE763E03A41}"/>
            </a:ext>
          </a:extLst>
        </cdr:cNvPr>
        <cdr:cNvSpPr txBox="1"/>
      </cdr:nvSpPr>
      <cdr:spPr>
        <a:xfrm xmlns:a="http://schemas.openxmlformats.org/drawingml/2006/main">
          <a:off x="82980" y="3306891"/>
          <a:ext cx="5075468" cy="268149"/>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457200" algn="ctr">
            <a:lnSpc>
              <a:spcPct val="110000"/>
            </a:lnSpc>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Share of persons of ages 65 years and above</a:t>
          </a:r>
          <a:endParaRPr lang="en-SG" sz="1100" dirty="0">
            <a:effectLst/>
            <a:latin typeface="Calibri" panose="020F0502020204030204" pitchFamily="34" charset="0"/>
            <a:ea typeface="Calibri" panose="020F0502020204030204" pitchFamily="34" charset="0"/>
            <a:cs typeface="Arial" panose="020B0604020202020204" pitchFamily="34" charset="0"/>
          </a:endParaRPr>
        </a:p>
      </cdr:txBody>
    </cdr:sp>
  </cdr:relSizeAnchor>
  <cdr:relSizeAnchor xmlns:cdr="http://schemas.openxmlformats.org/drawingml/2006/chartDrawing">
    <cdr:from>
      <cdr:x>0.08638</cdr:x>
      <cdr:y>0.1366</cdr:y>
    </cdr:from>
    <cdr:to>
      <cdr:x>0.24896</cdr:x>
      <cdr:y>0.24455</cdr:y>
    </cdr:to>
    <cdr:sp macro="" textlink="">
      <cdr:nvSpPr>
        <cdr:cNvPr id="11" name="Text Box 2">
          <a:extLst xmlns:a="http://schemas.openxmlformats.org/drawingml/2006/main">
            <a:ext uri="{FF2B5EF4-FFF2-40B4-BE49-F238E27FC236}">
              <a16:creationId xmlns:a16="http://schemas.microsoft.com/office/drawing/2014/main" id="{4450E496-B7C7-B1D9-ACBD-CAE12AAC779E}"/>
            </a:ext>
          </a:extLst>
        </cdr:cNvPr>
        <cdr:cNvSpPr txBox="1">
          <a:spLocks xmlns:a="http://schemas.openxmlformats.org/drawingml/2006/main" noChangeArrowheads="1"/>
        </cdr:cNvSpPr>
      </cdr:nvSpPr>
      <cdr:spPr bwMode="auto">
        <a:xfrm xmlns:a="http://schemas.openxmlformats.org/drawingml/2006/main">
          <a:off x="472148" y="501565"/>
          <a:ext cx="888611" cy="39638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0" tIns="0" rIns="0" bIns="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07000"/>
            </a:lnSpc>
            <a:spcAft>
              <a:spcPts val="800"/>
            </a:spcAft>
          </a:pPr>
          <a:r>
            <a:rPr lang="en-US" sz="12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High-income economies (2021)</a:t>
          </a:r>
          <a:endParaRPr lang="en-SG"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0.15464</cdr:x>
      <cdr:y>0.28969</cdr:y>
    </cdr:from>
    <cdr:to>
      <cdr:x>0.15464</cdr:x>
      <cdr:y>0.36605</cdr:y>
    </cdr:to>
    <cdr:cxnSp macro="">
      <cdr:nvCxnSpPr>
        <cdr:cNvPr id="13" name="Straight Arrow Connector 12">
          <a:extLst xmlns:a="http://schemas.openxmlformats.org/drawingml/2006/main">
            <a:ext uri="{FF2B5EF4-FFF2-40B4-BE49-F238E27FC236}">
              <a16:creationId xmlns:a16="http://schemas.microsoft.com/office/drawing/2014/main" id="{71723C4D-8E55-19AE-BA01-3FABE05C0784}"/>
            </a:ext>
          </a:extLst>
        </cdr:cNvPr>
        <cdr:cNvCxnSpPr/>
      </cdr:nvCxnSpPr>
      <cdr:spPr>
        <a:xfrm xmlns:a="http://schemas.openxmlformats.org/drawingml/2006/main">
          <a:off x="845204" y="1063723"/>
          <a:ext cx="0" cy="28038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14.xml><?xml version="1.0" encoding="utf-8"?>
<c:userShapes xmlns:c="http://schemas.openxmlformats.org/drawingml/2006/chart">
  <cdr:relSizeAnchor xmlns:cdr="http://schemas.openxmlformats.org/drawingml/2006/chartDrawing">
    <cdr:from>
      <cdr:x>0.23557</cdr:x>
      <cdr:y>0.22425</cdr:y>
    </cdr:from>
    <cdr:to>
      <cdr:x>0.28695</cdr:x>
      <cdr:y>0.38801</cdr:y>
    </cdr:to>
    <cdr:cxnSp macro="">
      <cdr:nvCxnSpPr>
        <cdr:cNvPr id="3" name="Straight Arrow Connector 2">
          <a:extLst xmlns:a="http://schemas.openxmlformats.org/drawingml/2006/main">
            <a:ext uri="{FF2B5EF4-FFF2-40B4-BE49-F238E27FC236}">
              <a16:creationId xmlns:a16="http://schemas.microsoft.com/office/drawing/2014/main" id="{D2091553-C21B-E46C-05B3-B0BE354B132B}"/>
            </a:ext>
          </a:extLst>
        </cdr:cNvPr>
        <cdr:cNvCxnSpPr/>
      </cdr:nvCxnSpPr>
      <cdr:spPr>
        <a:xfrm xmlns:a="http://schemas.openxmlformats.org/drawingml/2006/main">
          <a:off x="1287574" y="823431"/>
          <a:ext cx="280831" cy="601308"/>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0.41172</cdr:x>
      <cdr:y>0.10837</cdr:y>
    </cdr:from>
    <cdr:to>
      <cdr:x>0.51534</cdr:x>
      <cdr:y>0.15376</cdr:y>
    </cdr:to>
    <cdr:cxnSp macro="">
      <cdr:nvCxnSpPr>
        <cdr:cNvPr id="4" name="Straight Arrow Connector 3">
          <a:extLst xmlns:a="http://schemas.openxmlformats.org/drawingml/2006/main">
            <a:ext uri="{FF2B5EF4-FFF2-40B4-BE49-F238E27FC236}">
              <a16:creationId xmlns:a16="http://schemas.microsoft.com/office/drawing/2014/main" id="{E845656B-2317-8A0D-EE38-535C4F357AE9}"/>
            </a:ext>
          </a:extLst>
        </cdr:cNvPr>
        <cdr:cNvCxnSpPr/>
      </cdr:nvCxnSpPr>
      <cdr:spPr>
        <a:xfrm xmlns:a="http://schemas.openxmlformats.org/drawingml/2006/main" flipV="1">
          <a:off x="2250353" y="397923"/>
          <a:ext cx="566373" cy="166650"/>
        </a:xfrm>
        <a:prstGeom xmlns:a="http://schemas.openxmlformats.org/drawingml/2006/main" prst="straightConnector1">
          <a:avLst/>
        </a:prstGeom>
        <a:ln xmlns:a="http://schemas.openxmlformats.org/drawingml/2006/main">
          <a:solidFill>
            <a:schemeClr val="tx1">
              <a:lumMod val="50000"/>
              <a:lumOff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0.52741</cdr:x>
      <cdr:y>0.0753</cdr:y>
    </cdr:from>
    <cdr:to>
      <cdr:x>0.76586</cdr:x>
      <cdr:y>0.19441</cdr:y>
    </cdr:to>
    <cdr:sp macro="" textlink="">
      <cdr:nvSpPr>
        <cdr:cNvPr id="8" name="Text Box 2"/>
        <cdr:cNvSpPr txBox="1">
          <a:spLocks xmlns:a="http://schemas.openxmlformats.org/drawingml/2006/main" noChangeArrowheads="1"/>
        </cdr:cNvSpPr>
      </cdr:nvSpPr>
      <cdr:spPr bwMode="auto">
        <a:xfrm xmlns:a="http://schemas.openxmlformats.org/drawingml/2006/main">
          <a:off x="1423685" y="135502"/>
          <a:ext cx="643653" cy="2143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0" tIns="0" rIns="0" bIns="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07000"/>
            </a:lnSpc>
            <a:spcAft>
              <a:spcPts val="800"/>
            </a:spcAft>
          </a:pPr>
          <a:r>
            <a:rPr lang="en-US" sz="1100" kern="100"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2032</a:t>
          </a:r>
          <a:r>
            <a:rPr lang="en-US" sz="1100" kern="100" baseline="0"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 (peak)</a:t>
          </a:r>
          <a:endParaRPr lang="en-SG" sz="1100" kern="1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0.21661</cdr:x>
      <cdr:y>0.38843</cdr:y>
    </cdr:from>
    <cdr:to>
      <cdr:x>0.45506</cdr:x>
      <cdr:y>0.50754</cdr:y>
    </cdr:to>
    <cdr:sp macro="" textlink="">
      <cdr:nvSpPr>
        <cdr:cNvPr id="9" name="Text Box 2"/>
        <cdr:cNvSpPr txBox="1">
          <a:spLocks xmlns:a="http://schemas.openxmlformats.org/drawingml/2006/main" noChangeArrowheads="1"/>
        </cdr:cNvSpPr>
      </cdr:nvSpPr>
      <cdr:spPr bwMode="auto">
        <a:xfrm xmlns:a="http://schemas.openxmlformats.org/drawingml/2006/main">
          <a:off x="1183953" y="1426286"/>
          <a:ext cx="1303311" cy="43735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0" tIns="0" rIns="0" bIns="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07000"/>
            </a:lnSpc>
            <a:spcAft>
              <a:spcPts val="800"/>
            </a:spcAft>
          </a:pPr>
          <a:r>
            <a:rPr lang="en-US" sz="1100" kern="1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2010</a:t>
          </a:r>
          <a:r>
            <a:rPr lang="en-US" sz="1100" kern="100" baseline="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(peak)</a:t>
          </a:r>
          <a:endParaRPr lang="en-SG" sz="11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0.63404</cdr:x>
      <cdr:y>0.03536</cdr:y>
    </cdr:from>
    <cdr:to>
      <cdr:x>1</cdr:x>
      <cdr:y>0.21179</cdr:y>
    </cdr:to>
    <cdr:sp macro="" textlink="">
      <cdr:nvSpPr>
        <cdr:cNvPr id="3" name="Text Box 1501538933">
          <a:extLst xmlns:a="http://schemas.openxmlformats.org/drawingml/2006/main">
            <a:ext uri="{FF2B5EF4-FFF2-40B4-BE49-F238E27FC236}">
              <a16:creationId xmlns:a16="http://schemas.microsoft.com/office/drawing/2014/main" id="{F98C3173-4D6B-D93E-E95C-DDB350773390}"/>
            </a:ext>
          </a:extLst>
        </cdr:cNvPr>
        <cdr:cNvSpPr txBox="1">
          <a:spLocks xmlns:a="http://schemas.openxmlformats.org/drawingml/2006/main" noChangeArrowheads="1"/>
        </cdr:cNvSpPr>
      </cdr:nvSpPr>
      <cdr:spPr bwMode="auto">
        <a:xfrm xmlns:a="http://schemas.openxmlformats.org/drawingml/2006/main">
          <a:off x="3465513" y="129856"/>
          <a:ext cx="2000249" cy="64783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ct val="107000"/>
            </a:lnSpc>
            <a:spcAft>
              <a:spcPts val="800"/>
            </a:spcAft>
          </a:pPr>
          <a:r>
            <a:rPr lang="en-US" sz="1100" dirty="0">
              <a:solidFill>
                <a:srgbClr val="006260"/>
              </a:solidFill>
              <a:effectLst/>
              <a:latin typeface="Arial" panose="020B0604020202020204" pitchFamily="34" charset="0"/>
              <a:ea typeface="Calibri" panose="020F0502020204030204" pitchFamily="34" charset="0"/>
              <a:cs typeface="Arial" panose="020B0604020202020204" pitchFamily="34" charset="0"/>
            </a:rPr>
            <a:t>↑ Higher share of imports supplied by three or fewer economies</a:t>
          </a:r>
          <a:endParaRPr lang="en-SG" sz="1100" dirty="0">
            <a:solidFill>
              <a:srgbClr val="006260"/>
            </a:solidFill>
            <a:effectLst/>
            <a:latin typeface="Calibri" panose="020F0502020204030204" pitchFamily="34" charset="0"/>
            <a:ea typeface="Calibri" panose="020F0502020204030204" pitchFamily="34" charset="0"/>
            <a:cs typeface="Arial" panose="020B0604020202020204" pitchFamily="34" charset="0"/>
          </a:endParaRPr>
        </a:p>
      </cdr:txBody>
    </cdr:sp>
  </cdr:relSizeAnchor>
  <cdr:relSizeAnchor xmlns:cdr="http://schemas.openxmlformats.org/drawingml/2006/chartDrawing">
    <cdr:from>
      <cdr:x>0.08787</cdr:x>
      <cdr:y>0.87427</cdr:y>
    </cdr:from>
    <cdr:to>
      <cdr:x>0.96218</cdr:x>
      <cdr:y>1</cdr:y>
    </cdr:to>
    <cdr:sp macro="" textlink="">
      <cdr:nvSpPr>
        <cdr:cNvPr id="2" name="Text Box 1501538933">
          <a:extLst xmlns:a="http://schemas.openxmlformats.org/drawingml/2006/main">
            <a:ext uri="{FF2B5EF4-FFF2-40B4-BE49-F238E27FC236}">
              <a16:creationId xmlns:a16="http://schemas.microsoft.com/office/drawing/2014/main" id="{033C8A2D-0BD0-F561-69DC-B52A9FA38F1C}"/>
            </a:ext>
          </a:extLst>
        </cdr:cNvPr>
        <cdr:cNvSpPr txBox="1">
          <a:spLocks xmlns:a="http://schemas.openxmlformats.org/drawingml/2006/main" noChangeArrowheads="1"/>
        </cdr:cNvSpPr>
      </cdr:nvSpPr>
      <cdr:spPr bwMode="auto">
        <a:xfrm xmlns:a="http://schemas.openxmlformats.org/drawingml/2006/main">
          <a:off x="316953" y="3210223"/>
          <a:ext cx="3153833" cy="4616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07000"/>
            </a:lnSpc>
            <a:spcAft>
              <a:spcPts val="800"/>
            </a:spcAft>
          </a:pPr>
          <a:r>
            <a:rPr lang="en-US" sz="1400" dirty="0">
              <a:solidFill>
                <a:srgbClr val="FF5353"/>
              </a:solidFill>
              <a:effectLst/>
              <a:latin typeface="+mn-lt"/>
              <a:ea typeface="Calibri" panose="020F0502020204030204" pitchFamily="34" charset="0"/>
              <a:cs typeface="Arial" panose="020B0604020202020204" pitchFamily="34" charset="0"/>
            </a:rPr>
            <a:t>● </a:t>
          </a:r>
          <a:r>
            <a:rPr lang="en-US" sz="1100" dirty="0">
              <a:solidFill>
                <a:schemeClr val="tx1"/>
              </a:solidFill>
              <a:effectLst/>
              <a:latin typeface="+mn-lt"/>
              <a:ea typeface="Calibri" panose="020F0502020204030204" pitchFamily="34" charset="0"/>
              <a:cs typeface="Arial" panose="020B0604020202020204" pitchFamily="34" charset="0"/>
            </a:rPr>
            <a:t>2010	</a:t>
          </a:r>
          <a:r>
            <a:rPr lang="en-US" sz="1600" dirty="0">
              <a:solidFill>
                <a:srgbClr val="FBDBC9"/>
              </a:solidFill>
              <a:effectLst/>
              <a:latin typeface="+mn-lt"/>
              <a:ea typeface="Calibri" panose="020F0502020204030204" pitchFamily="34" charset="0"/>
              <a:cs typeface="Arial" panose="020B0604020202020204" pitchFamily="34" charset="0"/>
            </a:rPr>
            <a:t>■ </a:t>
          </a:r>
          <a:r>
            <a:rPr lang="en-US" sz="1100" dirty="0">
              <a:solidFill>
                <a:schemeClr val="tx1"/>
              </a:solidFill>
              <a:effectLst/>
              <a:latin typeface="+mn-lt"/>
              <a:ea typeface="Calibri" panose="020F0502020204030204" pitchFamily="34" charset="0"/>
              <a:cs typeface="Arial" panose="020B0604020202020204" pitchFamily="34" charset="0"/>
            </a:rPr>
            <a:t>2021</a:t>
          </a:r>
          <a:endParaRPr lang="en-SG" sz="1100" dirty="0">
            <a:solidFill>
              <a:schemeClr val="tx1"/>
            </a:solidFill>
            <a:effectLst/>
            <a:latin typeface="+mn-lt"/>
            <a:ea typeface="Calibri" panose="020F0502020204030204" pitchFamily="34" charset="0"/>
            <a:cs typeface="Arial" panose="020B0604020202020204"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0.06872</cdr:x>
      <cdr:y>0.05466</cdr:y>
    </cdr:from>
    <cdr:to>
      <cdr:x>0.10661</cdr:x>
      <cdr:y>0.42693</cdr:y>
    </cdr:to>
    <cdr:sp macro="" textlink="">
      <cdr:nvSpPr>
        <cdr:cNvPr id="2" name="Left Brace 1">
          <a:extLst xmlns:a="http://schemas.openxmlformats.org/drawingml/2006/main">
            <a:ext uri="{FF2B5EF4-FFF2-40B4-BE49-F238E27FC236}">
              <a16:creationId xmlns:a16="http://schemas.microsoft.com/office/drawing/2014/main" id="{F3FBBC02-8265-4498-4B44-C72BDA0C49E1}"/>
            </a:ext>
          </a:extLst>
        </cdr:cNvPr>
        <cdr:cNvSpPr/>
      </cdr:nvSpPr>
      <cdr:spPr>
        <a:xfrm xmlns:a="http://schemas.openxmlformats.org/drawingml/2006/main">
          <a:off x="375602" y="200717"/>
          <a:ext cx="207120" cy="1366934"/>
        </a:xfrm>
        <a:prstGeom xmlns:a="http://schemas.openxmlformats.org/drawingml/2006/main" prst="leftBrac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solidFill>
              <a:sysClr val="windowText" lastClr="000000"/>
            </a:solidFill>
          </a:endParaRPr>
        </a:p>
      </cdr:txBody>
    </cdr:sp>
  </cdr:relSizeAnchor>
  <cdr:relSizeAnchor xmlns:cdr="http://schemas.openxmlformats.org/drawingml/2006/chartDrawing">
    <cdr:from>
      <cdr:x>0.00641</cdr:x>
      <cdr:y>0.18424</cdr:y>
    </cdr:from>
    <cdr:to>
      <cdr:x>0.08839</cdr:x>
      <cdr:y>0.28745</cdr:y>
    </cdr:to>
    <cdr:sp macro="" textlink="">
      <cdr:nvSpPr>
        <cdr:cNvPr id="3" name="Text Box 2">
          <a:extLst xmlns:a="http://schemas.openxmlformats.org/drawingml/2006/main">
            <a:ext uri="{FF2B5EF4-FFF2-40B4-BE49-F238E27FC236}">
              <a16:creationId xmlns:a16="http://schemas.microsoft.com/office/drawing/2014/main" id="{F82F2190-ED79-0E2E-4EBF-1567FEE94AC4}"/>
            </a:ext>
          </a:extLst>
        </cdr:cNvPr>
        <cdr:cNvSpPr txBox="1"/>
      </cdr:nvSpPr>
      <cdr:spPr>
        <a:xfrm xmlns:a="http://schemas.openxmlformats.org/drawingml/2006/main">
          <a:off x="35052" y="676509"/>
          <a:ext cx="448083" cy="3789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SG" sz="1000" dirty="0">
              <a:latin typeface="Arial" panose="020B0604020202020204" pitchFamily="34" charset="0"/>
              <a:cs typeface="Arial" panose="020B0604020202020204" pitchFamily="34" charset="0"/>
            </a:rPr>
            <a:t>Top 10</a:t>
          </a:r>
        </a:p>
      </cdr:txBody>
    </cdr:sp>
  </cdr:relSizeAnchor>
</c:userShapes>
</file>

<file path=ppt/drawings/drawing17.xml><?xml version="1.0" encoding="utf-8"?>
<c:userShapes xmlns:c="http://schemas.openxmlformats.org/drawingml/2006/chart">
  <cdr:relSizeAnchor xmlns:cdr="http://schemas.openxmlformats.org/drawingml/2006/chartDrawing">
    <cdr:from>
      <cdr:x>0.31726</cdr:x>
      <cdr:y>0.30173</cdr:y>
    </cdr:from>
    <cdr:to>
      <cdr:x>0.96292</cdr:x>
      <cdr:y>0.30173</cdr:y>
    </cdr:to>
    <cdr:cxnSp macro="">
      <cdr:nvCxnSpPr>
        <cdr:cNvPr id="3" name="Straight Connector 2">
          <a:extLst xmlns:a="http://schemas.openxmlformats.org/drawingml/2006/main">
            <a:ext uri="{FF2B5EF4-FFF2-40B4-BE49-F238E27FC236}">
              <a16:creationId xmlns:a16="http://schemas.microsoft.com/office/drawing/2014/main" id="{D1397963-099D-3C6A-0823-9B1C73E12A1C}"/>
            </a:ext>
          </a:extLst>
        </cdr:cNvPr>
        <cdr:cNvCxnSpPr/>
      </cdr:nvCxnSpPr>
      <cdr:spPr>
        <a:xfrm xmlns:a="http://schemas.openxmlformats.org/drawingml/2006/main">
          <a:off x="1733550" y="1107934"/>
          <a:ext cx="3528000" cy="0"/>
        </a:xfrm>
        <a:prstGeom xmlns:a="http://schemas.openxmlformats.org/drawingml/2006/main" prst="line">
          <a:avLst/>
        </a:prstGeom>
        <a:ln xmlns:a="http://schemas.openxmlformats.org/drawingml/2006/main">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0.31507</cdr:x>
      <cdr:y>0.5646</cdr:y>
    </cdr:from>
    <cdr:to>
      <cdr:x>0.96073</cdr:x>
      <cdr:y>0.5646</cdr:y>
    </cdr:to>
    <cdr:cxnSp macro="">
      <cdr:nvCxnSpPr>
        <cdr:cNvPr id="4" name="Straight Connector 3">
          <a:extLst xmlns:a="http://schemas.openxmlformats.org/drawingml/2006/main">
            <a:ext uri="{FF2B5EF4-FFF2-40B4-BE49-F238E27FC236}">
              <a16:creationId xmlns:a16="http://schemas.microsoft.com/office/drawing/2014/main" id="{5804D0B2-8C48-809B-AC1A-3F6801D40001}"/>
            </a:ext>
          </a:extLst>
        </cdr:cNvPr>
        <cdr:cNvCxnSpPr/>
      </cdr:nvCxnSpPr>
      <cdr:spPr>
        <a:xfrm xmlns:a="http://schemas.openxmlformats.org/drawingml/2006/main">
          <a:off x="1721597" y="2073134"/>
          <a:ext cx="3528000" cy="0"/>
        </a:xfrm>
        <a:prstGeom xmlns:a="http://schemas.openxmlformats.org/drawingml/2006/main" prst="line">
          <a:avLst/>
        </a:prstGeom>
        <a:ln xmlns:a="http://schemas.openxmlformats.org/drawingml/2006/main">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0.04358</cdr:x>
      <cdr:y>0.50498</cdr:y>
    </cdr:from>
    <cdr:to>
      <cdr:x>0.9692</cdr:x>
      <cdr:y>0.50498</cdr:y>
    </cdr:to>
    <cdr:cxnSp macro="">
      <cdr:nvCxnSpPr>
        <cdr:cNvPr id="3" name="Straight Connector 2">
          <a:extLst xmlns:a="http://schemas.openxmlformats.org/drawingml/2006/main">
            <a:ext uri="{FF2B5EF4-FFF2-40B4-BE49-F238E27FC236}">
              <a16:creationId xmlns:a16="http://schemas.microsoft.com/office/drawing/2014/main" id="{F3BFCD3A-38DC-8743-3CA9-C0DD4CB9AC6B}"/>
            </a:ext>
          </a:extLst>
        </cdr:cNvPr>
        <cdr:cNvCxnSpPr/>
      </cdr:nvCxnSpPr>
      <cdr:spPr>
        <a:xfrm xmlns:a="http://schemas.openxmlformats.org/drawingml/2006/main">
          <a:off x="238125" y="1851025"/>
          <a:ext cx="5057775" cy="0"/>
        </a:xfrm>
        <a:prstGeom xmlns:a="http://schemas.openxmlformats.org/drawingml/2006/main" prst="line">
          <a:avLst/>
        </a:prstGeom>
        <a:ln xmlns:a="http://schemas.openxmlformats.org/drawingml/2006/main" w="12700">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0.71993</cdr:x>
      <cdr:y>0.01197</cdr:y>
    </cdr:from>
    <cdr:to>
      <cdr:x>0.91878</cdr:x>
      <cdr:y>0.08213</cdr:y>
    </cdr:to>
    <cdr:sp macro="" textlink="">
      <cdr:nvSpPr>
        <cdr:cNvPr id="4" name="TextBox 3">
          <a:extLst xmlns:a="http://schemas.openxmlformats.org/drawingml/2006/main">
            <a:ext uri="{FF2B5EF4-FFF2-40B4-BE49-F238E27FC236}">
              <a16:creationId xmlns:a16="http://schemas.microsoft.com/office/drawing/2014/main" id="{E26B8DF3-914F-DD4E-605D-0B68C7EBC7FA}"/>
            </a:ext>
          </a:extLst>
        </cdr:cNvPr>
        <cdr:cNvSpPr txBox="1"/>
      </cdr:nvSpPr>
      <cdr:spPr>
        <a:xfrm xmlns:a="http://schemas.openxmlformats.org/drawingml/2006/main">
          <a:off x="3933825" y="43871"/>
          <a:ext cx="1086556" cy="257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Forecast</a:t>
          </a:r>
          <a:endParaRPr lang="en-SG" sz="11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0.43889</cdr:x>
      <cdr:y>0.47854</cdr:y>
    </cdr:from>
    <cdr:to>
      <cdr:x>0.46602</cdr:x>
      <cdr:y>0.79279</cdr:y>
    </cdr:to>
    <cdr:sp macro="" textlink="">
      <cdr:nvSpPr>
        <cdr:cNvPr id="2" name="Right Brace 1">
          <a:extLst xmlns:a="http://schemas.openxmlformats.org/drawingml/2006/main">
            <a:ext uri="{FF2B5EF4-FFF2-40B4-BE49-F238E27FC236}">
              <a16:creationId xmlns:a16="http://schemas.microsoft.com/office/drawing/2014/main" id="{D198587D-8498-571F-919F-2B9CECC5AFC7}"/>
            </a:ext>
          </a:extLst>
        </cdr:cNvPr>
        <cdr:cNvSpPr/>
      </cdr:nvSpPr>
      <cdr:spPr>
        <a:xfrm xmlns:a="http://schemas.openxmlformats.org/drawingml/2006/main">
          <a:off x="1348185" y="1017587"/>
          <a:ext cx="83343" cy="668244"/>
        </a:xfrm>
        <a:prstGeom xmlns:a="http://schemas.openxmlformats.org/drawingml/2006/main" prst="rightBrace">
          <a:avLst>
            <a:gd name="adj1" fmla="val 29761"/>
            <a:gd name="adj2" fmla="val 50000"/>
          </a:avLst>
        </a:prstGeom>
        <a:ln xmlns:a="http://schemas.openxmlformats.org/drawingml/2006/main" w="12700">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0.42829</cdr:x>
      <cdr:y>0.5638</cdr:y>
    </cdr:from>
    <cdr:to>
      <cdr:x>0.62791</cdr:x>
      <cdr:y>0.71519</cdr:y>
    </cdr:to>
    <cdr:sp macro="" textlink="">
      <cdr:nvSpPr>
        <cdr:cNvPr id="3" name="TextBox 2">
          <a:extLst xmlns:a="http://schemas.openxmlformats.org/drawingml/2006/main">
            <a:ext uri="{FF2B5EF4-FFF2-40B4-BE49-F238E27FC236}">
              <a16:creationId xmlns:a16="http://schemas.microsoft.com/office/drawing/2014/main" id="{2584FCED-C9D7-AAFC-3CAA-8C910C9E6062}"/>
            </a:ext>
          </a:extLst>
        </cdr:cNvPr>
        <cdr:cNvSpPr txBox="1"/>
      </cdr:nvSpPr>
      <cdr:spPr>
        <a:xfrm xmlns:a="http://schemas.openxmlformats.org/drawingml/2006/main">
          <a:off x="1315641" y="1198898"/>
          <a:ext cx="613172" cy="3219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SG" sz="1100" b="1" dirty="0">
              <a:solidFill>
                <a:srgbClr val="C00000"/>
              </a:solidFill>
              <a:latin typeface="Arial" panose="020B0604020202020204" pitchFamily="34" charset="0"/>
              <a:cs typeface="Arial" panose="020B0604020202020204" pitchFamily="34" charset="0"/>
            </a:rPr>
            <a:t>ASEAN+3</a:t>
          </a:r>
          <a:br>
            <a:rPr lang="en-SG" sz="1100" b="1" dirty="0">
              <a:solidFill>
                <a:srgbClr val="C00000"/>
              </a:solidFill>
              <a:latin typeface="Arial" panose="020B0604020202020204" pitchFamily="34" charset="0"/>
              <a:cs typeface="Arial" panose="020B0604020202020204" pitchFamily="34" charset="0"/>
            </a:rPr>
          </a:br>
          <a:r>
            <a:rPr lang="en-SG" sz="1100" b="1" dirty="0">
              <a:solidFill>
                <a:srgbClr val="C00000"/>
              </a:solidFill>
              <a:latin typeface="Arial" panose="020B0604020202020204" pitchFamily="34" charset="0"/>
              <a:cs typeface="Arial" panose="020B0604020202020204" pitchFamily="34" charset="0"/>
            </a:rPr>
            <a:t>44.5</a:t>
          </a:r>
          <a:br>
            <a:rPr lang="en-SG" sz="1100" dirty="0">
              <a:latin typeface="Arial" panose="020B0604020202020204" pitchFamily="34" charset="0"/>
              <a:cs typeface="Arial" panose="020B0604020202020204" pitchFamily="34" charset="0"/>
            </a:rPr>
          </a:br>
          <a:endParaRPr lang="en-SG" sz="11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0.80814</cdr:x>
      <cdr:y>0.567</cdr:y>
    </cdr:from>
    <cdr:to>
      <cdr:x>1</cdr:x>
      <cdr:y>0.71839</cdr:y>
    </cdr:to>
    <cdr:sp macro="" textlink="">
      <cdr:nvSpPr>
        <cdr:cNvPr id="4" name="TextBox 1">
          <a:extLst xmlns:a="http://schemas.openxmlformats.org/drawingml/2006/main">
            <a:ext uri="{FF2B5EF4-FFF2-40B4-BE49-F238E27FC236}">
              <a16:creationId xmlns:a16="http://schemas.microsoft.com/office/drawing/2014/main" id="{EDE40272-B256-BC50-DFC2-B1EB4D7CE276}"/>
            </a:ext>
          </a:extLst>
        </cdr:cNvPr>
        <cdr:cNvSpPr txBox="1"/>
      </cdr:nvSpPr>
      <cdr:spPr>
        <a:xfrm xmlns:a="http://schemas.openxmlformats.org/drawingml/2006/main">
          <a:off x="2482454" y="1205706"/>
          <a:ext cx="589359" cy="3219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SG" sz="1100" b="1" dirty="0">
              <a:solidFill>
                <a:srgbClr val="C00000"/>
              </a:solidFill>
              <a:latin typeface="Arial" panose="020B0604020202020204" pitchFamily="34" charset="0"/>
              <a:cs typeface="Arial" panose="020B0604020202020204" pitchFamily="34" charset="0"/>
            </a:rPr>
            <a:t>ASEAN+3</a:t>
          </a:r>
          <a:br>
            <a:rPr lang="en-SG" sz="1100" b="1" dirty="0">
              <a:solidFill>
                <a:srgbClr val="C00000"/>
              </a:solidFill>
              <a:latin typeface="Arial" panose="020B0604020202020204" pitchFamily="34" charset="0"/>
              <a:cs typeface="Arial" panose="020B0604020202020204" pitchFamily="34" charset="0"/>
            </a:rPr>
          </a:br>
          <a:r>
            <a:rPr lang="en-SG" sz="1100" b="1" dirty="0">
              <a:solidFill>
                <a:srgbClr val="C00000"/>
              </a:solidFill>
              <a:latin typeface="Arial" panose="020B0604020202020204" pitchFamily="34" charset="0"/>
              <a:cs typeface="Arial" panose="020B0604020202020204" pitchFamily="34" charset="0"/>
            </a:rPr>
            <a:t>45.1</a:t>
          </a:r>
          <a:br>
            <a:rPr lang="en-SG" sz="1100" dirty="0">
              <a:latin typeface="Arial" panose="020B0604020202020204" pitchFamily="34" charset="0"/>
              <a:cs typeface="Arial" panose="020B0604020202020204" pitchFamily="34" charset="0"/>
            </a:rPr>
          </a:br>
          <a:endParaRPr lang="en-SG" sz="11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0.81111</cdr:x>
      <cdr:y>0.49813</cdr:y>
    </cdr:from>
    <cdr:to>
      <cdr:x>0.84974</cdr:x>
      <cdr:y>0.79578</cdr:y>
    </cdr:to>
    <cdr:sp macro="" textlink="">
      <cdr:nvSpPr>
        <cdr:cNvPr id="5" name="Right Brace 4">
          <a:extLst xmlns:a="http://schemas.openxmlformats.org/drawingml/2006/main">
            <a:ext uri="{FF2B5EF4-FFF2-40B4-BE49-F238E27FC236}">
              <a16:creationId xmlns:a16="http://schemas.microsoft.com/office/drawing/2014/main" id="{724DC453-6BE5-7D6C-B15F-7CEB8F03E090}"/>
            </a:ext>
          </a:extLst>
        </cdr:cNvPr>
        <cdr:cNvSpPr/>
      </cdr:nvSpPr>
      <cdr:spPr>
        <a:xfrm xmlns:a="http://schemas.openxmlformats.org/drawingml/2006/main">
          <a:off x="2491583" y="1059258"/>
          <a:ext cx="118666" cy="632925"/>
        </a:xfrm>
        <a:prstGeom xmlns:a="http://schemas.openxmlformats.org/drawingml/2006/main" prst="rightBrace">
          <a:avLst>
            <a:gd name="adj1" fmla="val 29761"/>
            <a:gd name="adj2" fmla="val 50000"/>
          </a:avLst>
        </a:prstGeom>
        <a:ln xmlns:a="http://schemas.openxmlformats.org/drawingml/2006/main" w="12700">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0.11271</cdr:x>
      <cdr:y>0.03392</cdr:y>
    </cdr:from>
    <cdr:to>
      <cdr:x>0.48073</cdr:x>
      <cdr:y>0.18721</cdr:y>
    </cdr:to>
    <cdr:sp macro="" textlink="">
      <cdr:nvSpPr>
        <cdr:cNvPr id="2" name="Text Box 1325931942">
          <a:extLst xmlns:a="http://schemas.openxmlformats.org/drawingml/2006/main">
            <a:ext uri="{FF2B5EF4-FFF2-40B4-BE49-F238E27FC236}">
              <a16:creationId xmlns:a16="http://schemas.microsoft.com/office/drawing/2014/main" id="{85E9835B-E2EA-E281-50C4-79E935ABA53A}"/>
            </a:ext>
          </a:extLst>
        </cdr:cNvPr>
        <cdr:cNvSpPr txBox="1"/>
      </cdr:nvSpPr>
      <cdr:spPr>
        <a:xfrm xmlns:a="http://schemas.openxmlformats.org/drawingml/2006/main">
          <a:off x="414034" y="124598"/>
          <a:ext cx="1351912" cy="563106"/>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non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i="1" dirty="0">
              <a:effectLst/>
              <a:latin typeface="Arial" panose="020B0604020202020204" pitchFamily="34" charset="0"/>
              <a:ea typeface="Calibri" panose="020F0502020204030204" pitchFamily="34" charset="0"/>
            </a:rPr>
            <a:t>Border closure</a:t>
          </a:r>
          <a:r>
            <a:rPr lang="en-US" sz="1000" b="0" i="1" baseline="0" dirty="0">
              <a:effectLst/>
              <a:latin typeface="Arial" panose="020B0604020202020204" pitchFamily="34" charset="0"/>
              <a:ea typeface="Calibri" panose="020F0502020204030204" pitchFamily="34" charset="0"/>
            </a:rPr>
            <a:t> </a:t>
          </a:r>
          <a:br>
            <a:rPr lang="en-US" sz="1000" b="0" i="1" baseline="0" dirty="0">
              <a:effectLst/>
              <a:latin typeface="Arial" panose="020B0604020202020204" pitchFamily="34" charset="0"/>
              <a:ea typeface="Calibri" panose="020F0502020204030204" pitchFamily="34" charset="0"/>
            </a:rPr>
          </a:br>
          <a:r>
            <a:rPr lang="en-US" sz="1000" b="0" i="1" baseline="0" dirty="0">
              <a:effectLst/>
              <a:latin typeface="Arial" panose="020B0604020202020204" pitchFamily="34" charset="0"/>
              <a:ea typeface="Calibri" panose="020F0502020204030204" pitchFamily="34" charset="0"/>
            </a:rPr>
            <a:t>due to COVID-19</a:t>
          </a:r>
          <a:endParaRPr lang="en-SG" sz="1000" b="0" dirty="0">
            <a:effectLst/>
            <a:latin typeface="Calibri" panose="020F0502020204030204" pitchFamily="34" charset="0"/>
            <a:ea typeface="Calibri" panose="020F0502020204030204" pitchFamily="34" charset="0"/>
          </a:endParaRPr>
        </a:p>
      </cdr:txBody>
    </cdr:sp>
  </cdr:relSizeAnchor>
  <cdr:relSizeAnchor xmlns:cdr="http://schemas.openxmlformats.org/drawingml/2006/chartDrawing">
    <cdr:from>
      <cdr:x>0.29758</cdr:x>
      <cdr:y>0.15941</cdr:y>
    </cdr:from>
    <cdr:to>
      <cdr:x>0.29758</cdr:x>
      <cdr:y>0.79668</cdr:y>
    </cdr:to>
    <cdr:cxnSp macro="">
      <cdr:nvCxnSpPr>
        <cdr:cNvPr id="3" name="Straight Connector 2">
          <a:extLst xmlns:a="http://schemas.openxmlformats.org/drawingml/2006/main">
            <a:ext uri="{FF2B5EF4-FFF2-40B4-BE49-F238E27FC236}">
              <a16:creationId xmlns:a16="http://schemas.microsoft.com/office/drawing/2014/main" id="{31EE64E2-22B1-474F-0EC4-6B60D3B8104C}"/>
            </a:ext>
          </a:extLst>
        </cdr:cNvPr>
        <cdr:cNvCxnSpPr/>
      </cdr:nvCxnSpPr>
      <cdr:spPr>
        <a:xfrm xmlns:a="http://schemas.openxmlformats.org/drawingml/2006/main" flipH="1">
          <a:off x="1093163" y="585582"/>
          <a:ext cx="0" cy="2340995"/>
        </a:xfrm>
        <a:prstGeom xmlns:a="http://schemas.openxmlformats.org/drawingml/2006/main" prst="line">
          <a:avLst/>
        </a:prstGeom>
        <a:ln xmlns:a="http://schemas.openxmlformats.org/drawingml/2006/main" w="9525">
          <a:solidFill>
            <a:schemeClr val="bg1">
              <a:lumMod val="50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0.56177</cdr:x>
      <cdr:y>0.15898</cdr:y>
    </cdr:from>
    <cdr:to>
      <cdr:x>0.56177</cdr:x>
      <cdr:y>0.79626</cdr:y>
    </cdr:to>
    <cdr:cxnSp macro="">
      <cdr:nvCxnSpPr>
        <cdr:cNvPr id="4" name="Straight Connector 3">
          <a:extLst xmlns:a="http://schemas.openxmlformats.org/drawingml/2006/main">
            <a:ext uri="{FF2B5EF4-FFF2-40B4-BE49-F238E27FC236}">
              <a16:creationId xmlns:a16="http://schemas.microsoft.com/office/drawing/2014/main" id="{8330A4EF-1D1F-8086-54E6-F20474C36CEA}"/>
            </a:ext>
          </a:extLst>
        </cdr:cNvPr>
        <cdr:cNvCxnSpPr/>
      </cdr:nvCxnSpPr>
      <cdr:spPr>
        <a:xfrm xmlns:a="http://schemas.openxmlformats.org/drawingml/2006/main">
          <a:off x="2063639" y="584004"/>
          <a:ext cx="0" cy="2341033"/>
        </a:xfrm>
        <a:prstGeom xmlns:a="http://schemas.openxmlformats.org/drawingml/2006/main" prst="line">
          <a:avLst/>
        </a:prstGeom>
        <a:ln xmlns:a="http://schemas.openxmlformats.org/drawingml/2006/main" w="9525">
          <a:solidFill>
            <a:schemeClr val="bg1">
              <a:lumMod val="50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0.44975</cdr:x>
      <cdr:y>0.04509</cdr:y>
    </cdr:from>
    <cdr:to>
      <cdr:x>0.76321</cdr:x>
      <cdr:y>0.19815</cdr:y>
    </cdr:to>
    <cdr:sp macro="" textlink="">
      <cdr:nvSpPr>
        <cdr:cNvPr id="5" name="Text Box 1325931942">
          <a:extLst xmlns:a="http://schemas.openxmlformats.org/drawingml/2006/main">
            <a:ext uri="{FF2B5EF4-FFF2-40B4-BE49-F238E27FC236}">
              <a16:creationId xmlns:a16="http://schemas.microsoft.com/office/drawing/2014/main" id="{D8094BC3-D0B0-81AF-F343-5B66A9806355}"/>
            </a:ext>
          </a:extLst>
        </cdr:cNvPr>
        <cdr:cNvSpPr txBox="1"/>
      </cdr:nvSpPr>
      <cdr:spPr>
        <a:xfrm xmlns:a="http://schemas.openxmlformats.org/drawingml/2006/main">
          <a:off x="1652137" y="165649"/>
          <a:ext cx="1151488" cy="562262"/>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non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i="1" dirty="0">
              <a:effectLst/>
              <a:latin typeface="Arial" panose="020B0604020202020204" pitchFamily="34" charset="0"/>
              <a:ea typeface="Calibri" panose="020F0502020204030204" pitchFamily="34" charset="0"/>
            </a:rPr>
            <a:t>Border</a:t>
          </a:r>
          <a:r>
            <a:rPr lang="en-US" sz="1000" b="0" i="1" baseline="0" dirty="0">
              <a:effectLst/>
              <a:latin typeface="Arial" panose="020B0604020202020204" pitchFamily="34" charset="0"/>
              <a:ea typeface="Calibri" panose="020F0502020204030204" pitchFamily="34" charset="0"/>
            </a:rPr>
            <a:t> reopening</a:t>
          </a:r>
          <a:endParaRPr lang="en-SG" sz="1000" b="0" dirty="0">
            <a:effectLst/>
            <a:latin typeface="Calibri" panose="020F0502020204030204" pitchFamily="34" charset="0"/>
            <a:ea typeface="Calibri" panose="020F0502020204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0.21964</cdr:x>
      <cdr:y>0.36018</cdr:y>
    </cdr:from>
    <cdr:to>
      <cdr:x>0.25915</cdr:x>
      <cdr:y>0.40175</cdr:y>
    </cdr:to>
    <cdr:cxnSp macro="">
      <cdr:nvCxnSpPr>
        <cdr:cNvPr id="3" name="Straight Arrow Connector 2">
          <a:extLst xmlns:a="http://schemas.openxmlformats.org/drawingml/2006/main">
            <a:ext uri="{FF2B5EF4-FFF2-40B4-BE49-F238E27FC236}">
              <a16:creationId xmlns:a16="http://schemas.microsoft.com/office/drawing/2014/main" id="{7AD29763-55D7-84CB-7A9A-557385406DEE}"/>
            </a:ext>
          </a:extLst>
        </cdr:cNvPr>
        <cdr:cNvCxnSpPr/>
      </cdr:nvCxnSpPr>
      <cdr:spPr>
        <a:xfrm xmlns:a="http://schemas.openxmlformats.org/drawingml/2006/main" flipV="1">
          <a:off x="1200150" y="1320237"/>
          <a:ext cx="215900" cy="152400"/>
        </a:xfrm>
        <a:prstGeom xmlns:a="http://schemas.openxmlformats.org/drawingml/2006/main" prst="straightConnector1">
          <a:avLst/>
        </a:prstGeom>
        <a:ln xmlns:a="http://schemas.openxmlformats.org/drawingml/2006/main" w="12700">
          <a:tailEnd type="stealth"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0.32772</cdr:x>
      <cdr:y>0.33592</cdr:y>
    </cdr:from>
    <cdr:to>
      <cdr:x>0.36723</cdr:x>
      <cdr:y>0.3775</cdr:y>
    </cdr:to>
    <cdr:cxnSp macro="">
      <cdr:nvCxnSpPr>
        <cdr:cNvPr id="5" name="Straight Arrow Connector 4">
          <a:extLst xmlns:a="http://schemas.openxmlformats.org/drawingml/2006/main">
            <a:ext uri="{FF2B5EF4-FFF2-40B4-BE49-F238E27FC236}">
              <a16:creationId xmlns:a16="http://schemas.microsoft.com/office/drawing/2014/main" id="{EAD7156D-4041-D142-F1C2-EFBB0959D6DD}"/>
            </a:ext>
          </a:extLst>
        </cdr:cNvPr>
        <cdr:cNvCxnSpPr/>
      </cdr:nvCxnSpPr>
      <cdr:spPr>
        <a:xfrm xmlns:a="http://schemas.openxmlformats.org/drawingml/2006/main" flipV="1">
          <a:off x="1790700" y="1231337"/>
          <a:ext cx="215900" cy="152400"/>
        </a:xfrm>
        <a:prstGeom xmlns:a="http://schemas.openxmlformats.org/drawingml/2006/main" prst="straightConnector1">
          <a:avLst/>
        </a:prstGeom>
        <a:ln xmlns:a="http://schemas.openxmlformats.org/drawingml/2006/main" w="12700">
          <a:tailEnd type="stealth"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0.44044</cdr:x>
      <cdr:y>0.16229</cdr:y>
    </cdr:from>
    <cdr:to>
      <cdr:x>0.47995</cdr:x>
      <cdr:y>0.20387</cdr:y>
    </cdr:to>
    <cdr:cxnSp macro="">
      <cdr:nvCxnSpPr>
        <cdr:cNvPr id="6" name="Straight Arrow Connector 5">
          <a:extLst xmlns:a="http://schemas.openxmlformats.org/drawingml/2006/main">
            <a:ext uri="{FF2B5EF4-FFF2-40B4-BE49-F238E27FC236}">
              <a16:creationId xmlns:a16="http://schemas.microsoft.com/office/drawing/2014/main" id="{EAD7156D-4041-D142-F1C2-EFBB0959D6DD}"/>
            </a:ext>
          </a:extLst>
        </cdr:cNvPr>
        <cdr:cNvCxnSpPr/>
      </cdr:nvCxnSpPr>
      <cdr:spPr>
        <a:xfrm xmlns:a="http://schemas.openxmlformats.org/drawingml/2006/main" flipV="1">
          <a:off x="2406650" y="594896"/>
          <a:ext cx="215900" cy="152400"/>
        </a:xfrm>
        <a:prstGeom xmlns:a="http://schemas.openxmlformats.org/drawingml/2006/main" prst="straightConnector1">
          <a:avLst/>
        </a:prstGeom>
        <a:ln xmlns:a="http://schemas.openxmlformats.org/drawingml/2006/main" w="12700">
          <a:tailEnd type="stealth"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0.55317</cdr:x>
      <cdr:y>0.14794</cdr:y>
    </cdr:from>
    <cdr:to>
      <cdr:x>0.59268</cdr:x>
      <cdr:y>0.18952</cdr:y>
    </cdr:to>
    <cdr:cxnSp macro="">
      <cdr:nvCxnSpPr>
        <cdr:cNvPr id="7" name="Straight Arrow Connector 6">
          <a:extLst xmlns:a="http://schemas.openxmlformats.org/drawingml/2006/main">
            <a:ext uri="{FF2B5EF4-FFF2-40B4-BE49-F238E27FC236}">
              <a16:creationId xmlns:a16="http://schemas.microsoft.com/office/drawing/2014/main" id="{EAD7156D-4041-D142-F1C2-EFBB0959D6DD}"/>
            </a:ext>
          </a:extLst>
        </cdr:cNvPr>
        <cdr:cNvCxnSpPr/>
      </cdr:nvCxnSpPr>
      <cdr:spPr>
        <a:xfrm xmlns:a="http://schemas.openxmlformats.org/drawingml/2006/main" flipV="1">
          <a:off x="3022600" y="542291"/>
          <a:ext cx="215900" cy="152400"/>
        </a:xfrm>
        <a:prstGeom xmlns:a="http://schemas.openxmlformats.org/drawingml/2006/main" prst="straightConnector1">
          <a:avLst/>
        </a:prstGeom>
        <a:ln xmlns:a="http://schemas.openxmlformats.org/drawingml/2006/main" w="12700">
          <a:tailEnd type="stealth"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0.66357</cdr:x>
      <cdr:y>0.34805</cdr:y>
    </cdr:from>
    <cdr:to>
      <cdr:x>0.70308</cdr:x>
      <cdr:y>0.38963</cdr:y>
    </cdr:to>
    <cdr:cxnSp macro="">
      <cdr:nvCxnSpPr>
        <cdr:cNvPr id="8" name="Straight Arrow Connector 7">
          <a:extLst xmlns:a="http://schemas.openxmlformats.org/drawingml/2006/main">
            <a:ext uri="{FF2B5EF4-FFF2-40B4-BE49-F238E27FC236}">
              <a16:creationId xmlns:a16="http://schemas.microsoft.com/office/drawing/2014/main" id="{EAD7156D-4041-D142-F1C2-EFBB0959D6DD}"/>
            </a:ext>
          </a:extLst>
        </cdr:cNvPr>
        <cdr:cNvCxnSpPr/>
      </cdr:nvCxnSpPr>
      <cdr:spPr>
        <a:xfrm xmlns:a="http://schemas.openxmlformats.org/drawingml/2006/main" flipV="1">
          <a:off x="3625850" y="1275787"/>
          <a:ext cx="215900" cy="152400"/>
        </a:xfrm>
        <a:prstGeom xmlns:a="http://schemas.openxmlformats.org/drawingml/2006/main" prst="straightConnector1">
          <a:avLst/>
        </a:prstGeom>
        <a:ln xmlns:a="http://schemas.openxmlformats.org/drawingml/2006/main" w="12700">
          <a:tailEnd type="stealth"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0.78327</cdr:x>
      <cdr:y>0.18308</cdr:y>
    </cdr:from>
    <cdr:to>
      <cdr:x>0.82278</cdr:x>
      <cdr:y>0.22466</cdr:y>
    </cdr:to>
    <cdr:cxnSp macro="">
      <cdr:nvCxnSpPr>
        <cdr:cNvPr id="9" name="Straight Arrow Connector 8">
          <a:extLst xmlns:a="http://schemas.openxmlformats.org/drawingml/2006/main">
            <a:ext uri="{FF2B5EF4-FFF2-40B4-BE49-F238E27FC236}">
              <a16:creationId xmlns:a16="http://schemas.microsoft.com/office/drawing/2014/main" id="{EAD7156D-4041-D142-F1C2-EFBB0959D6DD}"/>
            </a:ext>
          </a:extLst>
        </cdr:cNvPr>
        <cdr:cNvCxnSpPr/>
      </cdr:nvCxnSpPr>
      <cdr:spPr>
        <a:xfrm xmlns:a="http://schemas.openxmlformats.org/drawingml/2006/main" flipV="1">
          <a:off x="4279900" y="671096"/>
          <a:ext cx="215900" cy="152400"/>
        </a:xfrm>
        <a:prstGeom xmlns:a="http://schemas.openxmlformats.org/drawingml/2006/main" prst="straightConnector1">
          <a:avLst/>
        </a:prstGeom>
        <a:ln xmlns:a="http://schemas.openxmlformats.org/drawingml/2006/main" w="12700">
          <a:tailEnd type="stealth"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0.2543</cdr:x>
      <cdr:y>0.05899</cdr:y>
    </cdr:from>
    <cdr:to>
      <cdr:x>0.2543</cdr:x>
      <cdr:y>0.67926</cdr:y>
    </cdr:to>
    <cdr:cxnSp macro="">
      <cdr:nvCxnSpPr>
        <cdr:cNvPr id="2" name="Straight Connector 1">
          <a:extLst xmlns:a="http://schemas.openxmlformats.org/drawingml/2006/main">
            <a:ext uri="{FF2B5EF4-FFF2-40B4-BE49-F238E27FC236}">
              <a16:creationId xmlns:a16="http://schemas.microsoft.com/office/drawing/2014/main" id="{6E17261E-0372-CCFA-3A51-8953467C9238}"/>
            </a:ext>
          </a:extLst>
        </cdr:cNvPr>
        <cdr:cNvCxnSpPr/>
      </cdr:nvCxnSpPr>
      <cdr:spPr>
        <a:xfrm xmlns:a="http://schemas.openxmlformats.org/drawingml/2006/main">
          <a:off x="1389560" y="216226"/>
          <a:ext cx="0" cy="2273623"/>
        </a:xfrm>
        <a:prstGeom xmlns:a="http://schemas.openxmlformats.org/drawingml/2006/main" prst="line">
          <a:avLst/>
        </a:prstGeom>
        <a:ln xmlns:a="http://schemas.openxmlformats.org/drawingml/2006/main">
          <a:solidFill>
            <a:sysClr val="windowText" lastClr="0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0.44119</cdr:x>
      <cdr:y>0.0582</cdr:y>
    </cdr:from>
    <cdr:to>
      <cdr:x>0.44119</cdr:x>
      <cdr:y>0.67847</cdr:y>
    </cdr:to>
    <cdr:cxnSp macro="">
      <cdr:nvCxnSpPr>
        <cdr:cNvPr id="5" name="Straight Connector 4">
          <a:extLst xmlns:a="http://schemas.openxmlformats.org/drawingml/2006/main">
            <a:ext uri="{FF2B5EF4-FFF2-40B4-BE49-F238E27FC236}">
              <a16:creationId xmlns:a16="http://schemas.microsoft.com/office/drawing/2014/main" id="{B7A9D3A5-BEA5-3CE7-6AC8-185AFB2EEEDD}"/>
            </a:ext>
          </a:extLst>
        </cdr:cNvPr>
        <cdr:cNvCxnSpPr/>
      </cdr:nvCxnSpPr>
      <cdr:spPr>
        <a:xfrm xmlns:a="http://schemas.openxmlformats.org/drawingml/2006/main">
          <a:off x="2410713" y="213336"/>
          <a:ext cx="0" cy="2273623"/>
        </a:xfrm>
        <a:prstGeom xmlns:a="http://schemas.openxmlformats.org/drawingml/2006/main" prst="line">
          <a:avLst/>
        </a:prstGeom>
        <a:ln xmlns:a="http://schemas.openxmlformats.org/drawingml/2006/main">
          <a:solidFill>
            <a:sysClr val="windowText" lastClr="0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0.62743</cdr:x>
      <cdr:y>0.05682</cdr:y>
    </cdr:from>
    <cdr:to>
      <cdr:x>0.62743</cdr:x>
      <cdr:y>0.67709</cdr:y>
    </cdr:to>
    <cdr:cxnSp macro="">
      <cdr:nvCxnSpPr>
        <cdr:cNvPr id="14" name="Straight Connector 13">
          <a:extLst xmlns:a="http://schemas.openxmlformats.org/drawingml/2006/main">
            <a:ext uri="{FF2B5EF4-FFF2-40B4-BE49-F238E27FC236}">
              <a16:creationId xmlns:a16="http://schemas.microsoft.com/office/drawing/2014/main" id="{BA8A8F5A-3E80-AF9D-452B-634B89EBB393}"/>
            </a:ext>
          </a:extLst>
        </cdr:cNvPr>
        <cdr:cNvCxnSpPr/>
      </cdr:nvCxnSpPr>
      <cdr:spPr>
        <a:xfrm xmlns:a="http://schemas.openxmlformats.org/drawingml/2006/main">
          <a:off x="3428370" y="208277"/>
          <a:ext cx="0" cy="2273623"/>
        </a:xfrm>
        <a:prstGeom xmlns:a="http://schemas.openxmlformats.org/drawingml/2006/main" prst="line">
          <a:avLst/>
        </a:prstGeom>
        <a:ln xmlns:a="http://schemas.openxmlformats.org/drawingml/2006/main">
          <a:solidFill>
            <a:sysClr val="windowText" lastClr="0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0.81302</cdr:x>
      <cdr:y>0.05752</cdr:y>
    </cdr:from>
    <cdr:to>
      <cdr:x>0.81302</cdr:x>
      <cdr:y>0.67779</cdr:y>
    </cdr:to>
    <cdr:cxnSp macro="">
      <cdr:nvCxnSpPr>
        <cdr:cNvPr id="16" name="Straight Connector 15">
          <a:extLst xmlns:a="http://schemas.openxmlformats.org/drawingml/2006/main">
            <a:ext uri="{FF2B5EF4-FFF2-40B4-BE49-F238E27FC236}">
              <a16:creationId xmlns:a16="http://schemas.microsoft.com/office/drawing/2014/main" id="{9A56D610-23D3-E0A5-E9AB-8B365EAD2606}"/>
            </a:ext>
          </a:extLst>
        </cdr:cNvPr>
        <cdr:cNvCxnSpPr/>
      </cdr:nvCxnSpPr>
      <cdr:spPr>
        <a:xfrm xmlns:a="http://schemas.openxmlformats.org/drawingml/2006/main">
          <a:off x="4442506" y="210836"/>
          <a:ext cx="0" cy="2273623"/>
        </a:xfrm>
        <a:prstGeom xmlns:a="http://schemas.openxmlformats.org/drawingml/2006/main" prst="line">
          <a:avLst/>
        </a:prstGeom>
        <a:ln xmlns:a="http://schemas.openxmlformats.org/drawingml/2006/main">
          <a:solidFill>
            <a:sysClr val="windowText" lastClr="0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0.52181</cdr:x>
      <cdr:y>0.0438</cdr:y>
    </cdr:from>
    <cdr:to>
      <cdr:x>0.52181</cdr:x>
      <cdr:y>0.74857</cdr:y>
    </cdr:to>
    <cdr:cxnSp macro="">
      <cdr:nvCxnSpPr>
        <cdr:cNvPr id="3" name="Straight Connector 2">
          <a:extLst xmlns:a="http://schemas.openxmlformats.org/drawingml/2006/main">
            <a:ext uri="{FF2B5EF4-FFF2-40B4-BE49-F238E27FC236}">
              <a16:creationId xmlns:a16="http://schemas.microsoft.com/office/drawing/2014/main" id="{372F291B-4771-4FEB-DB2E-71C7B474E289}"/>
            </a:ext>
          </a:extLst>
        </cdr:cNvPr>
        <cdr:cNvCxnSpPr/>
      </cdr:nvCxnSpPr>
      <cdr:spPr>
        <a:xfrm xmlns:a="http://schemas.openxmlformats.org/drawingml/2006/main">
          <a:off x="2852102" y="161084"/>
          <a:ext cx="0" cy="2592000"/>
        </a:xfrm>
        <a:prstGeom xmlns:a="http://schemas.openxmlformats.org/drawingml/2006/main" prst="line">
          <a:avLst/>
        </a:prstGeom>
        <a:ln xmlns:a="http://schemas.openxmlformats.org/drawingml/2006/main">
          <a:solidFill>
            <a:schemeClr val="bg1">
              <a:lumMod val="50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0.2324</cdr:x>
      <cdr:y>0.02553</cdr:y>
    </cdr:from>
    <cdr:to>
      <cdr:x>0.2324</cdr:x>
      <cdr:y>0.78684</cdr:y>
    </cdr:to>
    <cdr:cxnSp macro="">
      <cdr:nvCxnSpPr>
        <cdr:cNvPr id="2" name="Straight Connector 1">
          <a:extLst xmlns:a="http://schemas.openxmlformats.org/drawingml/2006/main">
            <a:ext uri="{FF2B5EF4-FFF2-40B4-BE49-F238E27FC236}">
              <a16:creationId xmlns:a16="http://schemas.microsoft.com/office/drawing/2014/main" id="{F373BCEF-6523-EB3F-0147-62A972072294}"/>
            </a:ext>
          </a:extLst>
        </cdr:cNvPr>
        <cdr:cNvCxnSpPr/>
      </cdr:nvCxnSpPr>
      <cdr:spPr>
        <a:xfrm xmlns:a="http://schemas.openxmlformats.org/drawingml/2006/main">
          <a:off x="1270261" y="96850"/>
          <a:ext cx="0" cy="2888505"/>
        </a:xfrm>
        <a:prstGeom xmlns:a="http://schemas.openxmlformats.org/drawingml/2006/main" prst="line">
          <a:avLst/>
        </a:prstGeom>
        <a:ln xmlns:a="http://schemas.openxmlformats.org/drawingml/2006/main" w="9525">
          <a:solidFill>
            <a:schemeClr val="bg1">
              <a:lumMod val="50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0.06011</cdr:x>
      <cdr:y>0.03028</cdr:y>
    </cdr:from>
    <cdr:to>
      <cdr:x>0.22914</cdr:x>
      <cdr:y>0.21948</cdr:y>
    </cdr:to>
    <cdr:sp macro="" textlink="">
      <cdr:nvSpPr>
        <cdr:cNvPr id="6" name="TextBox 1">
          <a:extLst xmlns:a="http://schemas.openxmlformats.org/drawingml/2006/main">
            <a:ext uri="{FF2B5EF4-FFF2-40B4-BE49-F238E27FC236}">
              <a16:creationId xmlns:a16="http://schemas.microsoft.com/office/drawing/2014/main" id="{5B3EFFFB-628E-FCCA-9C62-70B149CA2D5D}"/>
            </a:ext>
          </a:extLst>
        </cdr:cNvPr>
        <cdr:cNvSpPr txBox="1"/>
      </cdr:nvSpPr>
      <cdr:spPr>
        <a:xfrm xmlns:a="http://schemas.openxmlformats.org/drawingml/2006/main">
          <a:off x="328569" y="114890"/>
          <a:ext cx="923878" cy="7178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SG" sz="1100" i="0" baseline="0" dirty="0">
              <a:latin typeface="Arial" panose="020B0604020202020204" pitchFamily="34" charset="0"/>
              <a:cs typeface="Arial" panose="020B0604020202020204" pitchFamily="34" charset="0"/>
            </a:rPr>
            <a:t>Recovered to p</a:t>
          </a:r>
          <a:r>
            <a:rPr lang="en-SG" sz="1100" i="0" dirty="0">
              <a:latin typeface="Arial" panose="020B0604020202020204" pitchFamily="34" charset="0"/>
              <a:cs typeface="Arial" panose="020B0604020202020204" pitchFamily="34" charset="0"/>
            </a:rPr>
            <a:t>re-pandemic trend growth</a:t>
          </a:r>
        </a:p>
      </cdr:txBody>
    </cdr:sp>
  </cdr:relSizeAnchor>
  <cdr:relSizeAnchor xmlns:cdr="http://schemas.openxmlformats.org/drawingml/2006/chartDrawing">
    <cdr:from>
      <cdr:x>0.31338</cdr:x>
      <cdr:y>0.03726</cdr:y>
    </cdr:from>
    <cdr:to>
      <cdr:x>0.79915</cdr:x>
      <cdr:y>0.2453</cdr:y>
    </cdr:to>
    <cdr:sp macro="" textlink="">
      <cdr:nvSpPr>
        <cdr:cNvPr id="7" name="TextBox 1">
          <a:extLst xmlns:a="http://schemas.openxmlformats.org/drawingml/2006/main">
            <a:ext uri="{FF2B5EF4-FFF2-40B4-BE49-F238E27FC236}">
              <a16:creationId xmlns:a16="http://schemas.microsoft.com/office/drawing/2014/main" id="{62F9C911-8A2A-C50B-EA92-54F0BCF8EF92}"/>
            </a:ext>
          </a:extLst>
        </cdr:cNvPr>
        <cdr:cNvSpPr txBox="1"/>
      </cdr:nvSpPr>
      <cdr:spPr>
        <a:xfrm xmlns:a="http://schemas.openxmlformats.org/drawingml/2006/main">
          <a:off x="959162" y="81162"/>
          <a:ext cx="1486788" cy="4531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SG" sz="1100" i="0" dirty="0">
              <a:latin typeface="Arial" panose="020B0604020202020204" pitchFamily="34" charset="0"/>
              <a:cs typeface="Arial" panose="020B0604020202020204" pitchFamily="34" charset="0"/>
            </a:rPr>
            <a:t>Below</a:t>
          </a:r>
          <a:r>
            <a:rPr lang="en-SG" sz="1100" i="0" baseline="0" dirty="0">
              <a:latin typeface="Arial" panose="020B0604020202020204" pitchFamily="34" charset="0"/>
              <a:cs typeface="Arial" panose="020B0604020202020204" pitchFamily="34" charset="0"/>
            </a:rPr>
            <a:t> p</a:t>
          </a:r>
          <a:r>
            <a:rPr lang="en-SG" sz="1100" i="0" dirty="0">
              <a:latin typeface="Arial" panose="020B0604020202020204" pitchFamily="34" charset="0"/>
              <a:cs typeface="Arial" panose="020B0604020202020204" pitchFamily="34" charset="0"/>
            </a:rPr>
            <a:t>re-pandemic trend growth</a:t>
          </a:r>
        </a:p>
        <a:p xmlns:a="http://schemas.openxmlformats.org/drawingml/2006/main">
          <a:pPr algn="ctr"/>
          <a:endParaRPr lang="en-SG" sz="1100" i="0" dirty="0">
            <a:latin typeface="Arial" panose="020B0604020202020204" pitchFamily="34" charset="0"/>
            <a:cs typeface="Arial" panose="020B0604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0.22853</cdr:x>
      <cdr:y>0.89562</cdr:y>
    </cdr:from>
    <cdr:to>
      <cdr:x>0.7953</cdr:x>
      <cdr:y>0.97947</cdr:y>
    </cdr:to>
    <cdr:grpSp>
      <cdr:nvGrpSpPr>
        <cdr:cNvPr id="6" name="Group 5">
          <a:extLst xmlns:a="http://schemas.openxmlformats.org/drawingml/2006/main">
            <a:ext uri="{FF2B5EF4-FFF2-40B4-BE49-F238E27FC236}">
              <a16:creationId xmlns:a16="http://schemas.microsoft.com/office/drawing/2014/main" id="{4340BCAA-575A-45CB-B826-BFF29B5676D7}"/>
            </a:ext>
          </a:extLst>
        </cdr:cNvPr>
        <cdr:cNvGrpSpPr/>
      </cdr:nvGrpSpPr>
      <cdr:grpSpPr>
        <a:xfrm xmlns:a="http://schemas.openxmlformats.org/drawingml/2006/main">
          <a:off x="1249091" y="3282929"/>
          <a:ext cx="3097830" cy="307356"/>
          <a:chOff x="645191" y="1979351"/>
          <a:chExt cx="1745771" cy="180846"/>
        </a:xfrm>
      </cdr:grpSpPr>
      <cdr:cxnSp macro="">
        <cdr:nvCxnSpPr>
          <cdr:cNvPr id="3" name="Straight Connector 2">
            <a:extLst xmlns:a="http://schemas.openxmlformats.org/drawingml/2006/main">
              <a:ext uri="{FF2B5EF4-FFF2-40B4-BE49-F238E27FC236}">
                <a16:creationId xmlns:a16="http://schemas.microsoft.com/office/drawing/2014/main" id="{BA5D5D1B-8A6C-1D1E-B0E4-8A9AFB7DB3C4}"/>
              </a:ext>
            </a:extLst>
          </cdr:cNvPr>
          <cdr:cNvCxnSpPr/>
        </cdr:nvCxnSpPr>
        <cdr:spPr>
          <a:xfrm xmlns:a="http://schemas.openxmlformats.org/drawingml/2006/main">
            <a:off x="1716802" y="2056420"/>
            <a:ext cx="221748" cy="0"/>
          </a:xfrm>
          <a:prstGeom xmlns:a="http://schemas.openxmlformats.org/drawingml/2006/main" prst="line">
            <a:avLst/>
          </a:prstGeom>
          <a:ln xmlns:a="http://schemas.openxmlformats.org/drawingml/2006/main" w="9525">
            <a:solidFill>
              <a:schemeClr val="tx1">
                <a:lumMod val="65000"/>
                <a:lumOff val="3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4" name="TextBox 3">
            <a:extLst xmlns:a="http://schemas.openxmlformats.org/drawingml/2006/main">
              <a:ext uri="{FF2B5EF4-FFF2-40B4-BE49-F238E27FC236}">
                <a16:creationId xmlns:a16="http://schemas.microsoft.com/office/drawing/2014/main" id="{6606DC9A-CC74-0DA3-1121-0C0A450C5882}"/>
              </a:ext>
            </a:extLst>
          </cdr:cNvPr>
          <cdr:cNvSpPr txBox="1"/>
        </cdr:nvSpPr>
        <cdr:spPr>
          <a:xfrm xmlns:a="http://schemas.openxmlformats.org/drawingml/2006/main">
            <a:off x="1942509" y="1979351"/>
            <a:ext cx="448453" cy="1565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SG" sz="1100" dirty="0">
                <a:latin typeface="Arial" panose="020B0604020202020204" pitchFamily="34" charset="0"/>
                <a:cs typeface="Arial" panose="020B0604020202020204" pitchFamily="34" charset="0"/>
              </a:rPr>
              <a:t>Volatility</a:t>
            </a:r>
          </a:p>
        </cdr:txBody>
      </cdr:sp>
      <cdr:sp macro="" textlink="">
        <cdr:nvSpPr>
          <cdr:cNvPr id="2" name="Rectangle 1">
            <a:extLst xmlns:a="http://schemas.openxmlformats.org/drawingml/2006/main">
              <a:ext uri="{FF2B5EF4-FFF2-40B4-BE49-F238E27FC236}">
                <a16:creationId xmlns:a16="http://schemas.microsoft.com/office/drawing/2014/main" id="{7A0757BA-1CA2-F7EC-B7A2-944838BBAA63}"/>
              </a:ext>
            </a:extLst>
          </cdr:cNvPr>
          <cdr:cNvSpPr/>
        </cdr:nvSpPr>
        <cdr:spPr>
          <a:xfrm xmlns:a="http://schemas.openxmlformats.org/drawingml/2006/main">
            <a:off x="645191" y="2034224"/>
            <a:ext cx="54719" cy="60248"/>
          </a:xfrm>
          <a:prstGeom xmlns:a="http://schemas.openxmlformats.org/drawingml/2006/main" prst="rect">
            <a:avLst/>
          </a:prstGeom>
          <a:solidFill xmlns:a="http://schemas.openxmlformats.org/drawingml/2006/main">
            <a:srgbClr val="C00000"/>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sz="1100"/>
          </a:p>
        </cdr:txBody>
      </cdr:sp>
      <cdr:sp macro="" textlink="">
        <cdr:nvSpPr>
          <cdr:cNvPr id="5" name="TextBox 1">
            <a:extLst xmlns:a="http://schemas.openxmlformats.org/drawingml/2006/main">
              <a:ext uri="{FF2B5EF4-FFF2-40B4-BE49-F238E27FC236}">
                <a16:creationId xmlns:a16="http://schemas.microsoft.com/office/drawing/2014/main" id="{70809BC1-8FB3-6B9C-D41D-0D1AC7458824}"/>
              </a:ext>
            </a:extLst>
          </cdr:cNvPr>
          <cdr:cNvSpPr txBox="1"/>
        </cdr:nvSpPr>
        <cdr:spPr>
          <a:xfrm xmlns:a="http://schemas.openxmlformats.org/drawingml/2006/main">
            <a:off x="699717" y="1985329"/>
            <a:ext cx="1165390" cy="1748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SG" sz="1100" dirty="0">
                <a:latin typeface="Arial" panose="020B0604020202020204" pitchFamily="34" charset="0"/>
                <a:cs typeface="Arial" panose="020B0604020202020204" pitchFamily="34" charset="0"/>
              </a:rPr>
              <a:t>GDP growth (2000–19)</a:t>
            </a:r>
          </a:p>
        </cdr:txBody>
      </cdr:sp>
    </cdr:grpSp>
  </cdr:relSizeAnchor>
  <cdr:relSizeAnchor xmlns:cdr="http://schemas.openxmlformats.org/drawingml/2006/chartDrawing">
    <cdr:from>
      <cdr:x>0.08071</cdr:x>
      <cdr:y>0.0596</cdr:y>
    </cdr:from>
    <cdr:to>
      <cdr:x>0.59061</cdr:x>
      <cdr:y>0.71694</cdr:y>
    </cdr:to>
    <cdr:sp macro="" textlink="">
      <cdr:nvSpPr>
        <cdr:cNvPr id="12" name="Rectangle 11">
          <a:extLst xmlns:a="http://schemas.openxmlformats.org/drawingml/2006/main">
            <a:ext uri="{FF2B5EF4-FFF2-40B4-BE49-F238E27FC236}">
              <a16:creationId xmlns:a16="http://schemas.microsoft.com/office/drawing/2014/main" id="{CC85F6AF-066F-71A3-FC79-9C6A36450896}"/>
            </a:ext>
          </a:extLst>
        </cdr:cNvPr>
        <cdr:cNvSpPr/>
      </cdr:nvSpPr>
      <cdr:spPr>
        <a:xfrm xmlns:a="http://schemas.openxmlformats.org/drawingml/2006/main">
          <a:off x="441120" y="218475"/>
          <a:ext cx="2787039" cy="2409479"/>
        </a:xfrm>
        <a:prstGeom xmlns:a="http://schemas.openxmlformats.org/drawingml/2006/main" prst="rect">
          <a:avLst/>
        </a:prstGeom>
        <a:solidFill xmlns:a="http://schemas.openxmlformats.org/drawingml/2006/main">
          <a:srgbClr val="FBDBC9">
            <a:alpha val="23000"/>
          </a:srgb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en-SG"/>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4" y="0"/>
            <a:ext cx="2971800" cy="458788"/>
          </a:xfrm>
          <a:prstGeom prst="rect">
            <a:avLst/>
          </a:prstGeom>
        </p:spPr>
        <p:txBody>
          <a:bodyPr vert="horz" lIns="91440" tIns="45720" rIns="91440" bIns="45720" rtlCol="0"/>
          <a:lstStyle>
            <a:lvl1pPr algn="r">
              <a:defRPr sz="1200"/>
            </a:lvl1pPr>
          </a:lstStyle>
          <a:p>
            <a:fld id="{38D684D2-405F-4610-A817-BEB5BF404C3D}" type="datetimeFigureOut">
              <a:rPr lang="en-SG" smtClean="0"/>
              <a:t>7/4/2024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1" y="8685214"/>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4" y="8685214"/>
            <a:ext cx="2971800" cy="458787"/>
          </a:xfrm>
          <a:prstGeom prst="rect">
            <a:avLst/>
          </a:prstGeom>
        </p:spPr>
        <p:txBody>
          <a:bodyPr vert="horz" lIns="91440" tIns="45720" rIns="91440" bIns="45720" rtlCol="0" anchor="b"/>
          <a:lstStyle>
            <a:lvl1pPr algn="r">
              <a:defRPr sz="1200"/>
            </a:lvl1pPr>
          </a:lstStyle>
          <a:p>
            <a:fld id="{782616DB-349B-4440-A909-1A9E1407096C}" type="slidenum">
              <a:rPr lang="en-SG" smtClean="0"/>
              <a:t>‹#›</a:t>
            </a:fld>
            <a:endParaRPr lang="en-SG"/>
          </a:p>
        </p:txBody>
      </p:sp>
    </p:spTree>
    <p:extLst>
      <p:ext uri="{BB962C8B-B14F-4D97-AF65-F5344CB8AC3E}">
        <p14:creationId xmlns:p14="http://schemas.microsoft.com/office/powerpoint/2010/main" val="2431012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dirty="0">
                <a:latin typeface="Arial" panose="020B0604020202020204" pitchFamily="34" charset="0"/>
                <a:cs typeface="Arial" panose="020B0604020202020204" pitchFamily="34" charset="0"/>
              </a:rPr>
              <a:t>Good morning and thank you for joining us.</a:t>
            </a:r>
          </a:p>
          <a:p>
            <a:endParaRPr lang="en-SG"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In today’s launch of our report, I will be focusing on the key developments and our outlook for the ASEAN+3 region. </a:t>
            </a:r>
          </a:p>
          <a:p>
            <a:endParaRPr lang="en-SG" dirty="0"/>
          </a:p>
          <a:p>
            <a:endParaRPr lang="en-SG" dirty="0"/>
          </a:p>
          <a:p>
            <a:endParaRPr lang="en-SG" dirty="0"/>
          </a:p>
        </p:txBody>
      </p:sp>
      <p:sp>
        <p:nvSpPr>
          <p:cNvPr id="4" name="Slide Number Placeholder 3"/>
          <p:cNvSpPr>
            <a:spLocks noGrp="1"/>
          </p:cNvSpPr>
          <p:nvPr>
            <p:ph type="sldNum" sz="quarter" idx="5"/>
          </p:nvPr>
        </p:nvSpPr>
        <p:spPr/>
        <p:txBody>
          <a:bodyPr/>
          <a:lstStyle/>
          <a:p>
            <a:fld id="{782616DB-349B-4440-A909-1A9E1407096C}" type="slidenum">
              <a:rPr lang="en-SG" smtClean="0"/>
              <a:t>1</a:t>
            </a:fld>
            <a:endParaRPr lang="en-SG"/>
          </a:p>
        </p:txBody>
      </p:sp>
    </p:spTree>
    <p:extLst>
      <p:ext uri="{BB962C8B-B14F-4D97-AF65-F5344CB8AC3E}">
        <p14:creationId xmlns:p14="http://schemas.microsoft.com/office/powerpoint/2010/main" val="3008559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9AD87-4ED3-BB05-6F75-D94D6BD4C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8E1490-3D64-5186-F022-D8609DB915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F136BC-E979-AEBA-E9E7-5552CCC2B6C3}"/>
              </a:ext>
            </a:extLst>
          </p:cNvPr>
          <p:cNvSpPr>
            <a:spLocks noGrp="1"/>
          </p:cNvSpPr>
          <p:nvPr>
            <p:ph type="body" idx="1"/>
          </p:nvPr>
        </p:nvSpPr>
        <p:spPr/>
        <p:txBody>
          <a:bodyPr/>
          <a:lstStyle/>
          <a:p>
            <a:r>
              <a:rPr lang="en-US" sz="1100">
                <a:latin typeface="Arial" panose="020B0604020202020204" pitchFamily="34" charset="0"/>
                <a:cs typeface="Arial" panose="020B0604020202020204" pitchFamily="34" charset="0"/>
              </a:rPr>
              <a:t>However, various risks could derail our baseline forecasts. </a:t>
            </a:r>
            <a:r>
              <a:rPr lang="en-SG" sz="1100">
                <a:latin typeface="Arial" panose="020B0604020202020204" pitchFamily="34" charset="0"/>
                <a:cs typeface="Arial" panose="020B0604020202020204" pitchFamily="34" charset="0"/>
              </a:rPr>
              <a:t>Our revamped regional risk map here details the likelihood and impact of key risks to the region’s outlook.</a:t>
            </a:r>
          </a:p>
          <a:p>
            <a:endParaRPr lang="en-SG" sz="11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100">
                <a:latin typeface="Arial" panose="020B0604020202020204" pitchFamily="34" charset="0"/>
                <a:cs typeface="Arial" panose="020B0604020202020204" pitchFamily="34" charset="0"/>
              </a:rPr>
              <a:t>In this map, we see that a spike in global commodity prices (the highest placed bubble) remain the main risk to inflation and growth. </a:t>
            </a:r>
            <a:r>
              <a:rPr lang="en-US" sz="1100">
                <a:latin typeface="Arial" panose="020B0604020202020204" pitchFamily="34" charset="0"/>
                <a:cs typeface="Arial" panose="020B0604020202020204" pitchFamily="34" charset="0"/>
              </a:rPr>
              <a:t>Commodity prices might spike again due to an escalation of geopolitical conflict, supply restrictions or El Niño weather conditions.</a:t>
            </a:r>
          </a:p>
          <a:p>
            <a:endParaRPr lang="en-SG" sz="11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Arial" panose="020B0604020202020204" pitchFamily="34" charset="0"/>
                <a:cs typeface="Arial" panose="020B0604020202020204" pitchFamily="34" charset="0"/>
              </a:rPr>
              <a:t>Adverse spillovers from the run-up to the US presidential election could also have spillover effects on the rest of the region. Heated populist debates during the election campaign could lead to heightening of protectionist measures, resulting in financial market and capital flows volatility. </a:t>
            </a:r>
          </a:p>
          <a:p>
            <a:endParaRPr lang="en-SG" sz="1100">
              <a:latin typeface="Arial" panose="020B0604020202020204" pitchFamily="34" charset="0"/>
              <a:cs typeface="Arial" panose="020B0604020202020204" pitchFamily="34" charset="0"/>
            </a:endParaRPr>
          </a:p>
          <a:p>
            <a:r>
              <a:rPr lang="en-SG" sz="1100">
                <a:latin typeface="Arial" panose="020B0604020202020204" pitchFamily="34" charset="0"/>
                <a:cs typeface="Arial" panose="020B0604020202020204" pitchFamily="34" charset="0"/>
              </a:rPr>
              <a:t>Other risks such as weaker economic growth in China and the risk of a sharp growth slowdown in the US and euro area—could also impact the prospects for our region through decreases in trade, investment, and tourism.</a:t>
            </a:r>
          </a:p>
          <a:p>
            <a:endParaRPr lang="en-SG" sz="1100">
              <a:latin typeface="Arial" panose="020B0604020202020204" pitchFamily="34" charset="0"/>
              <a:cs typeface="Arial" panose="020B0604020202020204" pitchFamily="34" charset="0"/>
            </a:endParaRPr>
          </a:p>
          <a:p>
            <a:r>
              <a:rPr lang="en-SG" sz="1100">
                <a:latin typeface="Arial" panose="020B0604020202020204" pitchFamily="34" charset="0"/>
                <a:cs typeface="Arial" panose="020B0604020202020204" pitchFamily="34" charset="0"/>
              </a:rPr>
              <a:t>On the far right, some challenges that could impact our region in the longer horizon include geoeconomic confrontations, failure to mitigate and adapt to climate change, and failure to prepare for a rapidly aging population. </a:t>
            </a:r>
          </a:p>
          <a:p>
            <a:endParaRPr lang="en-SG" sz="1100">
              <a:latin typeface="Arial" panose="020B0604020202020204" pitchFamily="34" charset="0"/>
              <a:cs typeface="Arial" panose="020B0604020202020204" pitchFamily="34" charset="0"/>
            </a:endParaRPr>
          </a:p>
          <a:p>
            <a:endParaRPr lang="en-SG" sz="1100"/>
          </a:p>
          <a:p>
            <a:endParaRPr lang="en-SG" sz="1100"/>
          </a:p>
          <a:p>
            <a:endParaRPr 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5671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latin typeface="Arial" panose="020B0604020202020204" pitchFamily="34" charset="0"/>
                <a:cs typeface="Arial" panose="020B0604020202020204" pitchFamily="34" charset="0"/>
              </a:rPr>
              <a:t>Notwithstanding the risks to the outlook, the positive growth prospects offer the region a good opportunity to rebuild the policy space lost in the pandemic.</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As you can see from the chart on the left, most economies are focused on consolidating fiscal positions, while monetary policy is focused on anchoring inflation expectations. </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This is especially important given the higher debt-to GDP ratios in most regional economies. Besides Vietnam, the rest of the region is operating with higher public debt than pre-pandemic. This not only increases debt sustainability concerns, but it also limits the extent of fiscal support an economy can extend during times of stress.</a:t>
            </a:r>
          </a:p>
          <a:p>
            <a:endParaRPr lang="en-SG" sz="1100">
              <a:latin typeface="Arial" panose="020B0604020202020204" pitchFamily="34" charset="0"/>
              <a:cs typeface="Arial" panose="020B0604020202020204" pitchFamily="34" charset="0"/>
            </a:endParaRPr>
          </a:p>
          <a:p>
            <a:endParaRPr 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2938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latin typeface="Arial" panose="020B0604020202020204" pitchFamily="34" charset="0"/>
                <a:cs typeface="Arial" panose="020B0604020202020204" pitchFamily="34" charset="0"/>
              </a:rPr>
              <a:t>Finally, four years after COVID-19 first occurred, we found that despite a strong initial recovery, GDP growth for the region has remained below pre-pandemic trend.</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In particular, the RHS chart shows that the recovery in investment has been weaker than overall GDP and consumption. This could be due to several factors:</a:t>
            </a:r>
          </a:p>
          <a:p>
            <a:pPr marL="228600" indent="-228600">
              <a:buFont typeface="Arial" panose="020B0604020202020204" pitchFamily="34" charset="0"/>
              <a:buChar char="•"/>
            </a:pPr>
            <a:r>
              <a:rPr lang="en-SG" sz="1100">
                <a:latin typeface="Arial" panose="020B0604020202020204" pitchFamily="34" charset="0"/>
                <a:cs typeface="Arial" panose="020B0604020202020204" pitchFamily="34" charset="0"/>
              </a:rPr>
              <a:t>First, the prolonged suspension of construction activity due to COVID-19 containment measures would have increased the cost of doing business and hampered new investments.</a:t>
            </a:r>
          </a:p>
          <a:p>
            <a:pPr marL="228600" indent="-228600">
              <a:buFont typeface="Arial" panose="020B0604020202020204" pitchFamily="34" charset="0"/>
              <a:buChar char="•"/>
            </a:pPr>
            <a:r>
              <a:rPr lang="en-SG" sz="1100">
                <a:latin typeface="Arial" panose="020B0604020202020204" pitchFamily="34" charset="0"/>
                <a:cs typeface="Arial" panose="020B0604020202020204" pitchFamily="34" charset="0"/>
              </a:rPr>
              <a:t>Multiple global shocks during and after economic reopening also weighed in investor confidence (e.g. higher-for-longer interest rate, Russia-Ukraine crisis, US and euro banking crisis, US-China trade restrictions, El Nino, Israel-Palestine conflict)</a:t>
            </a:r>
          </a:p>
          <a:p>
            <a:pPr marL="228600" indent="-228600">
              <a:buFont typeface="Arial" panose="020B0604020202020204" pitchFamily="34" charset="0"/>
              <a:buChar char="•"/>
            </a:pPr>
            <a:r>
              <a:rPr lang="en-SG" sz="1100">
                <a:latin typeface="Arial" panose="020B0604020202020204" pitchFamily="34" charset="0"/>
                <a:cs typeface="Arial" panose="020B0604020202020204" pitchFamily="34" charset="0"/>
              </a:rPr>
              <a:t>Finally, smaller firms were disproportionately affected by the pandemic. These firms take longer to recover from the financial distress as they have fewer financial buffers from external financing or accumulated profits.</a:t>
            </a:r>
          </a:p>
          <a:p>
            <a:endParaRPr lang="en-SG" sz="1100">
              <a:latin typeface="Arial" panose="020B0604020202020204" pitchFamily="34" charset="0"/>
              <a:cs typeface="Arial" panose="020B0604020202020204" pitchFamily="34" charset="0"/>
            </a:endParaRPr>
          </a:p>
          <a:p>
            <a:endParaRPr lang="en-US" sz="1100">
              <a:latin typeface="Arial" panose="020B0604020202020204" pitchFamily="34" charset="0"/>
              <a:cs typeface="Arial" panose="020B0604020202020204" pitchFamily="34" charset="0"/>
            </a:endParaRPr>
          </a:p>
          <a:p>
            <a:endParaRPr lang="en-SG" sz="1100"/>
          </a:p>
          <a:p>
            <a:endParaRPr 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285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9AD87-4ED3-BB05-6F75-D94D6BD4C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8E1490-3D64-5186-F022-D8609DB915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F136BC-E979-AEBA-E9E7-5552CCC2B6C3}"/>
              </a:ext>
            </a:extLst>
          </p:cNvPr>
          <p:cNvSpPr>
            <a:spLocks noGrp="1"/>
          </p:cNvSpPr>
          <p:nvPr>
            <p:ph type="body" idx="1"/>
          </p:nvPr>
        </p:nvSpPr>
        <p:spPr/>
        <p:txBody>
          <a:bodyPr/>
          <a:lstStyle/>
          <a:p>
            <a:r>
              <a:rPr lang="en-SG" sz="1100">
                <a:latin typeface="Arial" panose="020B0604020202020204" pitchFamily="34" charset="0"/>
                <a:cs typeface="Arial" panose="020B0604020202020204" pitchFamily="34" charset="0"/>
              </a:rPr>
              <a:t>Let me now summarise:</a:t>
            </a:r>
          </a:p>
          <a:p>
            <a:endParaRPr lang="en-SG" sz="1100">
              <a:latin typeface="Arial" panose="020B0604020202020204" pitchFamily="34" charset="0"/>
              <a:cs typeface="Arial" panose="020B0604020202020204" pitchFamily="34" charset="0"/>
            </a:endParaRPr>
          </a:p>
          <a:p>
            <a:r>
              <a:rPr lang="en-SG" sz="1100">
                <a:latin typeface="Arial" panose="020B0604020202020204" pitchFamily="34" charset="0"/>
                <a:cs typeface="Arial" panose="020B0604020202020204" pitchFamily="34" charset="0"/>
              </a:rPr>
              <a:t>ASEAN+3 would see stronger growth this year, underpinned by resilient domestic demand and improving external demand.</a:t>
            </a:r>
          </a:p>
          <a:p>
            <a:endParaRPr lang="en-SG" sz="1100">
              <a:latin typeface="Arial" panose="020B0604020202020204" pitchFamily="34" charset="0"/>
              <a:cs typeface="Arial" panose="020B0604020202020204" pitchFamily="34" charset="0"/>
            </a:endParaRPr>
          </a:p>
          <a:p>
            <a:r>
              <a:rPr lang="en-SG" sz="1100">
                <a:latin typeface="Arial" panose="020B0604020202020204" pitchFamily="34" charset="0"/>
                <a:cs typeface="Arial" panose="020B0604020202020204" pitchFamily="34" charset="0"/>
              </a:rPr>
              <a:t>Inflation would continue to moderate, but the changing dynamics of inflation warrant closer scrutiny.</a:t>
            </a:r>
          </a:p>
          <a:p>
            <a:endParaRPr lang="en-SG" sz="1100">
              <a:latin typeface="Arial" panose="020B0604020202020204" pitchFamily="34" charset="0"/>
              <a:cs typeface="Arial" panose="020B0604020202020204" pitchFamily="34" charset="0"/>
            </a:endParaRPr>
          </a:p>
          <a:p>
            <a:r>
              <a:rPr lang="en-SG" sz="1100">
                <a:latin typeface="Arial" panose="020B0604020202020204" pitchFamily="34" charset="0"/>
                <a:cs typeface="Arial" panose="020B0604020202020204" pitchFamily="34" charset="0"/>
              </a:rPr>
              <a:t>To prepare for future resilience, ASEAN+3 need to rebuild policy space and increase productive investment to unlock growth potential. </a:t>
            </a:r>
          </a:p>
          <a:p>
            <a:endParaRPr lang="en-SG" sz="1100">
              <a:latin typeface="Arial" panose="020B0604020202020204" pitchFamily="34" charset="0"/>
              <a:cs typeface="Arial" panose="020B0604020202020204" pitchFamily="34" charset="0"/>
            </a:endParaRPr>
          </a:p>
          <a:p>
            <a:pPr marL="0" indent="0">
              <a:buNone/>
            </a:pPr>
            <a:r>
              <a:rPr lang="en-SG" sz="1100">
                <a:latin typeface="Arial" panose="020B0604020202020204" pitchFamily="34" charset="0"/>
                <a:cs typeface="Arial" panose="020B0604020202020204" pitchFamily="34" charset="0"/>
              </a:rPr>
              <a:t>Let me stop here. Thank you.</a:t>
            </a:r>
          </a:p>
          <a:p>
            <a:endParaRPr lang="en-SG" sz="1100"/>
          </a:p>
          <a:p>
            <a:endParaRPr lang="en-SG" sz="1100"/>
          </a:p>
          <a:p>
            <a:endParaRPr 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9184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latin typeface="Arial" panose="020B0604020202020204" pitchFamily="34" charset="0"/>
                <a:cs typeface="Arial" panose="020B0604020202020204" pitchFamily="34" charset="0"/>
              </a:rPr>
              <a:t>Thank you, Dr. Khor.</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Let me know turn to the s</a:t>
            </a:r>
            <a:r>
              <a:rPr lang="en-SG" sz="1100" err="1">
                <a:latin typeface="Arial" panose="020B0604020202020204" pitchFamily="34" charset="0"/>
                <a:cs typeface="Arial" panose="020B0604020202020204" pitchFamily="34" charset="0"/>
              </a:rPr>
              <a:t>econd</a:t>
            </a:r>
            <a:r>
              <a:rPr lang="en-SG" sz="1100">
                <a:latin typeface="Arial" panose="020B0604020202020204" pitchFamily="34" charset="0"/>
                <a:cs typeface="Arial" panose="020B0604020202020204" pitchFamily="34" charset="0"/>
              </a:rPr>
              <a:t> part of the presentation, focusing on this year’s thematic chapter. </a:t>
            </a:r>
          </a:p>
          <a:p>
            <a:endParaRPr lang="en-SG" sz="1100">
              <a:latin typeface="Arial" panose="020B0604020202020204" pitchFamily="34" charset="0"/>
              <a:cs typeface="Arial" panose="020B0604020202020204" pitchFamily="34" charset="0"/>
            </a:endParaRPr>
          </a:p>
          <a:p>
            <a:r>
              <a:rPr lang="en-SG" sz="1100">
                <a:latin typeface="Arial" panose="020B0604020202020204" pitchFamily="34" charset="0"/>
                <a:cs typeface="Arial" panose="020B0604020202020204" pitchFamily="34" charset="0"/>
              </a:rPr>
              <a:t>This year, we look at </a:t>
            </a:r>
            <a:r>
              <a:rPr lang="en-US" sz="1100">
                <a:latin typeface="Arial" panose="020B0604020202020204" pitchFamily="34" charset="0"/>
                <a:cs typeface="Arial" panose="020B0604020202020204" pitchFamily="34" charset="0"/>
              </a:rPr>
              <a:t>three major trends: aging, global trade reconfiguration, and rapid technological change. </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These trends are interacting in complex ways that make ASEAN+3’s long-term growth trajectory more opaque.</a:t>
            </a:r>
            <a:endParaRPr lang="en-SG" sz="11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82616DB-349B-4440-A909-1A9E1407096C}" type="slidenum">
              <a:rPr lang="en-SG" smtClean="0"/>
              <a:t>14</a:t>
            </a:fld>
            <a:endParaRPr lang="en-SG"/>
          </a:p>
        </p:txBody>
      </p:sp>
    </p:spTree>
    <p:extLst>
      <p:ext uri="{BB962C8B-B14F-4D97-AF65-F5344CB8AC3E}">
        <p14:creationId xmlns:p14="http://schemas.microsoft.com/office/powerpoint/2010/main" val="201959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1" fontAlgn="auto" latinLnBrk="0" hangingPunct="1">
              <a:lnSpc>
                <a:spcPct val="100000"/>
              </a:lnSpc>
              <a:spcBef>
                <a:spcPts val="0"/>
              </a:spcBef>
              <a:spcAft>
                <a:spcPts val="0"/>
              </a:spcAft>
              <a:buClrTx/>
              <a:buSzTx/>
              <a:tabLst/>
              <a:defRPr/>
            </a:pPr>
            <a:r>
              <a:rPr lang="en-US" sz="1100" b="0">
                <a:effectLst/>
                <a:latin typeface="Arial" panose="020B0604020202020204" pitchFamily="34" charset="0"/>
                <a:ea typeface="Calibri" panose="020F0502020204030204" pitchFamily="34" charset="0"/>
                <a:cs typeface="Arial" panose="020B0604020202020204" pitchFamily="34" charset="0"/>
              </a:rPr>
              <a:t>The ASEAN+3 region has experienced immense economic progress in the past two decades. </a:t>
            </a:r>
          </a:p>
          <a:p>
            <a:pPr marR="0" lvl="0" algn="l" defTabSz="914400" rtl="0" eaLnBrk="1" fontAlgn="auto" latinLnBrk="0" hangingPunct="1">
              <a:lnSpc>
                <a:spcPct val="100000"/>
              </a:lnSpc>
              <a:spcBef>
                <a:spcPts val="0"/>
              </a:spcBef>
              <a:spcAft>
                <a:spcPts val="0"/>
              </a:spcAft>
              <a:buClrTx/>
              <a:buSzTx/>
              <a:tabLst/>
              <a:defRPr/>
            </a:pPr>
            <a:endParaRPr lang="en-US" sz="1100">
              <a:latin typeface="Arial" panose="020B0604020202020204" pitchFamily="34" charset="0"/>
              <a:ea typeface="Calibri" panose="020F050202020403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100" b="0">
                <a:effectLst/>
                <a:latin typeface="Arial" panose="020B0604020202020204" pitchFamily="34" charset="0"/>
                <a:ea typeface="Calibri" panose="020F0502020204030204" pitchFamily="34" charset="0"/>
                <a:cs typeface="Arial" panose="020B0604020202020204" pitchFamily="34" charset="0"/>
              </a:rPr>
              <a:t>It is a very significant contributor to the global growth and has, and continued to, experienced not just higher but also more stable growth compared to other peers.</a:t>
            </a:r>
          </a:p>
          <a:p>
            <a:pPr marR="0" lvl="0" algn="l" defTabSz="914400" rtl="0" eaLnBrk="1" fontAlgn="auto" latinLnBrk="0" hangingPunct="1">
              <a:lnSpc>
                <a:spcPct val="100000"/>
              </a:lnSpc>
              <a:spcBef>
                <a:spcPts val="0"/>
              </a:spcBef>
              <a:spcAft>
                <a:spcPts val="0"/>
              </a:spcAft>
              <a:buClrTx/>
              <a:buSzTx/>
              <a:tabLst/>
              <a:defRPr/>
            </a:pPr>
            <a:endParaRPr lang="en-US" sz="1100" b="0">
              <a:effectLst/>
              <a:latin typeface="Arial" panose="020B0604020202020204" pitchFamily="34" charset="0"/>
              <a:ea typeface="Calibri" panose="020F050202020403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100" b="0" i="1">
                <a:effectLst/>
                <a:latin typeface="Arial" panose="020B0604020202020204" pitchFamily="34" charset="0"/>
                <a:ea typeface="Calibri" panose="020F0502020204030204" pitchFamily="34" charset="0"/>
                <a:cs typeface="Arial" panose="020B0604020202020204" pitchFamily="34" charset="0"/>
              </a:rPr>
              <a:t>Supplementary: </a:t>
            </a:r>
          </a:p>
          <a:p>
            <a:pPr marR="0" lvl="0" algn="l" defTabSz="914400" rtl="0" eaLnBrk="1" fontAlgn="auto" latinLnBrk="0" hangingPunct="1">
              <a:lnSpc>
                <a:spcPct val="100000"/>
              </a:lnSpc>
              <a:spcBef>
                <a:spcPts val="0"/>
              </a:spcBef>
              <a:spcAft>
                <a:spcPts val="0"/>
              </a:spcAft>
              <a:buClrTx/>
              <a:buSzTx/>
              <a:tabLst/>
              <a:defRPr/>
            </a:pPr>
            <a:endParaRPr lang="en-US" sz="1100" i="1">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a:effectLst/>
                <a:latin typeface="Arial" panose="020B0604020202020204" pitchFamily="34" charset="0"/>
                <a:ea typeface="Calibri" panose="020F0502020204030204" pitchFamily="34" charset="0"/>
                <a:cs typeface="Arial" panose="020B0604020202020204" pitchFamily="34" charset="0"/>
              </a:rPr>
              <a:t>Between 2000 and 2019—barring the GFC years—the regional economy expanded at an average of 5 percent a year, double the growth in advanced economies and about 30 percent higher than that of other EMDEs.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a:effectLst/>
                <a:latin typeface="Arial" panose="020B0604020202020204" pitchFamily="34" charset="0"/>
                <a:ea typeface="Calibri" panose="020F0502020204030204" pitchFamily="34" charset="0"/>
                <a:cs typeface="Arial" panose="020B0604020202020204" pitchFamily="34" charset="0"/>
              </a:rPr>
              <a:t>The </a:t>
            </a:r>
            <a:r>
              <a:rPr lang="en-US" sz="1100">
                <a:latin typeface="Arial" panose="020B0604020202020204" pitchFamily="34" charset="0"/>
                <a:ea typeface="Calibri" panose="020F0502020204030204" pitchFamily="34" charset="0"/>
                <a:cs typeface="Arial" panose="020B0604020202020204" pitchFamily="34" charset="0"/>
              </a:rPr>
              <a:t>strong growth has been driven by the region’s</a:t>
            </a:r>
            <a:r>
              <a:rPr lang="en-US" sz="1100" b="0">
                <a:effectLst/>
                <a:latin typeface="Arial" panose="020B0604020202020204" pitchFamily="34" charset="0"/>
                <a:ea typeface="Calibri" panose="020F0502020204030204" pitchFamily="34" charset="0"/>
                <a:cs typeface="Arial" panose="020B0604020202020204" pitchFamily="34" charset="0"/>
              </a:rPr>
              <a:t> active participation in GVCs that helped the boom in exports, favorable domestic policies that attracted large FDI, brisk improvements in the quality of the labor force, and strong involvement in international initiatives that signaled that the region was “open for business”.</a:t>
            </a:r>
          </a:p>
          <a:p>
            <a:pPr marR="0" lvl="0" algn="l" defTabSz="914400" rtl="0" eaLnBrk="1" fontAlgn="auto" latinLnBrk="0" hangingPunct="1">
              <a:lnSpc>
                <a:spcPct val="100000"/>
              </a:lnSpc>
              <a:spcBef>
                <a:spcPts val="0"/>
              </a:spcBef>
              <a:spcAft>
                <a:spcPts val="0"/>
              </a:spcAft>
              <a:buClrTx/>
              <a:buSzTx/>
              <a:tabLst/>
              <a:defRPr/>
            </a:pPr>
            <a:endParaRPr lang="en-US" sz="1100" b="0">
              <a:effectLst/>
              <a:latin typeface="Arial" panose="020B0604020202020204" pitchFamily="34" charset="0"/>
              <a:ea typeface="Calibri" panose="020F050202020403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100" b="0">
                <a:effectLst/>
                <a:latin typeface="Arial" panose="020B0604020202020204" pitchFamily="34" charset="0"/>
                <a:ea typeface="Calibri" panose="020F0502020204030204" pitchFamily="34" charset="0"/>
                <a:cs typeface="Arial" panose="020B0604020202020204" pitchFamily="34" charset="0"/>
              </a:rPr>
              <a:t>In fact, all the region’s economies have transitioned to at least middle-income status, with China and Malaysia well-positioned to reach high-income status by the end of this decade.</a:t>
            </a:r>
            <a:endParaRPr lang="en-SG" sz="1100" b="0">
              <a:effectLst/>
              <a:latin typeface="Arial" panose="020B0604020202020204" pitchFamily="34" charset="0"/>
              <a:ea typeface="Calibri" panose="020F0502020204030204" pitchFamily="34" charset="0"/>
              <a:cs typeface="Arial" panose="020B0604020202020204" pitchFamily="34" charset="0"/>
            </a:endParaRPr>
          </a:p>
          <a:p>
            <a:endParaRPr 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0397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EF63E-BD49-B216-B265-E731FEE464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FCB987-A3CE-858E-5FA7-744D8085A4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A26B55-FB4D-5573-5800-FF46B13EF6B1}"/>
              </a:ext>
            </a:extLst>
          </p:cNvPr>
          <p:cNvSpPr>
            <a:spLocks noGrp="1"/>
          </p:cNvSpPr>
          <p:nvPr>
            <p:ph type="body" idx="1"/>
          </p:nvPr>
        </p:nvSpPr>
        <p:spPr/>
        <p:txBody>
          <a:bodyPr/>
          <a:lstStyle/>
          <a:p>
            <a:r>
              <a:rPr lang="en-US" sz="1100">
                <a:latin typeface="Arial" panose="020B0604020202020204" pitchFamily="34" charset="0"/>
                <a:cs typeface="Arial" panose="020B0604020202020204" pitchFamily="34" charset="0"/>
              </a:rPr>
              <a:t>But the pace of growth and productivity improvements in the ASEAN+3 region is slowing. The region’s income “catch-up” with more advanced and richer peers, which was especially evident in mid-1980s as well as in the 2000s, has weakened since the Global Financial Crisis.</a:t>
            </a:r>
          </a:p>
          <a:p>
            <a:r>
              <a:rPr lang="en-US" sz="1100">
                <a:latin typeface="Arial" panose="020B0604020202020204" pitchFamily="34" charset="0"/>
                <a:cs typeface="Arial" panose="020B0604020202020204" pitchFamily="34" charset="0"/>
              </a:rPr>
              <a:t> </a:t>
            </a:r>
            <a:endParaRPr lang="en-US" sz="1100">
              <a:effectLst/>
              <a:latin typeface="Arial" panose="020B0604020202020204" pitchFamily="34" charset="0"/>
              <a:ea typeface="Calibri" panose="020F0502020204030204" pitchFamily="34" charset="0"/>
            </a:endParaRPr>
          </a:p>
          <a:p>
            <a:r>
              <a:rPr lang="en-US" sz="1100">
                <a:latin typeface="Arial" panose="020B0604020202020204" pitchFamily="34" charset="0"/>
                <a:cs typeface="Arial" panose="020B0604020202020204" pitchFamily="34" charset="0"/>
              </a:rPr>
              <a:t>More critically, the region is experiencing this slowdown in an environment increasingly beset by longer-term challenges.</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We conducted a survey on the region’s policymakers in October 2023, and we identified four pressing structural challenges that could hinder the long-term growth of ASEAN+3 economies. </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This was led by the ongoing reconfiguration in global trade and FDI, followed by climate change, rapid technological transformation, and population aging.</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As a follow-through to our thematic chapter last year, which focused on climate change, we focus now on trade reconfiguration, aging, and rapid technological transformation, and how it will affect the region’s long-term prospects.</a:t>
            </a:r>
          </a:p>
          <a:p>
            <a:endParaRPr 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0258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79DF4-11EC-5103-1D60-D19A1EEBB7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A8ADEF-5105-0015-B31E-A57C3990B0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FF4147-E247-B704-74A2-27AFA0F76633}"/>
              </a:ext>
            </a:extLst>
          </p:cNvPr>
          <p:cNvSpPr>
            <a:spLocks noGrp="1"/>
          </p:cNvSpPr>
          <p:nvPr>
            <p:ph type="body" idx="1"/>
          </p:nvPr>
        </p:nvSpPr>
        <p:spPr/>
        <p:txBody>
          <a:bodyPr/>
          <a:lstStyle/>
          <a:p>
            <a:r>
              <a:rPr lang="en-US" sz="1100">
                <a:latin typeface="Arial" panose="020B0604020202020204" pitchFamily="34" charset="0"/>
                <a:cs typeface="Arial" panose="020B0604020202020204" pitchFamily="34" charset="0"/>
              </a:rPr>
              <a:t>Aging is happening faster in ASEAN+3 than in many parts of the world. As of 2023, working populations in nine ASEAN+3 economies have already peaked. </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In fact, the region’s total working population is projected to peak in the next 5 years. </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This means that the demographic dividend, a result of a growing working population, will soon dissipate. </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There are two drivers behind the region’s aging trend. </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First are the declining fertility rates across ASEAN+3. The region’s aggregate fertility rate is at 1.4 births per woman, below the replacement level of 2.1, and six of our economies are among those with the lowest birth rates in the world. </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Second are longer life expectancies in the region, having increased by a decade since the 1980s—thanks to widespread improvements in health care, hygiene, and living standards. </a:t>
            </a:r>
          </a:p>
          <a:p>
            <a:endParaRPr lang="en-US" sz="1100">
              <a:latin typeface="Arial" panose="020B0604020202020204" pitchFamily="34" charset="0"/>
              <a:cs typeface="Arial" panose="020B0604020202020204" pitchFamily="34" charset="0"/>
            </a:endParaRPr>
          </a:p>
          <a:p>
            <a:endParaRPr 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1793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01A71-3136-4F5C-D33F-343AF9B0D9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A269BC-60C8-0B96-3A34-487D11C9CA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926092-5CAD-3385-93BD-E1AD47DEDF0A}"/>
              </a:ext>
            </a:extLst>
          </p:cNvPr>
          <p:cNvSpPr>
            <a:spLocks noGrp="1"/>
          </p:cNvSpPr>
          <p:nvPr>
            <p:ph type="body" idx="1"/>
          </p:nvPr>
        </p:nvSpPr>
        <p:spPr/>
        <p:txBody>
          <a:bodyPr/>
          <a:lstStyle/>
          <a:p>
            <a:r>
              <a:rPr lang="en-US" sz="1100">
                <a:latin typeface="Arial" panose="020B0604020202020204" pitchFamily="34" charset="0"/>
                <a:cs typeface="Arial" panose="020B0604020202020204" pitchFamily="34" charset="0"/>
              </a:rPr>
              <a:t>At the region’s current pace of aging, the problem of becoming old before becoming rich is a concern so many of the middle income economies of the region. For example, China, Thailand and Malaysia.</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This implies that these economies could have less resources to manage the challenges that aging brings.</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Based on our survey, the negative consequences on labor supply, productivity, and fiscal health concern ASEAN+3 policymakers the most.</a:t>
            </a:r>
          </a:p>
          <a:p>
            <a:endParaRPr lang="en-US" sz="1100">
              <a:latin typeface="Arial" panose="020B0604020202020204" pitchFamily="34" charset="0"/>
              <a:cs typeface="Arial" panose="020B0604020202020204" pitchFamily="34" charset="0"/>
            </a:endParaRPr>
          </a:p>
          <a:p>
            <a:endParaRPr lang="en-US" sz="1100">
              <a:latin typeface="Arial" panose="020B0604020202020204" pitchFamily="34" charset="0"/>
              <a:cs typeface="Arial" panose="020B0604020202020204" pitchFamily="34" charset="0"/>
            </a:endParaRPr>
          </a:p>
          <a:p>
            <a:endParaRPr lang="en-US" sz="1100">
              <a:latin typeface="Arial" panose="020B0604020202020204" pitchFamily="34" charset="0"/>
              <a:cs typeface="Arial" panose="020B0604020202020204" pitchFamily="34" charset="0"/>
            </a:endParaRPr>
          </a:p>
          <a:p>
            <a:endParaRPr lang="en-US" sz="1100">
              <a:latin typeface="Arial" panose="020B0604020202020204" pitchFamily="34" charset="0"/>
              <a:cs typeface="Arial" panose="020B0604020202020204" pitchFamily="34" charset="0"/>
            </a:endParaRPr>
          </a:p>
          <a:p>
            <a:endParaRPr lang="en-US" sz="1100">
              <a:latin typeface="Arial" panose="020B0604020202020204" pitchFamily="34" charset="0"/>
              <a:cs typeface="Arial" panose="020B0604020202020204" pitchFamily="34" charset="0"/>
            </a:endParaRPr>
          </a:p>
          <a:p>
            <a:endParaRPr 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3036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E0706-CF5B-4C6A-A945-F843E0A818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57EBD7-66D2-DBC5-357A-2477BB2203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D748C6-2EF3-A72A-6A97-E71BA92A256E}"/>
              </a:ext>
            </a:extLst>
          </p:cNvPr>
          <p:cNvSpPr>
            <a:spLocks noGrp="1"/>
          </p:cNvSpPr>
          <p:nvPr>
            <p:ph type="body" idx="1"/>
          </p:nvPr>
        </p:nvSpPr>
        <p:spPr/>
        <p:txBody>
          <a:bodyPr/>
          <a:lstStyle/>
          <a:p>
            <a:r>
              <a:rPr lang="en-US" sz="1100">
                <a:latin typeface="Arial" panose="020B0604020202020204" pitchFamily="34" charset="0"/>
                <a:cs typeface="Arial" panose="020B0604020202020204" pitchFamily="34" charset="0"/>
              </a:rPr>
              <a:t>However, the ASEAN+3 region, while aging, is also aging more slowly. </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We have an expanding older population, who are healthier and can live longer. In fact, all economies in the region have populations with longer healthy life expectancies. For example, a 60-year-old in Japan, Singapore, and Korea are likely to outlive a 60-year-old in the US, UK, or Canada. </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In our report, we estimated that if we take into account this older but healthier population, about 200 million workers above the age of 60 can re-enter the ASEAN+3 region’s labor force by 2050. </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This will delay us from reaching the peak of working population share until the next decade. This would also help mitigate the negative impact of a rapidly shrinking labor supply.</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But this outcome is not guaranteed. </a:t>
            </a:r>
          </a:p>
        </p:txBody>
      </p:sp>
    </p:spTree>
    <p:extLst>
      <p:ext uri="{BB962C8B-B14F-4D97-AF65-F5344CB8AC3E}">
        <p14:creationId xmlns:p14="http://schemas.microsoft.com/office/powerpoint/2010/main" val="3004739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The AREO consists of 2 chapters—the conjunctural chapter on macroeconomic prospects and challenges, and a thematic chapter on longer term structural issues confronting the ASEAN+3 region.</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In today’s press conference, I would be presenting the macroeconomic prospects and challenges, while my colleague, Allen—one of the lead authors of the report—would be presenting on the thematic chapter entitled “Navigating Tomorrow”. </a:t>
            </a:r>
          </a:p>
        </p:txBody>
      </p:sp>
      <p:sp>
        <p:nvSpPr>
          <p:cNvPr id="4" name="Slide Number Placeholder 3"/>
          <p:cNvSpPr>
            <a:spLocks noGrp="1"/>
          </p:cNvSpPr>
          <p:nvPr>
            <p:ph type="sldNum" sz="quarter" idx="5"/>
          </p:nvPr>
        </p:nvSpPr>
        <p:spPr/>
        <p:txBody>
          <a:bodyPr/>
          <a:lstStyle/>
          <a:p>
            <a:fld id="{782616DB-349B-4440-A909-1A9E1407096C}" type="slidenum">
              <a:rPr lang="en-SG" smtClean="0"/>
              <a:t>2</a:t>
            </a:fld>
            <a:endParaRPr lang="en-SG"/>
          </a:p>
        </p:txBody>
      </p:sp>
    </p:spTree>
    <p:extLst>
      <p:ext uri="{BB962C8B-B14F-4D97-AF65-F5344CB8AC3E}">
        <p14:creationId xmlns:p14="http://schemas.microsoft.com/office/powerpoint/2010/main" val="91961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519BB-64D2-3484-B4FE-2C01B598EC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1424E3-2C0B-161F-4BA2-4E2A0A74B6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060CAD-2C37-8F28-21CF-A8ADDE97D964}"/>
              </a:ext>
            </a:extLst>
          </p:cNvPr>
          <p:cNvSpPr>
            <a:spLocks noGrp="1"/>
          </p:cNvSpPr>
          <p:nvPr>
            <p:ph type="body" idx="1"/>
          </p:nvPr>
        </p:nvSpPr>
        <p:spPr/>
        <p:txBody>
          <a:bodyPr/>
          <a:lstStyle/>
          <a:p>
            <a:r>
              <a:rPr lang="en-US" sz="1100">
                <a:latin typeface="Arial" panose="020B0604020202020204" pitchFamily="34" charset="0"/>
                <a:cs typeface="Arial" panose="020B0604020202020204" pitchFamily="34" charset="0"/>
              </a:rPr>
              <a:t>Policy will play a key role to ensure that these dividends from longevity materialize. Policymaking needs to shift from merely responding to the challenges of aging to maximizing the benefits of an older but healthier workforce.</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Allowing our populations to age productively require a multipronged, multifaceted approach that encompasses all stakeholders and various aspects of public policy—from labor policy, health policy, to urban planning, among others. </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As well as in pension reforms, the use of technology, and international cooperation for labor mobility.</a:t>
            </a:r>
          </a:p>
        </p:txBody>
      </p:sp>
    </p:spTree>
    <p:extLst>
      <p:ext uri="{BB962C8B-B14F-4D97-AF65-F5344CB8AC3E}">
        <p14:creationId xmlns:p14="http://schemas.microsoft.com/office/powerpoint/2010/main" val="4099428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42164-B652-87D9-0C02-30B415B6C8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9B447B-D694-0B3C-1446-6B82E00534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C05C4F-D77C-D34D-6AF6-2BDDE90E465E}"/>
              </a:ext>
            </a:extLst>
          </p:cNvPr>
          <p:cNvSpPr>
            <a:spLocks noGrp="1"/>
          </p:cNvSpPr>
          <p:nvPr>
            <p:ph type="body" idx="1"/>
          </p:nvPr>
        </p:nvSpPr>
        <p:spPr/>
        <p:txBody>
          <a:bodyPr/>
          <a:lstStyle/>
          <a:p>
            <a:r>
              <a:rPr lang="en-US" sz="1100">
                <a:latin typeface="Arial" panose="020B0604020202020204" pitchFamily="34" charset="0"/>
                <a:cs typeface="Arial" panose="020B0604020202020204" pitchFamily="34" charset="0"/>
              </a:rPr>
              <a:t>Let me move on to trade reconfiguration. Many ASEAN+3 economies are especially concerned. This, of course, is because it carries key implications on the region’s time-tested export strategies.</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Globally, we observe three key trends underpinning the changes in the global trade landscape in the last decade:</a:t>
            </a:r>
          </a:p>
          <a:p>
            <a:endParaRPr lang="en-US"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First, the increasing role of geopolitical factors in realigning global trade (</a:t>
            </a:r>
            <a:r>
              <a:rPr lang="en-US" sz="1100" i="1">
                <a:latin typeface="Arial" panose="020B0604020202020204" pitchFamily="34" charset="0"/>
                <a:cs typeface="Arial" panose="020B0604020202020204" pitchFamily="34" charset="0"/>
              </a:rPr>
              <a:t>Reference chart message</a:t>
            </a:r>
            <a:r>
              <a:rPr lang="en-US" sz="1100">
                <a:latin typeface="Arial" panose="020B0604020202020204" pitchFamily="34" charset="0"/>
                <a:cs typeface="Arial" panose="020B0604020202020204" pitchFamily="34" charset="0"/>
              </a:rPr>
              <a:t>: Growth in China-US trade is slowing, but their respective trade with the rest of the world is growing).</a:t>
            </a:r>
          </a:p>
          <a:p>
            <a:pPr marL="171450" indent="-171450">
              <a:buFont typeface="Arial" panose="020B0604020202020204" pitchFamily="34" charset="0"/>
              <a:buChar char="•"/>
            </a:pPr>
            <a:endParaRPr lang="en-US"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Second, there are signs that global trade has indeed become more concentrated (</a:t>
            </a:r>
            <a:r>
              <a:rPr lang="en-US" sz="1100" i="1">
                <a:latin typeface="Arial" panose="020B0604020202020204" pitchFamily="34" charset="0"/>
                <a:cs typeface="Arial" panose="020B0604020202020204" pitchFamily="34" charset="0"/>
              </a:rPr>
              <a:t>Reference chart message</a:t>
            </a:r>
            <a:r>
              <a:rPr lang="en-US" sz="1100">
                <a:latin typeface="Arial" panose="020B0604020202020204" pitchFamily="34" charset="0"/>
                <a:cs typeface="Arial" panose="020B0604020202020204" pitchFamily="34" charset="0"/>
              </a:rPr>
              <a:t>: More economies are trading with fewer import or export partners relative to previous decades).</a:t>
            </a:r>
          </a:p>
          <a:p>
            <a:pPr marL="171450" indent="-171450">
              <a:buFont typeface="Arial" panose="020B0604020202020204" pitchFamily="34" charset="0"/>
              <a:buChar char="•"/>
            </a:pPr>
            <a:endParaRPr lang="en-US"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Third, is that cross-border services continue to increase in importance as a driver of global trade (</a:t>
            </a:r>
            <a:r>
              <a:rPr lang="en-US" sz="1100" i="1">
                <a:latin typeface="Arial" panose="020B0604020202020204" pitchFamily="34" charset="0"/>
                <a:cs typeface="Arial" panose="020B0604020202020204" pitchFamily="34" charset="0"/>
              </a:rPr>
              <a:t>Reference chart message: </a:t>
            </a:r>
            <a:r>
              <a:rPr lang="en-US" sz="1100">
                <a:latin typeface="Arial" panose="020B0604020202020204" pitchFamily="34" charset="0"/>
                <a:cs typeface="Arial" panose="020B0604020202020204" pitchFamily="34" charset="0"/>
              </a:rPr>
              <a:t>Services trade growing much faster than cross-border trade in goods).</a:t>
            </a:r>
          </a:p>
        </p:txBody>
      </p:sp>
    </p:spTree>
    <p:extLst>
      <p:ext uri="{BB962C8B-B14F-4D97-AF65-F5344CB8AC3E}">
        <p14:creationId xmlns:p14="http://schemas.microsoft.com/office/powerpoint/2010/main" val="2343002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42164-B652-87D9-0C02-30B415B6C8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9B447B-D694-0B3C-1446-6B82E00534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C05C4F-D77C-D34D-6AF6-2BDDE90E465E}"/>
              </a:ext>
            </a:extLst>
          </p:cNvPr>
          <p:cNvSpPr>
            <a:spLocks noGrp="1"/>
          </p:cNvSpPr>
          <p:nvPr>
            <p:ph type="body" idx="1"/>
          </p:nvPr>
        </p:nvSpPr>
        <p:spPr/>
        <p:txBody>
          <a:bodyPr/>
          <a:lstStyle/>
          <a:p>
            <a:r>
              <a:rPr lang="en-US" sz="1100">
                <a:latin typeface="Arial" panose="020B0604020202020204" pitchFamily="34" charset="0"/>
                <a:cs typeface="Arial" panose="020B0604020202020204" pitchFamily="34" charset="0"/>
              </a:rPr>
              <a:t>Each of these are manifesting in ASEAN+3 trade and investment flows.</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While geopolitical tensions have increased trade uncertainty, they are also are resulting in longer value chains between China and the United States. In global supply chains where this reconfiguration is occurring, ASEAN, in particular, have been able to benefit and position themselves as additional nodes.</a:t>
            </a:r>
          </a:p>
          <a:p>
            <a:endParaRPr lang="en-US"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i="1">
                <a:latin typeface="Arial" panose="020B0604020202020204" pitchFamily="34" charset="0"/>
                <a:cs typeface="Arial" panose="020B0604020202020204" pitchFamily="34" charset="0"/>
              </a:rPr>
              <a:t>Reference chart message:</a:t>
            </a:r>
            <a:r>
              <a:rPr lang="en-US" sz="1100">
                <a:latin typeface="Arial" panose="020B0604020202020204" pitchFamily="34" charset="0"/>
                <a:cs typeface="Arial" panose="020B0604020202020204" pitchFamily="34" charset="0"/>
              </a:rPr>
              <a:t> ASEAN increasing its share as an indirect exporter of China’s value-added to the US.</a:t>
            </a:r>
          </a:p>
          <a:p>
            <a:pPr lvl="1"/>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We have also seen ASEAN+3’s import and export market portfolios have become less diversified compared to previous decades. While this reflects stronger intraregional linkages, especially with the size of China’s economy, too-high concentration may amplify the propagation of future shocks.</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ASEAN+3 services exports has grown faster than goods’ over the years, helped by the rise of digitally-deliverable, modern services. However, modern service exports only account for about 5 percent of total exports [goods and services] as of 2022—suggesting potential for export growth.</a:t>
            </a:r>
          </a:p>
          <a:p>
            <a:r>
              <a:rPr lang="en-US" sz="110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i="1">
                <a:latin typeface="Arial" panose="020B0604020202020204" pitchFamily="34" charset="0"/>
                <a:cs typeface="Arial" panose="020B0604020202020204" pitchFamily="34" charset="0"/>
              </a:rPr>
              <a:t>Supplementary</a:t>
            </a:r>
            <a:r>
              <a:rPr lang="en-US" sz="1100">
                <a:latin typeface="Arial" panose="020B0604020202020204" pitchFamily="34" charset="0"/>
                <a:cs typeface="Arial" panose="020B0604020202020204" pitchFamily="34" charset="0"/>
              </a:rPr>
              <a:t>: electrical machinery exports = 23 percent of total exports, 2022.</a:t>
            </a:r>
          </a:p>
          <a:p>
            <a:pPr lvl="1"/>
            <a:endParaRPr 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4848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453EE-3130-A16B-2DD6-A3992A2CD9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44CD24-F3B5-F3FF-DBF2-89FC63CE50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D7A2AC-B504-5AB2-B46B-1B1C3289A6C7}"/>
              </a:ext>
            </a:extLst>
          </p:cNvPr>
          <p:cNvSpPr>
            <a:spLocks noGrp="1"/>
          </p:cNvSpPr>
          <p:nvPr>
            <p:ph type="body" idx="1"/>
          </p:nvPr>
        </p:nvSpPr>
        <p:spPr/>
        <p:txBody>
          <a:bodyPr/>
          <a:lstStyle/>
          <a:p>
            <a:r>
              <a:rPr lang="en-US" sz="1100">
                <a:latin typeface="Arial" panose="020B0604020202020204" pitchFamily="34" charset="0"/>
                <a:cs typeface="Arial" panose="020B0604020202020204" pitchFamily="34" charset="0"/>
              </a:rPr>
              <a:t>While we have identified these trends, the fact is that the trajectory of globalization remains highly uncertain. </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From the current state, one potential scenario is towards a more fragmented global economy, especially if tensions and protectionist pressures all go unchecked. In such a scenario, the cost to ASEAN+3—as we discuss in the chapter—can be very high.</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Yet, another potential future is one where there is deeper and broader globalization (championed by the WTO), encompassing more people and economies. In this scenario, the risks of fragmentation would, of course, be minimized.</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Given this unclear landscape, it is crucial for the ASEAN+3 to identify and implement policies and approaches that can reinforce growth regardless of the outcome, of the possible futures. </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These policies include (1) intensifying regional cooperation on cross-border challenges, (2) enhancing domestic competitiveness, (3) expanding cross-border trade in services, and (4) pursuing broader economic integration in new markets and products.</a:t>
            </a:r>
          </a:p>
          <a:p>
            <a:endParaRPr 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0633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2889A-EE70-9F92-DA37-654BEEB0FD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60EBE2-6EA2-2F4C-91A0-97AB700F9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83EDDE-EAD5-47F4-6D76-10502E1A0207}"/>
              </a:ext>
            </a:extLst>
          </p:cNvPr>
          <p:cNvSpPr>
            <a:spLocks noGrp="1"/>
          </p:cNvSpPr>
          <p:nvPr>
            <p:ph type="body" idx="1"/>
          </p:nvPr>
        </p:nvSpPr>
        <p:spPr/>
        <p:txBody>
          <a:bodyPr/>
          <a:lstStyle/>
          <a:p>
            <a:r>
              <a:rPr lang="en-US" sz="1100">
                <a:latin typeface="Arial" panose="020B0604020202020204" pitchFamily="34" charset="0"/>
                <a:cs typeface="Arial" panose="020B0604020202020204" pitchFamily="34" charset="0"/>
              </a:rPr>
              <a:t>We also devote a section on technological change in the report, given the dual role it plays in ASEAN+3’s development.</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Technology has played a key role in driving growth in the region. It houses 5 of the world’s top 20 most innovative economies. </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However, there is significant heterogeneity across ASEAN+3, with different technological and innovative capabilities within and between economies. </a:t>
            </a:r>
          </a:p>
        </p:txBody>
      </p:sp>
    </p:spTree>
    <p:extLst>
      <p:ext uri="{BB962C8B-B14F-4D97-AF65-F5344CB8AC3E}">
        <p14:creationId xmlns:p14="http://schemas.microsoft.com/office/powerpoint/2010/main" val="2887470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42164-B652-87D9-0C02-30B415B6C8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9B447B-D694-0B3C-1446-6B82E00534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C05C4F-D77C-D34D-6AF6-2BDDE90E465E}"/>
              </a:ext>
            </a:extLst>
          </p:cNvPr>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Moving forward, technology will not only help to generate growth opportunities for the ASEAN+3, but it will also continue to unlock solutions to many of its structural challenges.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Discovery and development of new technologies has a key role in navigating the challenges of aging, climate change, and food security, as well as in promoting equitable and sustainable growth.</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ASEAN+3 must take advantage of the opportunity to build on its strengths as a global technology powerhouse. Concerted, cooperative, and adaptive efforts—at both the domestic and the regional levels—will be required.</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Encouraging knowledge diffusion across economies, improving hard and soft infrastructure, and reducing the digital divide would help ASEAN+3 economies maximize the power of technology. </a:t>
            </a:r>
          </a:p>
        </p:txBody>
      </p:sp>
    </p:spTree>
    <p:extLst>
      <p:ext uri="{BB962C8B-B14F-4D97-AF65-F5344CB8AC3E}">
        <p14:creationId xmlns:p14="http://schemas.microsoft.com/office/powerpoint/2010/main" val="1259328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2A648-98A7-045E-B9F2-896ABE423F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25F122-B90A-3C9E-5289-8B435AED21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432C20-4015-7D7C-7C18-AE9AEE6D4645}"/>
              </a:ext>
            </a:extLst>
          </p:cNvPr>
          <p:cNvSpPr>
            <a:spLocks noGrp="1"/>
          </p:cNvSpPr>
          <p:nvPr>
            <p:ph type="body" idx="1"/>
          </p:nvPr>
        </p:nvSpPr>
        <p:spPr/>
        <p:txBody>
          <a:bodyPr/>
          <a:lstStyle/>
          <a:p>
            <a:r>
              <a:rPr lang="en-US" sz="1100">
                <a:latin typeface="Arial" panose="020B0604020202020204" pitchFamily="34" charset="0"/>
                <a:cs typeface="Arial" panose="020B0604020202020204" pitchFamily="34" charset="0"/>
              </a:rPr>
              <a:t>Given the growing interest and impact of Gen AI, we also took a look at the potential impact of this technology on the region. Gen AI is raising legitimate concerns about job displacement. Given its learning capabilities, Gen AI broadens the scope of tasks that can be automated. </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While this is true, our review of the existing literature suggests that there could be a case of “qualified optimism.”  </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We looked at the exposure of the region’s jobs to Gen AI given their task composition. The intent is not to assess or predict the precise impact of AI on jobs, but to provide insights on how the nature of jobs could evolve if Gen AI is adopted more widely.</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The good news is that we found is that more jobs in the region are likely to be augmented than automated. The bad news is that the impact will likely be uneven across skill levels and gender. </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Policies thus should be shaped to create a supportive environment for retraining and upskilling workers likely to be most affected. This way, the ASEAN+3 workforce will be prepared to make the most of Gen AI's capabilities while minimizing inequalities.</a:t>
            </a:r>
          </a:p>
        </p:txBody>
      </p:sp>
    </p:spTree>
    <p:extLst>
      <p:ext uri="{BB962C8B-B14F-4D97-AF65-F5344CB8AC3E}">
        <p14:creationId xmlns:p14="http://schemas.microsoft.com/office/powerpoint/2010/main" val="2891273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73207-50B8-1957-F729-A1E163A2A1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C457A5-8DD3-B12D-80CB-80A0416DD2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2D5954-8E2F-0FF6-C1FF-E0637AAD0F62}"/>
              </a:ext>
            </a:extLst>
          </p:cNvPr>
          <p:cNvSpPr>
            <a:spLocks noGrp="1"/>
          </p:cNvSpPr>
          <p:nvPr>
            <p:ph type="body" idx="1"/>
          </p:nvPr>
        </p:nvSpPr>
        <p:spPr/>
        <p:txBody>
          <a:bodyPr/>
          <a:lstStyle/>
          <a:p>
            <a:r>
              <a:rPr lang="en-US" sz="1100">
                <a:latin typeface="Arial" panose="020B0604020202020204" pitchFamily="34" charset="0"/>
                <a:cs typeface="Arial" panose="020B0604020202020204" pitchFamily="34" charset="0"/>
              </a:rPr>
              <a:t>Let me now summarize our key messages.</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Without a doubt, the ASEAN+3 region’s long-term growth path has never been more complex, given the multiple structural trends of aging, the global trade reconfiguration, and rapid technological changes.</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Given the dissipating demographic dividend, the rapid speed of aging in ASEAN+3 is now raising doubts about the region’s long-term growth prospects. However, as we have highlighted, this is not as grave—we also have an older but healthier population who can lead longer productive lives.</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We also highlight 3 key trends that are driving the changes in the global trade landscape—including the rising role of geopolitics and services trade. Given the heightened uncertainty in the global trade environment, there is a need to prioritize policies that are robust under multiple possible futures. </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Thirdly, technology will continue to play a dual role for ASEAN+3—as a solution and as a catalyst of change. As we pointed out, when it comes to Gen AI and similar technologies, a realistic, qualified, and balanced approach could be sensible at the current juncture.</a:t>
            </a:r>
          </a:p>
          <a:p>
            <a:endParaRPr 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9147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9AD87-4ED3-BB05-6F75-D94D6BD4C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8E1490-3D64-5186-F022-D8609DB915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F136BC-E979-AEBA-E9E7-5552CCC2B6C3}"/>
              </a:ext>
            </a:extLst>
          </p:cNvPr>
          <p:cNvSpPr>
            <a:spLocks noGrp="1"/>
          </p:cNvSpPr>
          <p:nvPr>
            <p:ph type="body" idx="1"/>
          </p:nvPr>
        </p:nvSpPr>
        <p:spPr/>
        <p:txBody>
          <a:bodyPr/>
          <a:lstStyle/>
          <a:p>
            <a:r>
              <a:rPr lang="en-US" sz="1100">
                <a:latin typeface="Arial" panose="020B0604020202020204" pitchFamily="34" charset="0"/>
                <a:cs typeface="Arial" panose="020B0604020202020204" pitchFamily="34" charset="0"/>
              </a:rPr>
              <a:t>Let me end the presentation with a summary of our policy recommendations. ‘For each trend, we have a detailed policy discussion in the report. Among these policies, four common themes emerge.</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Notwithstanding each economy’s policy priority—whether rapid aging, trade reconfiguration, technological disruption, or other (domestic) issues—these underlying principles will help reinforce the foundation upon which more specific policies can be built. </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For the ASEAN+3, it would require (1) deepening quality infrastructure (2) encouraging innovation and knowledge diffusion (3) promoting inclusion, and (4) championing multilateral cooperation.</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These pillars would help create “robust” growth strategies for ASEAN+3, no matter how the future global economic order unfolds.</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Let me stop here. Thank you.</a:t>
            </a:r>
          </a:p>
          <a:p>
            <a:endParaRPr 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8487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sz="quarter" idx="10"/>
          </p:nvPr>
        </p:nvSpPr>
        <p:spPr/>
        <p:txBody>
          <a:bodyPr/>
          <a:lstStyle/>
          <a:p>
            <a:endParaRPr lang="en-SG"/>
          </a:p>
        </p:txBody>
      </p:sp>
    </p:spTree>
    <p:extLst>
      <p:ext uri="{BB962C8B-B14F-4D97-AF65-F5344CB8AC3E}">
        <p14:creationId xmlns:p14="http://schemas.microsoft.com/office/powerpoint/2010/main" val="2427758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latin typeface="Arial" panose="020B0604020202020204" pitchFamily="34" charset="0"/>
                <a:cs typeface="Arial" panose="020B0604020202020204" pitchFamily="34" charset="0"/>
              </a:rPr>
              <a:t>Growth in ASEAN+3 is expected to strengthen this year and be sustained in 2025.</a:t>
            </a:r>
          </a:p>
          <a:p>
            <a:endParaRPr lang="en-US" sz="1100">
              <a:latin typeface="Arial" panose="020B0604020202020204" pitchFamily="34" charset="0"/>
              <a:cs typeface="Arial" panose="020B0604020202020204" pitchFamily="34" charset="0"/>
            </a:endParaRPr>
          </a:p>
          <a:p>
            <a:r>
              <a:rPr lang="en-SG" sz="1100">
                <a:latin typeface="Arial" panose="020B0604020202020204" pitchFamily="34" charset="0"/>
                <a:cs typeface="Arial" panose="020B0604020202020204" pitchFamily="34" charset="0"/>
              </a:rPr>
              <a:t>Inflation in the region is forecast to continue moderating, but at a slower pace in 2024 and 2025.</a:t>
            </a:r>
          </a:p>
          <a:p>
            <a:endParaRPr 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3012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latin typeface="Arial" panose="020B0604020202020204" pitchFamily="34" charset="0"/>
                <a:cs typeface="Arial" panose="020B0604020202020204" pitchFamily="34" charset="0"/>
              </a:rPr>
              <a:t>Zooming into our forecasts, ASEAN+3 is projected to grow by 4.5 percent this year—sustaining an improving trend from 4.3 percent last year. All regional economies—except Japan and Myanmar—would see higher growth this year.</a:t>
            </a:r>
          </a:p>
          <a:p>
            <a:endParaRPr lang="en-US"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Growth in the Plus-3 is expected to be sustained, underpinned by resilient domestic demand. Meanwhile, the ASEAN region is expected to register stronger growth in 2024, supported by firm domestic demand, a turnaround in semiconductor cycle and continued improvement in tourism.</a:t>
            </a:r>
          </a:p>
          <a:p>
            <a:endParaRPr lang="en-US"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Growth is subsequently expected to moderate to long-term trend in 2025.  </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Headline inflation for the 12 ASEAN+3 economies (excluding Lao PDR and Myanmar) is projected to continue moderating to 2.5 percent this year and 2.3 percent next year, in tandem with lower global commodity and food prices. </a:t>
            </a:r>
            <a:endParaRPr lang="en-SG" sz="1100"/>
          </a:p>
          <a:p>
            <a:endParaRPr lang="en-SG" sz="1100"/>
          </a:p>
          <a:p>
            <a:endParaRPr 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7947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latin typeface="Arial" panose="020B0604020202020204" pitchFamily="34" charset="0"/>
                <a:cs typeface="Arial" panose="020B0604020202020204" pitchFamily="34" charset="0"/>
              </a:rPr>
              <a:t>Looking further ahead, the region is well-positioned to remain a key driver of global growth.</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Both the Plus-3 and ASEAN regions are forecast to continue growing faster than the world as a whole. On the right, we can see that the ASEAN+3 region would contribute about 45 percent of global growth for the remainder of this decade. </a:t>
            </a:r>
            <a:endParaRPr lang="en-SG" sz="1100"/>
          </a:p>
          <a:p>
            <a:endParaRPr lang="en-SG" sz="1100"/>
          </a:p>
          <a:p>
            <a:endParaRPr 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2561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42164-B652-87D9-0C02-30B415B6C8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9B447B-D694-0B3C-1446-6B82E00534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C05C4F-D77C-D34D-6AF6-2BDDE90E465E}"/>
              </a:ext>
            </a:extLst>
          </p:cNvPr>
          <p:cNvSpPr>
            <a:spLocks noGrp="1"/>
          </p:cNvSpPr>
          <p:nvPr>
            <p:ph type="body" idx="1"/>
          </p:nvPr>
        </p:nvSpPr>
        <p:spPr/>
        <p:txBody>
          <a:bodyPr/>
          <a:lstStyle/>
          <a:p>
            <a:r>
              <a:rPr lang="en-SG" sz="1100">
                <a:latin typeface="Arial" panose="020B0604020202020204" pitchFamily="34" charset="0"/>
                <a:cs typeface="Arial" panose="020B0604020202020204" pitchFamily="34" charset="0"/>
              </a:rPr>
              <a:t>An important driver of growth for this year is the turnaround in exports. </a:t>
            </a:r>
          </a:p>
          <a:p>
            <a:endParaRPr lang="en-SG" sz="1100">
              <a:latin typeface="Arial" panose="020B0604020202020204" pitchFamily="34" charset="0"/>
              <a:cs typeface="Arial" panose="020B0604020202020204" pitchFamily="34" charset="0"/>
            </a:endParaRPr>
          </a:p>
          <a:p>
            <a:r>
              <a:rPr lang="en-SG" sz="1100">
                <a:latin typeface="Arial" panose="020B0604020202020204" pitchFamily="34" charset="0"/>
                <a:cs typeface="Arial" panose="020B0604020202020204" pitchFamily="34" charset="0"/>
              </a:rPr>
              <a:t>This is mainly due to 3 factors.</a:t>
            </a:r>
          </a:p>
          <a:p>
            <a:pPr marL="228600" indent="-228600">
              <a:buAutoNum type="arabicPeriod"/>
            </a:pPr>
            <a:r>
              <a:rPr lang="en-SG" sz="1100">
                <a:latin typeface="Arial" panose="020B0604020202020204" pitchFamily="34" charset="0"/>
                <a:cs typeface="Arial" panose="020B0604020202020204" pitchFamily="34" charset="0"/>
              </a:rPr>
              <a:t>First, the semiconductor cycle is expected to turnaround this year (the chart on the far left). The increased demand for both high-end and legacy chips would boost electronic exports for the both Plus-3 and ASEAN economies.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SG" sz="1100">
                <a:latin typeface="Arial" panose="020B0604020202020204" pitchFamily="34" charset="0"/>
                <a:cs typeface="Arial" panose="020B0604020202020204" pitchFamily="34" charset="0"/>
              </a:rPr>
              <a:t>The second is strong goods demand in the US. The shift from goods to services consumption in late-2021 resulted in muted demand for goods exports from our region. However, since 2H 2023, goods consumption, particularly durable goods, have outpaced services. We expect this trend to continue, and this would benefit most of our regional exporters.</a:t>
            </a:r>
          </a:p>
          <a:p>
            <a:pPr marL="228600" indent="-228600">
              <a:buAutoNum type="arabicPeriod"/>
            </a:pPr>
            <a:r>
              <a:rPr lang="en-SG" sz="1100">
                <a:latin typeface="Arial" panose="020B0604020202020204" pitchFamily="34" charset="0"/>
                <a:cs typeface="Arial" panose="020B0604020202020204" pitchFamily="34" charset="0"/>
              </a:rPr>
              <a:t>Finally, we expect services exports to remain robust. </a:t>
            </a:r>
          </a:p>
          <a:p>
            <a:pPr marL="685800" lvl="1" indent="-228600">
              <a:buFont typeface="+mj-lt"/>
              <a:buAutoNum type="alphaLcPeriod"/>
            </a:pPr>
            <a:r>
              <a:rPr lang="en-SG" sz="1100">
                <a:latin typeface="Arial" panose="020B0604020202020204" pitchFamily="34" charset="0"/>
                <a:cs typeface="Arial" panose="020B0604020202020204" pitchFamily="34" charset="0"/>
              </a:rPr>
              <a:t>Tourism recovery should pick up pace, boosted by visa-free arrangements and the resumption of large-scale meetings, conventions and events. In fact, latest data show that monthly tourist arrivals have recovered to pre-pandemic levels for Japan, Malaysia, Thailand and Vietnam.</a:t>
            </a:r>
          </a:p>
          <a:p>
            <a:pPr marL="685800" lvl="1" indent="-228600">
              <a:buFont typeface="+mj-lt"/>
              <a:buAutoNum type="alphaLcPeriod"/>
            </a:pPr>
            <a:r>
              <a:rPr lang="en-SG" sz="1100">
                <a:latin typeface="Arial" panose="020B0604020202020204" pitchFamily="34" charset="0"/>
                <a:cs typeface="Arial" panose="020B0604020202020204" pitchFamily="34" charset="0"/>
              </a:rPr>
              <a:t>Modern services, such as cross-border professional services, will remain firm as people continue to leverage on technology to work more efficiently.</a:t>
            </a:r>
          </a:p>
          <a:p>
            <a:endParaRPr lang="en-SG" sz="1100">
              <a:latin typeface="Arial" panose="020B0604020202020204" pitchFamily="34" charset="0"/>
              <a:cs typeface="Arial" panose="020B0604020202020204" pitchFamily="34" charset="0"/>
            </a:endParaRPr>
          </a:p>
          <a:p>
            <a:endParaRPr lang="en-SG" sz="1100">
              <a:latin typeface="Arial" panose="020B0604020202020204" pitchFamily="34" charset="0"/>
              <a:cs typeface="Arial" panose="020B0604020202020204" pitchFamily="34" charset="0"/>
            </a:endParaRPr>
          </a:p>
          <a:p>
            <a:endParaRPr 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9524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100">
                <a:latin typeface="Arial" panose="020B0604020202020204" pitchFamily="34" charset="0"/>
                <a:cs typeface="Arial" panose="020B0604020202020204" pitchFamily="34" charset="0"/>
              </a:rPr>
              <a:t>Notwithstanding the improvement in exports, domestic demand will still be the main engine of growth. </a:t>
            </a:r>
            <a:endParaRPr lang="en-US" sz="1100">
              <a:latin typeface="Arial" panose="020B0604020202020204" pitchFamily="34" charset="0"/>
              <a:cs typeface="Arial" panose="020B0604020202020204" pitchFamily="34" charset="0"/>
            </a:endParaRP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Consumption (red bar on the LHS chart), particularly private consumption has remained robust, benefitting from better income conditions and lower inflation. </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Encouragingly, investment activities, which was sluggish after the pandemic, has also started to pick-up. On the right, we see that investment activities, particularly for ASEAN-5 have remained firm. This is partly reflecting the gradual realization of investment projects, including those approved in previous years.</a:t>
            </a:r>
          </a:p>
          <a:p>
            <a:endParaRPr lang="en-SG" sz="1100"/>
          </a:p>
          <a:p>
            <a:endParaRPr 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8035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latin typeface="Arial" panose="020B0604020202020204" pitchFamily="34" charset="0"/>
                <a:cs typeface="Arial" panose="020B0604020202020204" pitchFamily="34" charset="0"/>
              </a:rPr>
              <a:t>Going forward, the strong labor market recovery will continue to underpin the strength of private consumption. </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Labor market conditions have broadly improved across the region—unemployment rates fell below pre-pandemic levels for most regional economies. </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On the right, we see that labor force participation have also remained high. In fact, they have exceeded pre-pandemic levels for most economies, except Hong Kong and Vietnam. </a:t>
            </a:r>
            <a:endParaRPr lang="en-SG" sz="1100">
              <a:latin typeface="Arial" panose="020B0604020202020204" pitchFamily="34" charset="0"/>
              <a:cs typeface="Arial" panose="020B0604020202020204" pitchFamily="34" charset="0"/>
            </a:endParaRPr>
          </a:p>
          <a:p>
            <a:endParaRPr lang="en-SG" sz="1100">
              <a:latin typeface="Arial" panose="020B0604020202020204" pitchFamily="34" charset="0"/>
              <a:cs typeface="Arial" panose="020B0604020202020204" pitchFamily="34" charset="0"/>
            </a:endParaRPr>
          </a:p>
          <a:p>
            <a:endParaRPr 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3863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latin typeface="Arial" panose="020B0604020202020204" pitchFamily="34" charset="0"/>
                <a:cs typeface="Arial" panose="020B0604020202020204" pitchFamily="34" charset="0"/>
              </a:rPr>
              <a:t>Turning to inflation, headline inflation continued to moderate from its 2022 peak. </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Similar to the US and other OECD economies, core inflation is taking longer to come off its peak. </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In a recent study, we found that supply-factors, such as global commodity prices and exchange rate passthrough, have played a more prominent role in driving core inflation in recent periods. This trend is likely to continue, making it more difficult to identify and isolate the drivers of inflation, and by extension, the appropriate policy response. </a:t>
            </a:r>
            <a:endParaRPr lang="en-SG" sz="1100">
              <a:latin typeface="Arial" panose="020B0604020202020204" pitchFamily="34" charset="0"/>
              <a:cs typeface="Arial" panose="020B0604020202020204" pitchFamily="34" charset="0"/>
            </a:endParaRPr>
          </a:p>
          <a:p>
            <a:endParaRPr lang="en-SG" sz="1100"/>
          </a:p>
          <a:p>
            <a:endParaRPr 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5596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5" name="Rectangle 14"/>
          <p:cNvSpPr/>
          <p:nvPr userDrawn="1"/>
        </p:nvSpPr>
        <p:spPr>
          <a:xfrm>
            <a:off x="0" y="1470025"/>
            <a:ext cx="9478963" cy="469986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6" name="Text Placeholder 4"/>
          <p:cNvSpPr>
            <a:spLocks noGrp="1"/>
          </p:cNvSpPr>
          <p:nvPr>
            <p:ph type="body" sz="quarter" idx="12" hasCustomPrompt="1"/>
          </p:nvPr>
        </p:nvSpPr>
        <p:spPr>
          <a:xfrm>
            <a:off x="731520" y="1711613"/>
            <a:ext cx="651076" cy="4328891"/>
          </a:xfrm>
          <a:prstGeom prst="rect">
            <a:avLst/>
          </a:prstGeom>
          <a:noFill/>
        </p:spPr>
        <p:txBody>
          <a:bodyPr anchor="t">
            <a:normAutofit/>
          </a:bodyPr>
          <a:lstStyle>
            <a:lvl1pPr marL="0" indent="0">
              <a:lnSpc>
                <a:spcPct val="100000"/>
              </a:lnSpc>
              <a:buNone/>
              <a:defRPr lang="en-US" sz="1800" dirty="0">
                <a:solidFill>
                  <a:schemeClr val="accent1"/>
                </a:solidFill>
                <a:latin typeface="+mn-lt"/>
              </a:defRPr>
            </a:lvl1pPr>
          </a:lstStyle>
          <a:p>
            <a:r>
              <a:rPr lang="en-US">
                <a:solidFill>
                  <a:schemeClr val="accent1"/>
                </a:solidFill>
              </a:rPr>
              <a:t>01</a:t>
            </a:r>
          </a:p>
          <a:p>
            <a:r>
              <a:rPr lang="en-US">
                <a:solidFill>
                  <a:schemeClr val="accent1"/>
                </a:solidFill>
              </a:rPr>
              <a:t>02</a:t>
            </a:r>
          </a:p>
          <a:p>
            <a:r>
              <a:rPr lang="en-US">
                <a:solidFill>
                  <a:schemeClr val="accent1"/>
                </a:solidFill>
              </a:rPr>
              <a:t>03</a:t>
            </a:r>
          </a:p>
          <a:p>
            <a:r>
              <a:rPr lang="en-US">
                <a:solidFill>
                  <a:schemeClr val="accent1"/>
                </a:solidFill>
              </a:rPr>
              <a:t>04</a:t>
            </a:r>
          </a:p>
          <a:p>
            <a:r>
              <a:rPr lang="en-US">
                <a:solidFill>
                  <a:schemeClr val="accent1"/>
                </a:solidFill>
              </a:rPr>
              <a:t>05</a:t>
            </a:r>
          </a:p>
          <a:p>
            <a:r>
              <a:rPr lang="en-US">
                <a:solidFill>
                  <a:schemeClr val="accent1"/>
                </a:solidFill>
              </a:rPr>
              <a:t>06</a:t>
            </a:r>
          </a:p>
          <a:p>
            <a:r>
              <a:rPr lang="en-US">
                <a:solidFill>
                  <a:schemeClr val="accent1"/>
                </a:solidFill>
              </a:rPr>
              <a:t>07</a:t>
            </a:r>
          </a:p>
          <a:p>
            <a:r>
              <a:rPr lang="en-US">
                <a:solidFill>
                  <a:schemeClr val="accent1"/>
                </a:solidFill>
              </a:rPr>
              <a:t>08</a:t>
            </a:r>
          </a:p>
          <a:p>
            <a:r>
              <a:rPr lang="en-US">
                <a:solidFill>
                  <a:schemeClr val="accent1"/>
                </a:solidFill>
              </a:rPr>
              <a:t>09</a:t>
            </a:r>
          </a:p>
          <a:p>
            <a:r>
              <a:rPr lang="en-US">
                <a:solidFill>
                  <a:schemeClr val="accent1"/>
                </a:solidFill>
              </a:rPr>
              <a:t>10</a:t>
            </a:r>
          </a:p>
        </p:txBody>
      </p:sp>
      <p:sp>
        <p:nvSpPr>
          <p:cNvPr id="21" name="Text Placeholder 20"/>
          <p:cNvSpPr>
            <a:spLocks noGrp="1"/>
          </p:cNvSpPr>
          <p:nvPr>
            <p:ph type="body" sz="quarter" idx="13" hasCustomPrompt="1"/>
          </p:nvPr>
        </p:nvSpPr>
        <p:spPr>
          <a:xfrm>
            <a:off x="1506145" y="1711613"/>
            <a:ext cx="3241675" cy="4328751"/>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aseline="0"/>
            </a:lvl1pPr>
          </a:lstStyle>
          <a:p>
            <a:pPr lvl="0"/>
            <a:r>
              <a:rPr lang="en-US"/>
              <a:t>Chapter xx</a:t>
            </a:r>
          </a:p>
          <a:p>
            <a:pPr lvl="0"/>
            <a:r>
              <a:rPr lang="en-US"/>
              <a:t>Chapter xx</a:t>
            </a:r>
          </a:p>
          <a:p>
            <a:pPr lvl="0"/>
            <a:r>
              <a:rPr lang="en-US"/>
              <a:t>Chapter xx</a:t>
            </a:r>
          </a:p>
          <a:p>
            <a:pPr lvl="0"/>
            <a:r>
              <a:rPr lang="en-US"/>
              <a:t>Chapter xx</a:t>
            </a:r>
          </a:p>
          <a:p>
            <a:pPr lvl="0"/>
            <a:r>
              <a:rPr lang="en-US"/>
              <a:t>Chapter xx</a:t>
            </a:r>
          </a:p>
          <a:p>
            <a:pPr lvl="0"/>
            <a:r>
              <a:rPr lang="en-US"/>
              <a:t>Chapter xx</a:t>
            </a:r>
          </a:p>
          <a:p>
            <a:pPr lvl="0"/>
            <a:r>
              <a:rPr lang="en-US"/>
              <a:t>Chapter xx</a:t>
            </a:r>
          </a:p>
          <a:p>
            <a:pPr lvl="0"/>
            <a:r>
              <a:rPr lang="en-US"/>
              <a:t>Chapter xx</a:t>
            </a:r>
          </a:p>
          <a:p>
            <a:pPr lvl="0"/>
            <a:r>
              <a:rPr lang="en-US"/>
              <a:t>Chapter xx</a:t>
            </a:r>
          </a:p>
          <a:p>
            <a:pPr lvl="0"/>
            <a:r>
              <a:rPr lang="en-US"/>
              <a:t>Chapter x</a:t>
            </a:r>
          </a:p>
        </p:txBody>
      </p:sp>
      <p:sp>
        <p:nvSpPr>
          <p:cNvPr id="7" name="Title 1">
            <a:extLst>
              <a:ext uri="{FF2B5EF4-FFF2-40B4-BE49-F238E27FC236}">
                <a16:creationId xmlns:a16="http://schemas.microsoft.com/office/drawing/2014/main" id="{EC007778-F28E-4947-ADF4-AF57393E5B2B}"/>
              </a:ext>
            </a:extLst>
          </p:cNvPr>
          <p:cNvSpPr>
            <a:spLocks noGrp="1"/>
          </p:cNvSpPr>
          <p:nvPr>
            <p:ph type="title" hasCustomPrompt="1"/>
          </p:nvPr>
        </p:nvSpPr>
        <p:spPr>
          <a:xfrm>
            <a:off x="731520" y="762368"/>
            <a:ext cx="5842191" cy="467945"/>
          </a:xfrm>
          <a:prstGeom prst="rect">
            <a:avLst/>
          </a:prstGeom>
        </p:spPr>
        <p:txBody>
          <a:bodyPr anchor="t">
            <a:noAutofit/>
          </a:bodyPr>
          <a:lstStyle>
            <a:lvl1pPr algn="l">
              <a:defRPr sz="2800" b="1" baseline="0">
                <a:solidFill>
                  <a:srgbClr val="BE0D2A"/>
                </a:solidFill>
                <a:latin typeface="+mn-lt"/>
              </a:defRPr>
            </a:lvl1pPr>
          </a:lstStyle>
          <a:p>
            <a:pPr>
              <a:lnSpc>
                <a:spcPct val="80000"/>
              </a:lnSpc>
            </a:pPr>
            <a:r>
              <a:rPr lang="en-US" sz="2800" b="1">
                <a:solidFill>
                  <a:schemeClr val="accent1"/>
                </a:solidFill>
                <a:latin typeface="+mj-lt"/>
              </a:rPr>
              <a:t>[Editable Table of Contents]</a:t>
            </a:r>
            <a:endParaRPr lang="en-US" sz="2800" b="1">
              <a:solidFill>
                <a:schemeClr val="accent1"/>
              </a:solidFill>
              <a:latin typeface="+mj-lt"/>
              <a:ea typeface="Bebas Neue" charset="0"/>
              <a:cs typeface="Bebas Neue" charset="0"/>
            </a:endParaRPr>
          </a:p>
        </p:txBody>
      </p:sp>
      <p:sp>
        <p:nvSpPr>
          <p:cNvPr id="6" name="Slide Number Placeholder 5"/>
          <p:cNvSpPr>
            <a:spLocks noGrp="1"/>
          </p:cNvSpPr>
          <p:nvPr>
            <p:ph type="sldNum" sz="quarter" idx="4"/>
          </p:nvPr>
        </p:nvSpPr>
        <p:spPr>
          <a:xfrm>
            <a:off x="924347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3F5C1-078D-470A-9B1F-351C9D2F8E7B}" type="slidenum">
              <a:rPr lang="en-US" smtClean="0"/>
              <a:t>‹#›</a:t>
            </a:fld>
            <a:endParaRPr lang="en-US"/>
          </a:p>
        </p:txBody>
      </p:sp>
    </p:spTree>
    <p:extLst>
      <p:ext uri="{BB962C8B-B14F-4D97-AF65-F5344CB8AC3E}">
        <p14:creationId xmlns:p14="http://schemas.microsoft.com/office/powerpoint/2010/main" val="415379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Rectangle 1"/>
          <p:cNvSpPr/>
          <p:nvPr userDrawn="1"/>
        </p:nvSpPr>
        <p:spPr>
          <a:xfrm>
            <a:off x="1" y="1807127"/>
            <a:ext cx="12181952" cy="44299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0"/>
          <p:cNvSpPr>
            <a:spLocks noGrp="1"/>
          </p:cNvSpPr>
          <p:nvPr>
            <p:ph type="body" sz="quarter" idx="15" hasCustomPrompt="1"/>
          </p:nvPr>
        </p:nvSpPr>
        <p:spPr>
          <a:xfrm flipH="1">
            <a:off x="606362" y="284682"/>
            <a:ext cx="3409913" cy="731520"/>
          </a:xfrm>
          <a:prstGeom prst="rect">
            <a:avLst/>
          </a:prstGeom>
          <a:no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800" b="1" baseline="0" dirty="0">
                <a:solidFill>
                  <a:schemeClr val="accent1"/>
                </a:solidFill>
                <a:latin typeface="+mn-lt"/>
              </a:defRPr>
            </a:lvl1pPr>
          </a:lstStyle>
          <a:p>
            <a:r>
              <a:rPr lang="en-US"/>
              <a:t>[Editable Headline]</a:t>
            </a:r>
          </a:p>
        </p:txBody>
      </p:sp>
      <p:sp>
        <p:nvSpPr>
          <p:cNvPr id="24" name="Content Placeholder 3"/>
          <p:cNvSpPr>
            <a:spLocks noGrp="1"/>
          </p:cNvSpPr>
          <p:nvPr>
            <p:ph sz="quarter" idx="26" hasCustomPrompt="1"/>
          </p:nvPr>
        </p:nvSpPr>
        <p:spPr>
          <a:xfrm>
            <a:off x="364251" y="2015735"/>
            <a:ext cx="5464301" cy="4158777"/>
          </a:xfrm>
          <a:prstGeom prst="rect">
            <a:avLst/>
          </a:prstGeom>
          <a:pattFill prst="pct5">
            <a:fgClr>
              <a:schemeClr val="tx2"/>
            </a:fgClr>
            <a:bgClr>
              <a:schemeClr val="bg1"/>
            </a:bgClr>
          </a:pattFill>
        </p:spPr>
        <p:txBody>
          <a:bodyPr/>
          <a:lstStyle>
            <a:lvl1pPr marL="0" indent="0">
              <a:buNone/>
              <a:defRPr/>
            </a:lvl1pPr>
          </a:lstStyle>
          <a:p>
            <a:pPr lvl="0"/>
            <a:r>
              <a:rPr lang="en-US"/>
              <a:t>   </a:t>
            </a:r>
          </a:p>
        </p:txBody>
      </p:sp>
      <p:sp>
        <p:nvSpPr>
          <p:cNvPr id="27" name="Text Placeholder 10"/>
          <p:cNvSpPr>
            <a:spLocks noGrp="1"/>
          </p:cNvSpPr>
          <p:nvPr>
            <p:ph type="body" sz="quarter" idx="28" hasCustomPrompt="1"/>
          </p:nvPr>
        </p:nvSpPr>
        <p:spPr>
          <a:xfrm>
            <a:off x="803228" y="1245930"/>
            <a:ext cx="4586348" cy="571813"/>
          </a:xfrm>
          <a:prstGeom prst="rect">
            <a:avLst/>
          </a:prstGeom>
        </p:spPr>
        <p:txBody>
          <a:bodyPr anchor="ctr">
            <a:noAutofit/>
          </a:bodyPr>
          <a:lstStyle>
            <a:lvl1pPr marL="0" indent="0" algn="ctr">
              <a:buNone/>
              <a:defRPr lang="en-US" sz="1800" b="0" dirty="0">
                <a:solidFill>
                  <a:schemeClr val="tx2"/>
                </a:solidFill>
                <a:latin typeface="+mn-lt"/>
              </a:defRPr>
            </a:lvl1pPr>
          </a:lstStyle>
          <a:p>
            <a:r>
              <a:rPr lang="en-US"/>
              <a:t>[Editable Text]</a:t>
            </a:r>
          </a:p>
        </p:txBody>
      </p:sp>
      <p:sp>
        <p:nvSpPr>
          <p:cNvPr id="33" name="Text Placeholder 10"/>
          <p:cNvSpPr>
            <a:spLocks noGrp="1"/>
          </p:cNvSpPr>
          <p:nvPr>
            <p:ph type="body" sz="quarter" idx="30" hasCustomPrompt="1"/>
          </p:nvPr>
        </p:nvSpPr>
        <p:spPr>
          <a:xfrm>
            <a:off x="819703" y="6326794"/>
            <a:ext cx="2803342" cy="158889"/>
          </a:xfrm>
          <a:prstGeom prst="rect">
            <a:avLst/>
          </a:prstGeom>
        </p:spPr>
        <p:txBody>
          <a:bodyPr anchor="ctr">
            <a:noAutofit/>
          </a:bodyPr>
          <a:lstStyle>
            <a:lvl1pPr marL="0" indent="0" algn="l">
              <a:buNone/>
              <a:defRPr lang="en-US" sz="700" b="0" dirty="0">
                <a:solidFill>
                  <a:schemeClr val="tx2"/>
                </a:solidFill>
                <a:latin typeface="+mn-lt"/>
              </a:defRPr>
            </a:lvl1pPr>
          </a:lstStyle>
          <a:p>
            <a:r>
              <a:rPr lang="en-US"/>
              <a:t>XXXXXXXXXX</a:t>
            </a:r>
          </a:p>
        </p:txBody>
      </p:sp>
      <p:sp>
        <p:nvSpPr>
          <p:cNvPr id="34" name="Rectangle 33"/>
          <p:cNvSpPr/>
          <p:nvPr userDrawn="1"/>
        </p:nvSpPr>
        <p:spPr>
          <a:xfrm>
            <a:off x="280773" y="6287691"/>
            <a:ext cx="538930" cy="200055"/>
          </a:xfrm>
          <a:prstGeom prst="rect">
            <a:avLst/>
          </a:prstGeom>
        </p:spPr>
        <p:txBody>
          <a:bodyPr wrap="none">
            <a:spAutoFit/>
          </a:bodyPr>
          <a:lstStyle/>
          <a:p>
            <a:r>
              <a:rPr lang="en-US" sz="700">
                <a:solidFill>
                  <a:schemeClr val="tx2"/>
                </a:solidFill>
              </a:rPr>
              <a:t>Sources:</a:t>
            </a:r>
          </a:p>
        </p:txBody>
      </p:sp>
      <p:sp>
        <p:nvSpPr>
          <p:cNvPr id="35" name="Text Placeholder 10"/>
          <p:cNvSpPr>
            <a:spLocks noGrp="1"/>
          </p:cNvSpPr>
          <p:nvPr>
            <p:ph type="body" sz="quarter" idx="31" hasCustomPrompt="1"/>
          </p:nvPr>
        </p:nvSpPr>
        <p:spPr>
          <a:xfrm>
            <a:off x="716229" y="6524785"/>
            <a:ext cx="2906816" cy="160953"/>
          </a:xfrm>
          <a:prstGeom prst="rect">
            <a:avLst/>
          </a:prstGeom>
        </p:spPr>
        <p:txBody>
          <a:bodyPr anchor="ctr">
            <a:noAutofit/>
          </a:bodyPr>
          <a:lstStyle>
            <a:lvl1pPr marL="0" indent="0" algn="l">
              <a:buNone/>
              <a:defRPr lang="en-US" sz="700" b="0" dirty="0">
                <a:solidFill>
                  <a:schemeClr val="tx2"/>
                </a:solidFill>
                <a:latin typeface="+mn-lt"/>
              </a:defRPr>
            </a:lvl1pPr>
          </a:lstStyle>
          <a:p>
            <a:r>
              <a:rPr lang="en-US"/>
              <a:t>XXXXXXXXXX</a:t>
            </a:r>
          </a:p>
        </p:txBody>
      </p:sp>
      <p:sp>
        <p:nvSpPr>
          <p:cNvPr id="36" name="Rectangle 35"/>
          <p:cNvSpPr/>
          <p:nvPr userDrawn="1"/>
        </p:nvSpPr>
        <p:spPr>
          <a:xfrm>
            <a:off x="280773" y="6485683"/>
            <a:ext cx="399468" cy="200055"/>
          </a:xfrm>
          <a:prstGeom prst="rect">
            <a:avLst/>
          </a:prstGeom>
        </p:spPr>
        <p:txBody>
          <a:bodyPr wrap="none">
            <a:spAutoFit/>
          </a:bodyPr>
          <a:lstStyle/>
          <a:p>
            <a:r>
              <a:rPr lang="en-US" sz="700">
                <a:solidFill>
                  <a:schemeClr val="tx2"/>
                </a:solidFill>
              </a:rPr>
              <a:t>Note:</a:t>
            </a:r>
          </a:p>
        </p:txBody>
      </p:sp>
      <p:sp>
        <p:nvSpPr>
          <p:cNvPr id="37" name="Text Placeholder 10"/>
          <p:cNvSpPr>
            <a:spLocks noGrp="1"/>
          </p:cNvSpPr>
          <p:nvPr>
            <p:ph type="body" sz="quarter" idx="32" hasCustomPrompt="1"/>
          </p:nvPr>
        </p:nvSpPr>
        <p:spPr>
          <a:xfrm>
            <a:off x="6655137" y="6326794"/>
            <a:ext cx="2803342" cy="158889"/>
          </a:xfrm>
          <a:prstGeom prst="rect">
            <a:avLst/>
          </a:prstGeom>
        </p:spPr>
        <p:txBody>
          <a:bodyPr anchor="ctr">
            <a:noAutofit/>
          </a:bodyPr>
          <a:lstStyle>
            <a:lvl1pPr marL="0" indent="0" algn="l">
              <a:buNone/>
              <a:defRPr lang="en-US" sz="700" b="0" dirty="0">
                <a:solidFill>
                  <a:schemeClr val="tx2"/>
                </a:solidFill>
                <a:latin typeface="+mn-lt"/>
              </a:defRPr>
            </a:lvl1pPr>
          </a:lstStyle>
          <a:p>
            <a:r>
              <a:rPr lang="en-US"/>
              <a:t>XXXXXXXXXX</a:t>
            </a:r>
          </a:p>
        </p:txBody>
      </p:sp>
      <p:sp>
        <p:nvSpPr>
          <p:cNvPr id="38" name="Rectangle 37"/>
          <p:cNvSpPr/>
          <p:nvPr userDrawn="1"/>
        </p:nvSpPr>
        <p:spPr>
          <a:xfrm>
            <a:off x="6116207" y="6287691"/>
            <a:ext cx="538930" cy="200055"/>
          </a:xfrm>
          <a:prstGeom prst="rect">
            <a:avLst/>
          </a:prstGeom>
        </p:spPr>
        <p:txBody>
          <a:bodyPr wrap="none">
            <a:spAutoFit/>
          </a:bodyPr>
          <a:lstStyle/>
          <a:p>
            <a:r>
              <a:rPr lang="en-US" sz="700">
                <a:solidFill>
                  <a:schemeClr val="tx2"/>
                </a:solidFill>
              </a:rPr>
              <a:t>Sources:</a:t>
            </a:r>
          </a:p>
        </p:txBody>
      </p:sp>
      <p:sp>
        <p:nvSpPr>
          <p:cNvPr id="39" name="Text Placeholder 10"/>
          <p:cNvSpPr>
            <a:spLocks noGrp="1"/>
          </p:cNvSpPr>
          <p:nvPr>
            <p:ph type="body" sz="quarter" idx="33" hasCustomPrompt="1"/>
          </p:nvPr>
        </p:nvSpPr>
        <p:spPr>
          <a:xfrm>
            <a:off x="6551663" y="6524785"/>
            <a:ext cx="2906816" cy="160953"/>
          </a:xfrm>
          <a:prstGeom prst="rect">
            <a:avLst/>
          </a:prstGeom>
        </p:spPr>
        <p:txBody>
          <a:bodyPr anchor="ctr">
            <a:noAutofit/>
          </a:bodyPr>
          <a:lstStyle>
            <a:lvl1pPr marL="0" indent="0" algn="l">
              <a:buNone/>
              <a:defRPr lang="en-US" sz="700" b="0" dirty="0">
                <a:solidFill>
                  <a:schemeClr val="tx2"/>
                </a:solidFill>
                <a:latin typeface="+mn-lt"/>
              </a:defRPr>
            </a:lvl1pPr>
          </a:lstStyle>
          <a:p>
            <a:r>
              <a:rPr lang="en-US"/>
              <a:t>XXXXXXXXXX</a:t>
            </a:r>
          </a:p>
        </p:txBody>
      </p:sp>
      <p:sp>
        <p:nvSpPr>
          <p:cNvPr id="40" name="Rectangle 39"/>
          <p:cNvSpPr/>
          <p:nvPr userDrawn="1"/>
        </p:nvSpPr>
        <p:spPr>
          <a:xfrm>
            <a:off x="6116207" y="6485683"/>
            <a:ext cx="399468" cy="200055"/>
          </a:xfrm>
          <a:prstGeom prst="rect">
            <a:avLst/>
          </a:prstGeom>
        </p:spPr>
        <p:txBody>
          <a:bodyPr wrap="none">
            <a:spAutoFit/>
          </a:bodyPr>
          <a:lstStyle/>
          <a:p>
            <a:r>
              <a:rPr lang="en-US" sz="700">
                <a:solidFill>
                  <a:schemeClr val="tx2"/>
                </a:solidFill>
              </a:rPr>
              <a:t>Note:</a:t>
            </a:r>
          </a:p>
        </p:txBody>
      </p:sp>
      <p:sp>
        <p:nvSpPr>
          <p:cNvPr id="26" name="Text Placeholder 10"/>
          <p:cNvSpPr>
            <a:spLocks noGrp="1"/>
          </p:cNvSpPr>
          <p:nvPr>
            <p:ph type="body" sz="quarter" idx="35" hasCustomPrompt="1"/>
          </p:nvPr>
        </p:nvSpPr>
        <p:spPr>
          <a:xfrm>
            <a:off x="6630093" y="1245930"/>
            <a:ext cx="4586348" cy="571813"/>
          </a:xfrm>
          <a:prstGeom prst="rect">
            <a:avLst/>
          </a:prstGeom>
        </p:spPr>
        <p:txBody>
          <a:bodyPr anchor="ctr">
            <a:noAutofit/>
          </a:bodyPr>
          <a:lstStyle>
            <a:lvl1pPr marL="0" indent="0" algn="ctr">
              <a:buNone/>
              <a:defRPr lang="en-US" sz="1800" b="0" dirty="0">
                <a:solidFill>
                  <a:schemeClr val="tx2"/>
                </a:solidFill>
                <a:latin typeface="+mn-lt"/>
              </a:defRPr>
            </a:lvl1pPr>
          </a:lstStyle>
          <a:p>
            <a:r>
              <a:rPr lang="en-US"/>
              <a:t>[Editable Text]</a:t>
            </a:r>
          </a:p>
        </p:txBody>
      </p:sp>
      <p:sp>
        <p:nvSpPr>
          <p:cNvPr id="29" name="Content Placeholder 3"/>
          <p:cNvSpPr>
            <a:spLocks noGrp="1"/>
          </p:cNvSpPr>
          <p:nvPr>
            <p:ph sz="quarter" idx="36" hasCustomPrompt="1"/>
          </p:nvPr>
        </p:nvSpPr>
        <p:spPr>
          <a:xfrm>
            <a:off x="6191116" y="2009121"/>
            <a:ext cx="5464301" cy="4158777"/>
          </a:xfrm>
          <a:prstGeom prst="rect">
            <a:avLst/>
          </a:prstGeom>
          <a:pattFill prst="pct5">
            <a:fgClr>
              <a:schemeClr val="tx2"/>
            </a:fgClr>
            <a:bgClr>
              <a:schemeClr val="bg1"/>
            </a:bgClr>
          </a:pattFill>
        </p:spPr>
        <p:txBody>
          <a:bodyPr/>
          <a:lstStyle>
            <a:lvl1pPr marL="0" indent="0">
              <a:buNone/>
              <a:defRPr/>
            </a:lvl1pPr>
          </a:lstStyle>
          <a:p>
            <a:pPr lvl="0"/>
            <a:r>
              <a:rPr lang="en-US"/>
              <a:t>   </a:t>
            </a:r>
          </a:p>
        </p:txBody>
      </p:sp>
      <p:sp>
        <p:nvSpPr>
          <p:cNvPr id="3" name="Rectangle 2">
            <a:extLst>
              <a:ext uri="{FF2B5EF4-FFF2-40B4-BE49-F238E27FC236}">
                <a16:creationId xmlns:a16="http://schemas.microsoft.com/office/drawing/2014/main" id="{FB04B0FE-E88B-A2A5-3179-AAF37CC91413}"/>
              </a:ext>
            </a:extLst>
          </p:cNvPr>
          <p:cNvSpPr/>
          <p:nvPr userDrawn="1"/>
        </p:nvSpPr>
        <p:spPr>
          <a:xfrm>
            <a:off x="157942" y="6287691"/>
            <a:ext cx="10997738" cy="5105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9465407-FB8E-BE8A-AFE9-C4CF97EFA0D3}"/>
              </a:ext>
            </a:extLst>
          </p:cNvPr>
          <p:cNvSpPr/>
          <p:nvPr userDrawn="1"/>
        </p:nvSpPr>
        <p:spPr>
          <a:xfrm>
            <a:off x="10691446" y="0"/>
            <a:ext cx="1500554" cy="12459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24628099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22">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1" y="882591"/>
            <a:ext cx="4659085" cy="4307306"/>
          </a:xfrm>
          <a:custGeom>
            <a:avLst/>
            <a:gdLst>
              <a:gd name="connsiteX0" fmla="*/ 0 w 3775397"/>
              <a:gd name="connsiteY0" fmla="*/ 0 h 4307306"/>
              <a:gd name="connsiteX1" fmla="*/ 3775397 w 3775397"/>
              <a:gd name="connsiteY1" fmla="*/ 0 h 4307306"/>
              <a:gd name="connsiteX2" fmla="*/ 3775397 w 3775397"/>
              <a:gd name="connsiteY2" fmla="*/ 4307306 h 4307306"/>
              <a:gd name="connsiteX3" fmla="*/ 0 w 3775397"/>
              <a:gd name="connsiteY3" fmla="*/ 4307306 h 4307306"/>
            </a:gdLst>
            <a:ahLst/>
            <a:cxnLst>
              <a:cxn ang="0">
                <a:pos x="connsiteX0" y="connsiteY0"/>
              </a:cxn>
              <a:cxn ang="0">
                <a:pos x="connsiteX1" y="connsiteY1"/>
              </a:cxn>
              <a:cxn ang="0">
                <a:pos x="connsiteX2" y="connsiteY2"/>
              </a:cxn>
              <a:cxn ang="0">
                <a:pos x="connsiteX3" y="connsiteY3"/>
              </a:cxn>
            </a:cxnLst>
            <a:rect l="l" t="t" r="r" b="b"/>
            <a:pathLst>
              <a:path w="3775397" h="4307306">
                <a:moveTo>
                  <a:pt x="0" y="0"/>
                </a:moveTo>
                <a:lnTo>
                  <a:pt x="3775397" y="0"/>
                </a:lnTo>
                <a:lnTo>
                  <a:pt x="3775397" y="4307306"/>
                </a:lnTo>
                <a:lnTo>
                  <a:pt x="0" y="4307306"/>
                </a:lnTo>
                <a:close/>
              </a:path>
            </a:pathLst>
          </a:custGeom>
          <a:solidFill>
            <a:schemeClr val="bg1">
              <a:lumMod val="95000"/>
            </a:schemeClr>
          </a:solidFill>
        </p:spPr>
        <p:txBody>
          <a:bodyPr wrap="square" anchor="ctr">
            <a:noAutofit/>
          </a:bodyPr>
          <a:lstStyle>
            <a:lvl1pPr marL="0" indent="0" algn="ctr">
              <a:buNone/>
              <a:defRPr sz="1800"/>
            </a:lvl1pPr>
          </a:lstStyle>
          <a:p>
            <a:r>
              <a:rPr lang="en-US"/>
              <a:t>[Photo]</a:t>
            </a:r>
          </a:p>
        </p:txBody>
      </p:sp>
      <p:sp>
        <p:nvSpPr>
          <p:cNvPr id="11" name="Picture Placeholder 10"/>
          <p:cNvSpPr>
            <a:spLocks noGrp="1"/>
          </p:cNvSpPr>
          <p:nvPr>
            <p:ph type="pic" sz="quarter" idx="14" hasCustomPrompt="1"/>
          </p:nvPr>
        </p:nvSpPr>
        <p:spPr>
          <a:xfrm>
            <a:off x="4685208" y="882591"/>
            <a:ext cx="4598126" cy="4307306"/>
          </a:xfrm>
          <a:custGeom>
            <a:avLst/>
            <a:gdLst>
              <a:gd name="connsiteX0" fmla="*/ 0 w 4342835"/>
              <a:gd name="connsiteY0" fmla="*/ 0 h 4307306"/>
              <a:gd name="connsiteX1" fmla="*/ 4342835 w 4342835"/>
              <a:gd name="connsiteY1" fmla="*/ 0 h 4307306"/>
              <a:gd name="connsiteX2" fmla="*/ 4342835 w 4342835"/>
              <a:gd name="connsiteY2" fmla="*/ 4307306 h 4307306"/>
              <a:gd name="connsiteX3" fmla="*/ 0 w 4342835"/>
              <a:gd name="connsiteY3" fmla="*/ 4307306 h 4307306"/>
            </a:gdLst>
            <a:ahLst/>
            <a:cxnLst>
              <a:cxn ang="0">
                <a:pos x="connsiteX0" y="connsiteY0"/>
              </a:cxn>
              <a:cxn ang="0">
                <a:pos x="connsiteX1" y="connsiteY1"/>
              </a:cxn>
              <a:cxn ang="0">
                <a:pos x="connsiteX2" y="connsiteY2"/>
              </a:cxn>
              <a:cxn ang="0">
                <a:pos x="connsiteX3" y="connsiteY3"/>
              </a:cxn>
            </a:cxnLst>
            <a:rect l="l" t="t" r="r" b="b"/>
            <a:pathLst>
              <a:path w="4342835" h="4307306">
                <a:moveTo>
                  <a:pt x="0" y="0"/>
                </a:moveTo>
                <a:lnTo>
                  <a:pt x="4342835" y="0"/>
                </a:lnTo>
                <a:lnTo>
                  <a:pt x="4342835" y="4307306"/>
                </a:lnTo>
                <a:lnTo>
                  <a:pt x="0" y="4307306"/>
                </a:lnTo>
                <a:close/>
              </a:path>
            </a:pathLst>
          </a:custGeom>
          <a:pattFill prst="pct5">
            <a:fgClr>
              <a:schemeClr val="tx2"/>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r>
              <a:rPr lang="en-US"/>
              <a:t>[Photo]</a:t>
            </a:r>
          </a:p>
        </p:txBody>
      </p:sp>
      <p:sp>
        <p:nvSpPr>
          <p:cNvPr id="7" name="Text Placeholder 10"/>
          <p:cNvSpPr>
            <a:spLocks noGrp="1"/>
          </p:cNvSpPr>
          <p:nvPr>
            <p:ph type="body" sz="quarter" idx="13" hasCustomPrompt="1"/>
          </p:nvPr>
        </p:nvSpPr>
        <p:spPr>
          <a:xfrm>
            <a:off x="357051" y="5436787"/>
            <a:ext cx="8630195" cy="813907"/>
          </a:xfrm>
          <a:prstGeom prst="rect">
            <a:avLst/>
          </a:prstGeom>
        </p:spPr>
        <p:txBody>
          <a:bodyPr anchor="ctr">
            <a:noAutofit/>
          </a:bodyPr>
          <a:lstStyle>
            <a:lvl1pPr marL="0" indent="0" algn="ctr">
              <a:buNone/>
              <a:defRPr lang="en-US" sz="1800" b="0" dirty="0">
                <a:solidFill>
                  <a:schemeClr val="tx1"/>
                </a:solidFill>
                <a:latin typeface="+mn-lt"/>
              </a:defRPr>
            </a:lvl1pPr>
          </a:lstStyle>
          <a:p>
            <a:r>
              <a:rPr lang="en-US"/>
              <a:t>[Editable Text] Lorem ipsum dolor sit </a:t>
            </a:r>
            <a:r>
              <a:rPr lang="en-US" err="1"/>
              <a:t>amet</a:t>
            </a:r>
            <a:r>
              <a:rPr lang="en-US"/>
              <a:t>, lorem </a:t>
            </a:r>
            <a:r>
              <a:rPr lang="en-US" err="1"/>
              <a:t>adipiscing</a:t>
            </a:r>
            <a:r>
              <a:rPr lang="en-US"/>
              <a:t>, </a:t>
            </a:r>
            <a:r>
              <a:rPr lang="en-US" err="1"/>
              <a:t>tellus</a:t>
            </a:r>
            <a:r>
              <a:rPr lang="en-US"/>
              <a:t> </a:t>
            </a:r>
            <a:r>
              <a:rPr lang="en-US" err="1"/>
              <a:t>nec</a:t>
            </a:r>
            <a:r>
              <a:rPr lang="en-US"/>
              <a:t> </a:t>
            </a:r>
            <a:r>
              <a:rPr lang="en-US" err="1"/>
              <a:t>vel</a:t>
            </a:r>
            <a:r>
              <a:rPr lang="en-US"/>
              <a:t> </a:t>
            </a:r>
            <a:r>
              <a:rPr lang="en-US" err="1"/>
              <a:t>metus</a:t>
            </a:r>
            <a:r>
              <a:rPr lang="en-US"/>
              <a:t> </a:t>
            </a:r>
            <a:r>
              <a:rPr lang="en-US" err="1"/>
              <a:t>luctus</a:t>
            </a:r>
            <a:r>
              <a:rPr lang="en-US"/>
              <a:t> </a:t>
            </a:r>
            <a:r>
              <a:rPr lang="en-US" err="1"/>
              <a:t>massa</a:t>
            </a:r>
            <a:r>
              <a:rPr lang="en-US"/>
              <a:t> </a:t>
            </a:r>
            <a:r>
              <a:rPr lang="en-US" err="1"/>
              <a:t>placerat</a:t>
            </a:r>
            <a:r>
              <a:rPr lang="en-US"/>
              <a:t>.</a:t>
            </a:r>
          </a:p>
        </p:txBody>
      </p:sp>
      <p:sp>
        <p:nvSpPr>
          <p:cNvPr id="6" name="Title 1">
            <a:extLst>
              <a:ext uri="{FF2B5EF4-FFF2-40B4-BE49-F238E27FC236}">
                <a16:creationId xmlns:a16="http://schemas.microsoft.com/office/drawing/2014/main" id="{EC007778-F28E-4947-ADF4-AF57393E5B2B}"/>
              </a:ext>
            </a:extLst>
          </p:cNvPr>
          <p:cNvSpPr>
            <a:spLocks noGrp="1"/>
          </p:cNvSpPr>
          <p:nvPr>
            <p:ph type="title" hasCustomPrompt="1"/>
          </p:nvPr>
        </p:nvSpPr>
        <p:spPr>
          <a:xfrm>
            <a:off x="9538326" y="1651739"/>
            <a:ext cx="2432343" cy="950131"/>
          </a:xfrm>
          <a:prstGeom prst="rect">
            <a:avLst/>
          </a:prstGeom>
          <a:solidFill>
            <a:schemeClr val="bg1"/>
          </a:solidFill>
        </p:spPr>
        <p:txBody>
          <a:bodyPr>
            <a:noAutofit/>
          </a:bodyPr>
          <a:lstStyle>
            <a:lvl1pPr algn="ctr">
              <a:defRPr sz="2800" b="1" baseline="0">
                <a:solidFill>
                  <a:schemeClr val="accent1"/>
                </a:solidFill>
                <a:latin typeface="+mn-lt"/>
              </a:defRPr>
            </a:lvl1pPr>
          </a:lstStyle>
          <a:p>
            <a:r>
              <a:rPr lang="en-US"/>
              <a:t>[Editable Headline]</a:t>
            </a:r>
          </a:p>
        </p:txBody>
      </p:sp>
      <p:sp>
        <p:nvSpPr>
          <p:cNvPr id="8" name="Text Placeholder 10"/>
          <p:cNvSpPr>
            <a:spLocks noGrp="1"/>
          </p:cNvSpPr>
          <p:nvPr>
            <p:ph type="body" sz="quarter" idx="12" hasCustomPrompt="1"/>
          </p:nvPr>
        </p:nvSpPr>
        <p:spPr>
          <a:xfrm>
            <a:off x="9538326" y="2874013"/>
            <a:ext cx="2483169" cy="2315884"/>
          </a:xfrm>
          <a:prstGeom prst="rect">
            <a:avLst/>
          </a:prstGeom>
          <a:no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b="0" dirty="0">
                <a:solidFill>
                  <a:schemeClr val="tx1"/>
                </a:solidFill>
                <a:latin typeface="+mn-lt"/>
              </a:defRPr>
            </a:lvl1pPr>
          </a:lstStyle>
          <a:p>
            <a:r>
              <a:rPr lang="en-US"/>
              <a:t>[Editable Text] Lorem ipsum dolor sit </a:t>
            </a:r>
            <a:r>
              <a:rPr lang="en-US" err="1"/>
              <a:t>amet</a:t>
            </a:r>
            <a:r>
              <a:rPr lang="en-US"/>
              <a:t>, lorem </a:t>
            </a:r>
            <a:r>
              <a:rPr lang="en-US" err="1"/>
              <a:t>adipiscing</a:t>
            </a:r>
            <a:r>
              <a:rPr lang="en-US"/>
              <a:t>, </a:t>
            </a:r>
            <a:r>
              <a:rPr lang="en-US" err="1"/>
              <a:t>tellus</a:t>
            </a:r>
            <a:r>
              <a:rPr lang="en-US"/>
              <a:t> </a:t>
            </a:r>
            <a:r>
              <a:rPr lang="en-US" err="1"/>
              <a:t>nec</a:t>
            </a:r>
            <a:r>
              <a:rPr lang="en-US"/>
              <a:t> </a:t>
            </a:r>
            <a:r>
              <a:rPr lang="en-US" err="1"/>
              <a:t>vel</a:t>
            </a:r>
            <a:r>
              <a:rPr lang="en-US"/>
              <a:t> </a:t>
            </a:r>
            <a:r>
              <a:rPr lang="en-US" err="1"/>
              <a:t>metus</a:t>
            </a:r>
            <a:r>
              <a:rPr lang="en-US"/>
              <a:t> </a:t>
            </a:r>
            <a:r>
              <a:rPr lang="en-US" err="1"/>
              <a:t>luctus</a:t>
            </a:r>
            <a:r>
              <a:rPr lang="en-US"/>
              <a:t> </a:t>
            </a:r>
            <a:r>
              <a:rPr lang="en-US" err="1"/>
              <a:t>massa</a:t>
            </a:r>
            <a:r>
              <a:rPr lang="en-US"/>
              <a:t> </a:t>
            </a:r>
            <a:r>
              <a:rPr lang="en-US" err="1"/>
              <a:t>placerat</a:t>
            </a:r>
            <a:r>
              <a:rPr lang="en-US"/>
              <a:t>.</a:t>
            </a:r>
          </a:p>
        </p:txBody>
      </p:sp>
      <p:sp>
        <p:nvSpPr>
          <p:cNvPr id="9" name="Slide Number Placeholder 5"/>
          <p:cNvSpPr>
            <a:spLocks noGrp="1"/>
          </p:cNvSpPr>
          <p:nvPr>
            <p:ph type="sldNum" sz="quarter" idx="4"/>
          </p:nvPr>
        </p:nvSpPr>
        <p:spPr>
          <a:xfrm>
            <a:off x="924347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3F5C1-078D-470A-9B1F-351C9D2F8E7B}" type="slidenum">
              <a:rPr lang="en-US" smtClean="0"/>
              <a:t>‹#›</a:t>
            </a:fld>
            <a:endParaRPr lang="en-US"/>
          </a:p>
        </p:txBody>
      </p:sp>
    </p:spTree>
    <p:extLst>
      <p:ext uri="{BB962C8B-B14F-4D97-AF65-F5344CB8AC3E}">
        <p14:creationId xmlns:p14="http://schemas.microsoft.com/office/powerpoint/2010/main" val="2659634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Rectangle 1"/>
          <p:cNvSpPr/>
          <p:nvPr userDrawn="1"/>
        </p:nvSpPr>
        <p:spPr>
          <a:xfrm>
            <a:off x="1" y="1807127"/>
            <a:ext cx="12181952" cy="44299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quarter" idx="24" hasCustomPrompt="1"/>
          </p:nvPr>
        </p:nvSpPr>
        <p:spPr>
          <a:xfrm>
            <a:off x="0" y="2063278"/>
            <a:ext cx="3607358" cy="3887627"/>
          </a:xfrm>
          <a:prstGeom prst="rect">
            <a:avLst/>
          </a:prstGeom>
          <a:pattFill prst="pct5">
            <a:fgClr>
              <a:schemeClr val="tx2"/>
            </a:fgClr>
            <a:bgClr>
              <a:schemeClr val="bg1"/>
            </a:bgClr>
          </a:pattFill>
        </p:spPr>
        <p:txBody>
          <a:bodyPr/>
          <a:lstStyle>
            <a:lvl1pPr marL="0" indent="0">
              <a:buNone/>
              <a:defRPr/>
            </a:lvl1pPr>
          </a:lstStyle>
          <a:p>
            <a:pPr lvl="0"/>
            <a:r>
              <a:rPr lang="en-US"/>
              <a:t>   </a:t>
            </a:r>
          </a:p>
        </p:txBody>
      </p:sp>
      <p:sp>
        <p:nvSpPr>
          <p:cNvPr id="23" name="Text Placeholder 10"/>
          <p:cNvSpPr>
            <a:spLocks noGrp="1"/>
          </p:cNvSpPr>
          <p:nvPr>
            <p:ph type="body" sz="quarter" idx="15" hasCustomPrompt="1"/>
          </p:nvPr>
        </p:nvSpPr>
        <p:spPr>
          <a:xfrm flipH="1">
            <a:off x="606362" y="284682"/>
            <a:ext cx="3409913" cy="731520"/>
          </a:xfrm>
          <a:prstGeom prst="rect">
            <a:avLst/>
          </a:prstGeom>
          <a:no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800" b="1" baseline="0" dirty="0">
                <a:solidFill>
                  <a:schemeClr val="accent1"/>
                </a:solidFill>
                <a:latin typeface="+mn-lt"/>
              </a:defRPr>
            </a:lvl1pPr>
          </a:lstStyle>
          <a:p>
            <a:r>
              <a:rPr lang="en-US"/>
              <a:t>[Editable Headline]</a:t>
            </a:r>
          </a:p>
        </p:txBody>
      </p:sp>
      <p:sp>
        <p:nvSpPr>
          <p:cNvPr id="20" name="Text Placeholder 10"/>
          <p:cNvSpPr>
            <a:spLocks noGrp="1"/>
          </p:cNvSpPr>
          <p:nvPr>
            <p:ph type="body" sz="quarter" idx="13" hasCustomPrompt="1"/>
          </p:nvPr>
        </p:nvSpPr>
        <p:spPr>
          <a:xfrm>
            <a:off x="197654" y="1235314"/>
            <a:ext cx="3212050" cy="571813"/>
          </a:xfrm>
          <a:prstGeom prst="rect">
            <a:avLst/>
          </a:prstGeom>
        </p:spPr>
        <p:txBody>
          <a:bodyPr anchor="ctr">
            <a:noAutofit/>
          </a:bodyPr>
          <a:lstStyle>
            <a:lvl1pPr marL="0" indent="0" algn="ctr">
              <a:buNone/>
              <a:defRPr lang="en-US" sz="1800" b="0" dirty="0">
                <a:solidFill>
                  <a:schemeClr val="tx2"/>
                </a:solidFill>
                <a:latin typeface="+mn-lt"/>
              </a:defRPr>
            </a:lvl1pPr>
          </a:lstStyle>
          <a:p>
            <a:r>
              <a:rPr lang="en-US"/>
              <a:t>[Editable Text]</a:t>
            </a:r>
          </a:p>
        </p:txBody>
      </p:sp>
      <p:sp>
        <p:nvSpPr>
          <p:cNvPr id="24" name="Content Placeholder 3"/>
          <p:cNvSpPr>
            <a:spLocks noGrp="1"/>
          </p:cNvSpPr>
          <p:nvPr>
            <p:ph sz="quarter" idx="26" hasCustomPrompt="1"/>
          </p:nvPr>
        </p:nvSpPr>
        <p:spPr>
          <a:xfrm>
            <a:off x="4306725" y="2078276"/>
            <a:ext cx="3607358" cy="3887627"/>
          </a:xfrm>
          <a:prstGeom prst="rect">
            <a:avLst/>
          </a:prstGeom>
          <a:pattFill prst="pct5">
            <a:fgClr>
              <a:schemeClr val="tx2"/>
            </a:fgClr>
            <a:bgClr>
              <a:schemeClr val="bg1"/>
            </a:bgClr>
          </a:pattFill>
        </p:spPr>
        <p:txBody>
          <a:bodyPr/>
          <a:lstStyle>
            <a:lvl1pPr marL="0" indent="0">
              <a:buNone/>
              <a:defRPr/>
            </a:lvl1pPr>
          </a:lstStyle>
          <a:p>
            <a:pPr lvl="0"/>
            <a:r>
              <a:rPr lang="en-US"/>
              <a:t>   </a:t>
            </a:r>
          </a:p>
        </p:txBody>
      </p:sp>
      <p:sp>
        <p:nvSpPr>
          <p:cNvPr id="25" name="Content Placeholder 3"/>
          <p:cNvSpPr>
            <a:spLocks noGrp="1"/>
          </p:cNvSpPr>
          <p:nvPr>
            <p:ph sz="quarter" idx="27" hasCustomPrompt="1"/>
          </p:nvPr>
        </p:nvSpPr>
        <p:spPr>
          <a:xfrm>
            <a:off x="8574594" y="2063276"/>
            <a:ext cx="3607358" cy="3887627"/>
          </a:xfrm>
          <a:prstGeom prst="rect">
            <a:avLst/>
          </a:prstGeom>
          <a:pattFill prst="pct5">
            <a:fgClr>
              <a:schemeClr val="tx2"/>
            </a:fgClr>
            <a:bgClr>
              <a:schemeClr val="bg1"/>
            </a:bgClr>
          </a:pattFill>
        </p:spPr>
        <p:txBody>
          <a:bodyPr/>
          <a:lstStyle>
            <a:lvl1pPr marL="0" indent="0">
              <a:buNone/>
              <a:defRPr/>
            </a:lvl1pPr>
          </a:lstStyle>
          <a:p>
            <a:pPr lvl="0"/>
            <a:r>
              <a:rPr lang="en-US"/>
              <a:t>   </a:t>
            </a:r>
          </a:p>
        </p:txBody>
      </p:sp>
      <p:sp>
        <p:nvSpPr>
          <p:cNvPr id="27" name="Text Placeholder 10"/>
          <p:cNvSpPr>
            <a:spLocks noGrp="1"/>
          </p:cNvSpPr>
          <p:nvPr>
            <p:ph type="body" sz="quarter" idx="28" hasCustomPrompt="1"/>
          </p:nvPr>
        </p:nvSpPr>
        <p:spPr>
          <a:xfrm>
            <a:off x="4504379" y="1245930"/>
            <a:ext cx="3212050" cy="571813"/>
          </a:xfrm>
          <a:prstGeom prst="rect">
            <a:avLst/>
          </a:prstGeom>
        </p:spPr>
        <p:txBody>
          <a:bodyPr anchor="ctr">
            <a:noAutofit/>
          </a:bodyPr>
          <a:lstStyle>
            <a:lvl1pPr marL="0" indent="0" algn="ctr">
              <a:buNone/>
              <a:defRPr lang="en-US" sz="1800" b="0" dirty="0">
                <a:solidFill>
                  <a:schemeClr val="tx2"/>
                </a:solidFill>
                <a:latin typeface="+mn-lt"/>
              </a:defRPr>
            </a:lvl1pPr>
          </a:lstStyle>
          <a:p>
            <a:r>
              <a:rPr lang="en-US"/>
              <a:t>[Editable Text]</a:t>
            </a:r>
          </a:p>
        </p:txBody>
      </p:sp>
      <p:sp>
        <p:nvSpPr>
          <p:cNvPr id="28" name="Text Placeholder 10"/>
          <p:cNvSpPr>
            <a:spLocks noGrp="1"/>
          </p:cNvSpPr>
          <p:nvPr>
            <p:ph type="body" sz="quarter" idx="29" hasCustomPrompt="1"/>
          </p:nvPr>
        </p:nvSpPr>
        <p:spPr>
          <a:xfrm>
            <a:off x="8676120" y="1217139"/>
            <a:ext cx="3212050" cy="571813"/>
          </a:xfrm>
          <a:prstGeom prst="rect">
            <a:avLst/>
          </a:prstGeom>
        </p:spPr>
        <p:txBody>
          <a:bodyPr anchor="ctr">
            <a:noAutofit/>
          </a:bodyPr>
          <a:lstStyle>
            <a:lvl1pPr marL="0" indent="0" algn="ctr">
              <a:buNone/>
              <a:defRPr lang="en-US" sz="1800" b="0" dirty="0">
                <a:solidFill>
                  <a:schemeClr val="tx2"/>
                </a:solidFill>
                <a:latin typeface="+mn-lt"/>
              </a:defRPr>
            </a:lvl1pPr>
          </a:lstStyle>
          <a:p>
            <a:r>
              <a:rPr lang="en-US"/>
              <a:t>[Editable Text]</a:t>
            </a:r>
          </a:p>
        </p:txBody>
      </p:sp>
    </p:spTree>
    <p:extLst>
      <p:ext uri="{BB962C8B-B14F-4D97-AF65-F5344CB8AC3E}">
        <p14:creationId xmlns:p14="http://schemas.microsoft.com/office/powerpoint/2010/main" val="5047406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12">
    <p:spTree>
      <p:nvGrpSpPr>
        <p:cNvPr id="1" name=""/>
        <p:cNvGrpSpPr/>
        <p:nvPr/>
      </p:nvGrpSpPr>
      <p:grpSpPr>
        <a:xfrm>
          <a:off x="0" y="0"/>
          <a:ext cx="0" cy="0"/>
          <a:chOff x="0" y="0"/>
          <a:chExt cx="0" cy="0"/>
        </a:xfrm>
      </p:grpSpPr>
      <p:sp>
        <p:nvSpPr>
          <p:cNvPr id="13" name="Picture Placeholder 15"/>
          <p:cNvSpPr>
            <a:spLocks noGrp="1"/>
          </p:cNvSpPr>
          <p:nvPr>
            <p:ph type="pic" sz="quarter" idx="21" hasCustomPrompt="1"/>
          </p:nvPr>
        </p:nvSpPr>
        <p:spPr>
          <a:xfrm>
            <a:off x="953961" y="2711229"/>
            <a:ext cx="2087086" cy="2589988"/>
          </a:xfrm>
          <a:prstGeom prst="rect">
            <a:avLst/>
          </a:prstGeom>
          <a:pattFill prst="pct5">
            <a:fgClr>
              <a:schemeClr val="tx2"/>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aseline="30000"/>
            </a:lvl1pPr>
          </a:lstStyle>
          <a:p>
            <a:r>
              <a:rPr lang="en-US"/>
              <a:t>[Photo]</a:t>
            </a:r>
          </a:p>
        </p:txBody>
      </p:sp>
      <p:sp>
        <p:nvSpPr>
          <p:cNvPr id="10" name="Title 4"/>
          <p:cNvSpPr>
            <a:spLocks noGrp="1"/>
          </p:cNvSpPr>
          <p:nvPr>
            <p:ph type="title" hasCustomPrompt="1"/>
          </p:nvPr>
        </p:nvSpPr>
        <p:spPr>
          <a:xfrm>
            <a:off x="956021" y="465314"/>
            <a:ext cx="6854355" cy="475595"/>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lang="en-US" sz="2800" b="1" baseline="0" dirty="0">
                <a:solidFill>
                  <a:schemeClr val="accent1"/>
                </a:solidFill>
                <a:latin typeface="+mn-lt"/>
              </a:defRPr>
            </a:lvl1pPr>
          </a:lstStyle>
          <a:p>
            <a:pPr>
              <a:lnSpc>
                <a:spcPct val="80000"/>
              </a:lnSpc>
            </a:pPr>
            <a:r>
              <a:rPr lang="en-US"/>
              <a:t>[Editable Headline]</a:t>
            </a:r>
          </a:p>
        </p:txBody>
      </p:sp>
      <p:sp>
        <p:nvSpPr>
          <p:cNvPr id="16" name="Slide Number Placeholder 5"/>
          <p:cNvSpPr>
            <a:spLocks noGrp="1"/>
          </p:cNvSpPr>
          <p:nvPr>
            <p:ph type="sldNum" sz="quarter" idx="4"/>
          </p:nvPr>
        </p:nvSpPr>
        <p:spPr>
          <a:xfrm>
            <a:off x="924347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3F5C1-078D-470A-9B1F-351C9D2F8E7B}" type="slidenum">
              <a:rPr lang="en-US" smtClean="0"/>
              <a:t>‹#›</a:t>
            </a:fld>
            <a:endParaRPr lang="en-US"/>
          </a:p>
        </p:txBody>
      </p:sp>
      <p:sp>
        <p:nvSpPr>
          <p:cNvPr id="17" name="Text Placeholder 2"/>
          <p:cNvSpPr>
            <a:spLocks noGrp="1"/>
          </p:cNvSpPr>
          <p:nvPr>
            <p:ph type="body" sz="quarter" idx="17" hasCustomPrompt="1"/>
          </p:nvPr>
        </p:nvSpPr>
        <p:spPr>
          <a:xfrm>
            <a:off x="3338625" y="5451382"/>
            <a:ext cx="2087087" cy="904968"/>
          </a:xfrm>
          <a:prstGeom prst="rect">
            <a:avLst/>
          </a:prstGeom>
        </p:spPr>
        <p:txBody>
          <a:bodyPr anchor="ctr"/>
          <a:lstStyle>
            <a:lvl1pPr marL="0" indent="0" algn="ctr">
              <a:buNone/>
              <a:defRPr sz="1600" baseline="0"/>
            </a:lvl1pPr>
          </a:lstStyle>
          <a:p>
            <a:r>
              <a:rPr lang="en-US"/>
              <a:t>[Editable Text] Lorem ipsum dolor sit </a:t>
            </a:r>
            <a:r>
              <a:rPr lang="en-US" err="1"/>
              <a:t>amet</a:t>
            </a:r>
            <a:endParaRPr lang="en-US"/>
          </a:p>
        </p:txBody>
      </p:sp>
      <p:sp>
        <p:nvSpPr>
          <p:cNvPr id="18" name="Text Placeholder 2"/>
          <p:cNvSpPr>
            <a:spLocks noGrp="1"/>
          </p:cNvSpPr>
          <p:nvPr>
            <p:ph type="body" sz="quarter" idx="18" hasCustomPrompt="1"/>
          </p:nvPr>
        </p:nvSpPr>
        <p:spPr>
          <a:xfrm>
            <a:off x="953960" y="5451382"/>
            <a:ext cx="2087085" cy="904968"/>
          </a:xfrm>
          <a:prstGeom prst="rect">
            <a:avLst/>
          </a:prstGeom>
        </p:spPr>
        <p:txBody>
          <a:bodyPr anchor="ctr"/>
          <a:lstStyle>
            <a:lvl1pPr marL="0" indent="0" algn="ctr">
              <a:buNone/>
              <a:defRPr sz="1600" baseline="0"/>
            </a:lvl1pPr>
          </a:lstStyle>
          <a:p>
            <a:r>
              <a:rPr lang="en-US"/>
              <a:t>[Editable Text] Lorem ipsum dolor sit </a:t>
            </a:r>
            <a:r>
              <a:rPr lang="en-US" err="1"/>
              <a:t>amet</a:t>
            </a:r>
            <a:endParaRPr lang="en-US"/>
          </a:p>
        </p:txBody>
      </p:sp>
      <p:sp>
        <p:nvSpPr>
          <p:cNvPr id="19" name="Text Placeholder 2"/>
          <p:cNvSpPr>
            <a:spLocks noGrp="1"/>
          </p:cNvSpPr>
          <p:nvPr>
            <p:ph type="body" sz="quarter" idx="19" hasCustomPrompt="1"/>
          </p:nvPr>
        </p:nvSpPr>
        <p:spPr>
          <a:xfrm>
            <a:off x="5723288" y="5451382"/>
            <a:ext cx="2087088" cy="904968"/>
          </a:xfrm>
          <a:prstGeom prst="rect">
            <a:avLst/>
          </a:prstGeom>
        </p:spPr>
        <p:txBody>
          <a:bodyPr anchor="ctr"/>
          <a:lstStyle>
            <a:lvl1pPr marL="0" indent="0" algn="ctr">
              <a:buNone/>
              <a:defRPr sz="1600" baseline="0"/>
            </a:lvl1pPr>
          </a:lstStyle>
          <a:p>
            <a:r>
              <a:rPr lang="en-US"/>
              <a:t>[Editable Text] Lorem ipsum dolor sit </a:t>
            </a:r>
            <a:r>
              <a:rPr lang="en-US" err="1"/>
              <a:t>amet</a:t>
            </a:r>
            <a:endParaRPr lang="en-US"/>
          </a:p>
        </p:txBody>
      </p:sp>
      <p:sp>
        <p:nvSpPr>
          <p:cNvPr id="20" name="Text Placeholder 2"/>
          <p:cNvSpPr>
            <a:spLocks noGrp="1"/>
          </p:cNvSpPr>
          <p:nvPr>
            <p:ph type="body" sz="quarter" idx="20" hasCustomPrompt="1"/>
          </p:nvPr>
        </p:nvSpPr>
        <p:spPr>
          <a:xfrm>
            <a:off x="953961" y="1114359"/>
            <a:ext cx="6856415" cy="1380564"/>
          </a:xfrm>
          <a:prstGeom prst="rect">
            <a:avLst/>
          </a:prstGeom>
          <a:noFill/>
        </p:spPr>
        <p:txBody>
          <a:bodyPr anchor="ctr"/>
          <a:lstStyle>
            <a:lvl1pPr marL="0" indent="0" algn="ctr">
              <a:buNone/>
              <a:defRPr sz="1800" baseline="0">
                <a:solidFill>
                  <a:schemeClr val="tx1"/>
                </a:solidFill>
              </a:defRPr>
            </a:lvl1pPr>
          </a:lstStyle>
          <a:p>
            <a:r>
              <a:rPr lang="en-US"/>
              <a:t>[Editable Text] Lorem ipsum dolor sit </a:t>
            </a:r>
            <a:r>
              <a:rPr lang="en-US" err="1"/>
              <a:t>amet</a:t>
            </a:r>
            <a:r>
              <a:rPr lang="en-US"/>
              <a:t>, lorem </a:t>
            </a:r>
            <a:r>
              <a:rPr lang="en-US" err="1"/>
              <a:t>adipiscing,tellus</a:t>
            </a:r>
            <a:r>
              <a:rPr lang="en-US"/>
              <a:t> </a:t>
            </a:r>
            <a:r>
              <a:rPr lang="en-US" err="1"/>
              <a:t>nec</a:t>
            </a:r>
            <a:r>
              <a:rPr lang="en-US"/>
              <a:t> </a:t>
            </a:r>
            <a:r>
              <a:rPr lang="en-US" err="1"/>
              <a:t>vel</a:t>
            </a:r>
            <a:r>
              <a:rPr lang="en-US"/>
              <a:t> </a:t>
            </a:r>
            <a:r>
              <a:rPr lang="en-US" err="1"/>
              <a:t>metus</a:t>
            </a:r>
            <a:r>
              <a:rPr lang="en-US"/>
              <a:t> </a:t>
            </a:r>
            <a:r>
              <a:rPr lang="en-US" err="1"/>
              <a:t>luctus</a:t>
            </a:r>
            <a:r>
              <a:rPr lang="en-US"/>
              <a:t> </a:t>
            </a:r>
            <a:r>
              <a:rPr lang="en-US" err="1"/>
              <a:t>massa</a:t>
            </a:r>
            <a:r>
              <a:rPr lang="en-US"/>
              <a:t> </a:t>
            </a:r>
            <a:r>
              <a:rPr lang="en-US" err="1"/>
              <a:t>placerat</a:t>
            </a:r>
            <a:r>
              <a:rPr lang="en-US"/>
              <a:t>. [Editable Text] Lorem ipsum dolor sit </a:t>
            </a:r>
            <a:r>
              <a:rPr lang="en-US" err="1"/>
              <a:t>amet</a:t>
            </a:r>
            <a:r>
              <a:rPr lang="en-US"/>
              <a:t>, lorem </a:t>
            </a:r>
            <a:r>
              <a:rPr lang="en-US" err="1"/>
              <a:t>adipiscing</a:t>
            </a:r>
            <a:r>
              <a:rPr lang="en-US"/>
              <a:t>, </a:t>
            </a:r>
            <a:r>
              <a:rPr lang="en-US" err="1"/>
              <a:t>tellus</a:t>
            </a:r>
            <a:r>
              <a:rPr lang="en-US"/>
              <a:t> </a:t>
            </a:r>
            <a:r>
              <a:rPr lang="en-US" err="1"/>
              <a:t>nec</a:t>
            </a:r>
            <a:r>
              <a:rPr lang="en-US"/>
              <a:t> </a:t>
            </a:r>
            <a:r>
              <a:rPr lang="en-US" err="1"/>
              <a:t>vel</a:t>
            </a:r>
            <a:r>
              <a:rPr lang="en-US"/>
              <a:t> </a:t>
            </a:r>
            <a:r>
              <a:rPr lang="en-US" err="1"/>
              <a:t>metus</a:t>
            </a:r>
            <a:r>
              <a:rPr lang="en-US"/>
              <a:t> </a:t>
            </a:r>
            <a:r>
              <a:rPr lang="en-US" err="1"/>
              <a:t>luctus</a:t>
            </a:r>
            <a:r>
              <a:rPr lang="en-US"/>
              <a:t> </a:t>
            </a:r>
            <a:r>
              <a:rPr lang="en-US" err="1"/>
              <a:t>massa</a:t>
            </a:r>
            <a:r>
              <a:rPr lang="en-US"/>
              <a:t> </a:t>
            </a:r>
            <a:r>
              <a:rPr lang="en-US" err="1"/>
              <a:t>placerat</a:t>
            </a:r>
            <a:r>
              <a:rPr lang="en-US"/>
              <a:t>.</a:t>
            </a:r>
          </a:p>
        </p:txBody>
      </p:sp>
      <p:sp>
        <p:nvSpPr>
          <p:cNvPr id="15" name="Picture Placeholder 15"/>
          <p:cNvSpPr>
            <a:spLocks noGrp="1"/>
          </p:cNvSpPr>
          <p:nvPr>
            <p:ph type="pic" sz="quarter" idx="22" hasCustomPrompt="1"/>
          </p:nvPr>
        </p:nvSpPr>
        <p:spPr>
          <a:xfrm>
            <a:off x="3338627" y="2711229"/>
            <a:ext cx="2087086" cy="258998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aseline="30000"/>
            </a:lvl1pPr>
          </a:lstStyle>
          <a:p>
            <a:r>
              <a:rPr lang="en-US"/>
              <a:t>[Photo]</a:t>
            </a:r>
          </a:p>
        </p:txBody>
      </p:sp>
      <p:sp>
        <p:nvSpPr>
          <p:cNvPr id="21" name="Picture Placeholder 15"/>
          <p:cNvSpPr>
            <a:spLocks noGrp="1"/>
          </p:cNvSpPr>
          <p:nvPr>
            <p:ph type="pic" sz="quarter" idx="23" hasCustomPrompt="1"/>
          </p:nvPr>
        </p:nvSpPr>
        <p:spPr>
          <a:xfrm>
            <a:off x="5723290" y="2711229"/>
            <a:ext cx="2087086" cy="2589988"/>
          </a:xfrm>
          <a:prstGeom prst="rect">
            <a:avLst/>
          </a:prstGeom>
          <a:pattFill prst="pct5">
            <a:fgClr>
              <a:schemeClr val="tx2"/>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aseline="30000"/>
            </a:lvl1pPr>
          </a:lstStyle>
          <a:p>
            <a:r>
              <a:rPr lang="en-US"/>
              <a:t>[Photo]</a:t>
            </a:r>
          </a:p>
        </p:txBody>
      </p:sp>
      <p:sp>
        <p:nvSpPr>
          <p:cNvPr id="12" name="Text Placeholder 2"/>
          <p:cNvSpPr>
            <a:spLocks noGrp="1"/>
          </p:cNvSpPr>
          <p:nvPr>
            <p:ph type="body" sz="quarter" idx="24" hasCustomPrompt="1"/>
          </p:nvPr>
        </p:nvSpPr>
        <p:spPr>
          <a:xfrm>
            <a:off x="8073117" y="1114359"/>
            <a:ext cx="3428210" cy="5241991"/>
          </a:xfrm>
          <a:prstGeom prst="rect">
            <a:avLst/>
          </a:prstGeom>
          <a:noFill/>
        </p:spPr>
        <p:txBody>
          <a:bodyPr anchor="ctr"/>
          <a:lstStyle>
            <a:lvl1pPr marL="0" indent="0" algn="ctr">
              <a:buNone/>
              <a:defRPr sz="1800" baseline="0">
                <a:solidFill>
                  <a:schemeClr val="tx1"/>
                </a:solidFill>
              </a:defRPr>
            </a:lvl1pPr>
          </a:lstStyle>
          <a:p>
            <a:r>
              <a:rPr lang="en-US"/>
              <a:t>[Editable Text] Lorem ipsum dolor sit </a:t>
            </a:r>
            <a:r>
              <a:rPr lang="en-US" err="1"/>
              <a:t>amet</a:t>
            </a:r>
            <a:r>
              <a:rPr lang="en-US"/>
              <a:t>, lorem </a:t>
            </a:r>
            <a:r>
              <a:rPr lang="en-US" err="1"/>
              <a:t>adipiscing,tellus</a:t>
            </a:r>
            <a:r>
              <a:rPr lang="en-US"/>
              <a:t> </a:t>
            </a:r>
            <a:r>
              <a:rPr lang="en-US" err="1"/>
              <a:t>nec</a:t>
            </a:r>
            <a:r>
              <a:rPr lang="en-US"/>
              <a:t> </a:t>
            </a:r>
            <a:r>
              <a:rPr lang="en-US" err="1"/>
              <a:t>vel</a:t>
            </a:r>
            <a:r>
              <a:rPr lang="en-US"/>
              <a:t> </a:t>
            </a:r>
            <a:r>
              <a:rPr lang="en-US" err="1"/>
              <a:t>metus</a:t>
            </a:r>
            <a:r>
              <a:rPr lang="en-US"/>
              <a:t> </a:t>
            </a:r>
            <a:r>
              <a:rPr lang="en-US" err="1"/>
              <a:t>luctus</a:t>
            </a:r>
            <a:r>
              <a:rPr lang="en-US"/>
              <a:t> </a:t>
            </a:r>
            <a:r>
              <a:rPr lang="en-US" err="1"/>
              <a:t>massa</a:t>
            </a:r>
            <a:r>
              <a:rPr lang="en-US"/>
              <a:t> </a:t>
            </a:r>
            <a:r>
              <a:rPr lang="en-US" err="1"/>
              <a:t>placerat</a:t>
            </a:r>
            <a:r>
              <a:rPr lang="en-US"/>
              <a:t>. [Editable Text] Lorem ipsum dolor sit </a:t>
            </a:r>
            <a:r>
              <a:rPr lang="en-US" err="1"/>
              <a:t>amet</a:t>
            </a:r>
            <a:r>
              <a:rPr lang="en-US"/>
              <a:t>, lorem </a:t>
            </a:r>
            <a:r>
              <a:rPr lang="en-US" err="1"/>
              <a:t>adipiscing</a:t>
            </a:r>
            <a:r>
              <a:rPr lang="en-US"/>
              <a:t>, </a:t>
            </a:r>
            <a:r>
              <a:rPr lang="en-US" err="1"/>
              <a:t>tellus</a:t>
            </a:r>
            <a:r>
              <a:rPr lang="en-US"/>
              <a:t> </a:t>
            </a:r>
            <a:r>
              <a:rPr lang="en-US" err="1"/>
              <a:t>nec</a:t>
            </a:r>
            <a:r>
              <a:rPr lang="en-US"/>
              <a:t> </a:t>
            </a:r>
            <a:r>
              <a:rPr lang="en-US" err="1"/>
              <a:t>vel</a:t>
            </a:r>
            <a:r>
              <a:rPr lang="en-US"/>
              <a:t> </a:t>
            </a:r>
            <a:r>
              <a:rPr lang="en-US" err="1"/>
              <a:t>metus</a:t>
            </a:r>
            <a:r>
              <a:rPr lang="en-US"/>
              <a:t> </a:t>
            </a:r>
            <a:r>
              <a:rPr lang="en-US" err="1"/>
              <a:t>luctus</a:t>
            </a:r>
            <a:r>
              <a:rPr lang="en-US"/>
              <a:t> </a:t>
            </a:r>
            <a:r>
              <a:rPr lang="en-US" err="1"/>
              <a:t>massa</a:t>
            </a:r>
            <a:r>
              <a:rPr lang="en-US"/>
              <a:t> </a:t>
            </a:r>
            <a:r>
              <a:rPr lang="en-US" err="1"/>
              <a:t>placerat</a:t>
            </a:r>
            <a:r>
              <a:rPr lang="en-US"/>
              <a:t>.</a:t>
            </a:r>
          </a:p>
        </p:txBody>
      </p:sp>
    </p:spTree>
    <p:extLst>
      <p:ext uri="{BB962C8B-B14F-4D97-AF65-F5344CB8AC3E}">
        <p14:creationId xmlns:p14="http://schemas.microsoft.com/office/powerpoint/2010/main" val="797329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15" name="Rectangle 14"/>
          <p:cNvSpPr/>
          <p:nvPr userDrawn="1"/>
        </p:nvSpPr>
        <p:spPr>
          <a:xfrm>
            <a:off x="4745266" y="1416577"/>
            <a:ext cx="7446734" cy="4722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2" hasCustomPrompt="1"/>
          </p:nvPr>
        </p:nvSpPr>
        <p:spPr>
          <a:xfrm>
            <a:off x="704855" y="1741501"/>
            <a:ext cx="6646829" cy="4072561"/>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b="0" baseline="0" dirty="0">
                <a:solidFill>
                  <a:schemeClr val="tx1"/>
                </a:solidFill>
                <a:latin typeface="+mn-lt"/>
              </a:defRPr>
            </a:lvl1pPr>
          </a:lstStyle>
          <a:p>
            <a:r>
              <a:rPr lang="en-US"/>
              <a:t>[Editable Text] A </a:t>
            </a:r>
            <a:r>
              <a:rPr lang="en-US" err="1"/>
              <a:t>cras</a:t>
            </a:r>
            <a:r>
              <a:rPr lang="en-US"/>
              <a:t> dolor </a:t>
            </a:r>
            <a:r>
              <a:rPr lang="en-US" err="1"/>
              <a:t>tempor</a:t>
            </a:r>
            <a:r>
              <a:rPr lang="en-US"/>
              <a:t> dolor, </a:t>
            </a:r>
            <a:r>
              <a:rPr lang="en-US" err="1"/>
              <a:t>aut</a:t>
            </a:r>
            <a:r>
              <a:rPr lang="en-US"/>
              <a:t> </a:t>
            </a:r>
            <a:r>
              <a:rPr lang="en-US" err="1"/>
              <a:t>leo</a:t>
            </a:r>
            <a:r>
              <a:rPr lang="en-US"/>
              <a:t> </a:t>
            </a:r>
            <a:r>
              <a:rPr lang="en-US" err="1"/>
              <a:t>aenean</a:t>
            </a:r>
            <a:r>
              <a:rPr lang="en-US"/>
              <a:t>, </a:t>
            </a:r>
            <a:r>
              <a:rPr lang="en-US" err="1"/>
              <a:t>hendrerit</a:t>
            </a:r>
            <a:r>
              <a:rPr lang="en-US"/>
              <a:t> </a:t>
            </a:r>
            <a:r>
              <a:rPr lang="en-US" err="1"/>
              <a:t>ultrices</a:t>
            </a:r>
            <a:r>
              <a:rPr lang="en-US"/>
              <a:t> ac sed. Et lorem </a:t>
            </a:r>
            <a:r>
              <a:rPr lang="en-US" err="1"/>
              <a:t>pellentesque</a:t>
            </a:r>
            <a:r>
              <a:rPr lang="en-US"/>
              <a:t> </a:t>
            </a:r>
            <a:r>
              <a:rPr lang="en-US" err="1"/>
              <a:t>nunc</a:t>
            </a:r>
            <a:r>
              <a:rPr lang="en-US"/>
              <a:t> </a:t>
            </a:r>
            <a:r>
              <a:rPr lang="en-US" err="1"/>
              <a:t>varius</a:t>
            </a:r>
            <a:r>
              <a:rPr lang="en-US"/>
              <a:t>. </a:t>
            </a:r>
            <a:r>
              <a:rPr lang="en-US" err="1"/>
              <a:t>Nec</a:t>
            </a:r>
            <a:r>
              <a:rPr lang="en-US"/>
              <a:t> ipsum </a:t>
            </a:r>
            <a:r>
              <a:rPr lang="en-US" err="1"/>
              <a:t>pulvinar</a:t>
            </a:r>
            <a:r>
              <a:rPr lang="en-US"/>
              <a:t> </a:t>
            </a:r>
            <a:r>
              <a:rPr lang="en-US" err="1"/>
              <a:t>netus</a:t>
            </a:r>
            <a:r>
              <a:rPr lang="en-US"/>
              <a:t> </a:t>
            </a:r>
            <a:r>
              <a:rPr lang="en-US" err="1"/>
              <a:t>hendrerit</a:t>
            </a:r>
            <a:r>
              <a:rPr lang="en-US"/>
              <a:t> </a:t>
            </a:r>
            <a:r>
              <a:rPr lang="en-US" err="1"/>
              <a:t>amet</a:t>
            </a:r>
            <a:r>
              <a:rPr lang="en-US"/>
              <a:t> </a:t>
            </a:r>
            <a:r>
              <a:rPr lang="en-US" err="1"/>
              <a:t>corporis</a:t>
            </a:r>
            <a:r>
              <a:rPr lang="en-US"/>
              <a:t>, </a:t>
            </a:r>
            <a:r>
              <a:rPr lang="en-US" err="1"/>
              <a:t>donec</a:t>
            </a:r>
            <a:r>
              <a:rPr lang="en-US"/>
              <a:t> </a:t>
            </a:r>
            <a:r>
              <a:rPr lang="en-US" err="1"/>
              <a:t>urna</a:t>
            </a:r>
            <a:r>
              <a:rPr lang="en-US"/>
              <a:t>. </a:t>
            </a:r>
            <a:r>
              <a:rPr lang="en-US" err="1"/>
              <a:t>Ultricies</a:t>
            </a:r>
            <a:r>
              <a:rPr lang="en-US"/>
              <a:t> </a:t>
            </a:r>
            <a:r>
              <a:rPr lang="en-US" err="1"/>
              <a:t>donec</a:t>
            </a:r>
            <a:r>
              <a:rPr lang="en-US"/>
              <a:t> </a:t>
            </a:r>
            <a:r>
              <a:rPr lang="en-US" err="1"/>
              <a:t>ut</a:t>
            </a:r>
            <a:r>
              <a:rPr lang="en-US"/>
              <a:t> </a:t>
            </a:r>
            <a:r>
              <a:rPr lang="en-US" err="1"/>
              <a:t>suspendisse</a:t>
            </a:r>
            <a:r>
              <a:rPr lang="en-US"/>
              <a:t> </a:t>
            </a:r>
            <a:r>
              <a:rPr lang="en-US" err="1"/>
              <a:t>nec</a:t>
            </a:r>
            <a:r>
              <a:rPr lang="en-US"/>
              <a:t>, </a:t>
            </a:r>
            <a:r>
              <a:rPr lang="en-US" err="1"/>
              <a:t>sed</a:t>
            </a:r>
            <a:r>
              <a:rPr lang="en-US"/>
              <a:t> </a:t>
            </a:r>
            <a:r>
              <a:rPr lang="en-US" err="1"/>
              <a:t>vel</a:t>
            </a:r>
            <a:r>
              <a:rPr lang="en-US"/>
              <a:t> tempus </a:t>
            </a:r>
            <a:r>
              <a:rPr lang="en-US" err="1"/>
              <a:t>amet</a:t>
            </a:r>
            <a:r>
              <a:rPr lang="en-US"/>
              <a:t>, </a:t>
            </a:r>
            <a:r>
              <a:rPr lang="en-US" err="1"/>
              <a:t>nisl</a:t>
            </a:r>
            <a:r>
              <a:rPr lang="en-US"/>
              <a:t> </a:t>
            </a:r>
            <a:r>
              <a:rPr lang="en-US" err="1"/>
              <a:t>ut</a:t>
            </a:r>
            <a:r>
              <a:rPr lang="en-US"/>
              <a:t> </a:t>
            </a:r>
            <a:r>
              <a:rPr lang="en-US" err="1"/>
              <a:t>suscipit</a:t>
            </a:r>
            <a:r>
              <a:rPr lang="en-US"/>
              <a:t> </a:t>
            </a:r>
            <a:r>
              <a:rPr lang="en-US" err="1"/>
              <a:t>amet</a:t>
            </a:r>
            <a:r>
              <a:rPr lang="en-US"/>
              <a:t>, id </a:t>
            </a:r>
            <a:r>
              <a:rPr lang="en-US" err="1"/>
              <a:t>elit</a:t>
            </a:r>
            <a:r>
              <a:rPr lang="en-US"/>
              <a:t> </a:t>
            </a:r>
            <a:r>
              <a:rPr lang="en-US" err="1"/>
              <a:t>eget</a:t>
            </a:r>
            <a:r>
              <a:rPr lang="en-US"/>
              <a:t>. Ante </a:t>
            </a:r>
            <a:r>
              <a:rPr lang="en-US" err="1"/>
              <a:t>fermentum</a:t>
            </a:r>
            <a:r>
              <a:rPr lang="en-US"/>
              <a:t> vitae </a:t>
            </a:r>
            <a:r>
              <a:rPr lang="en-US" err="1"/>
              <a:t>amet</a:t>
            </a:r>
            <a:r>
              <a:rPr lang="en-US"/>
              <a:t> </a:t>
            </a:r>
            <a:r>
              <a:rPr lang="en-US" err="1"/>
              <a:t>orci</a:t>
            </a:r>
            <a:r>
              <a:rPr lang="en-US"/>
              <a:t>, </a:t>
            </a:r>
            <a:r>
              <a:rPr lang="en-US" err="1"/>
              <a:t>enim</a:t>
            </a:r>
            <a:r>
              <a:rPr lang="en-US"/>
              <a:t> </a:t>
            </a:r>
            <a:r>
              <a:rPr lang="en-US" err="1"/>
              <a:t>accumsan</a:t>
            </a:r>
            <a:r>
              <a:rPr lang="en-US"/>
              <a:t> </a:t>
            </a:r>
            <a:r>
              <a:rPr lang="en-US" err="1"/>
              <a:t>malesuada</a:t>
            </a:r>
            <a:r>
              <a:rPr lang="en-US"/>
              <a:t> </a:t>
            </a:r>
            <a:r>
              <a:rPr lang="en-US" err="1"/>
              <a:t>neque</a:t>
            </a:r>
            <a:r>
              <a:rPr lang="en-US"/>
              <a:t>, integer </a:t>
            </a:r>
            <a:r>
              <a:rPr lang="en-US" err="1"/>
              <a:t>mollis</a:t>
            </a:r>
            <a:r>
              <a:rPr lang="en-US"/>
              <a:t> </a:t>
            </a:r>
            <a:r>
              <a:rPr lang="en-US" err="1"/>
              <a:t>maecenas</a:t>
            </a:r>
            <a:r>
              <a:rPr lang="en-US"/>
              <a:t>, </a:t>
            </a:r>
            <a:r>
              <a:rPr lang="en-US" err="1"/>
              <a:t>nulla</a:t>
            </a:r>
            <a:r>
              <a:rPr lang="en-US"/>
              <a:t> a libero </a:t>
            </a:r>
            <a:r>
              <a:rPr lang="en-US" err="1"/>
              <a:t>justo</a:t>
            </a:r>
            <a:r>
              <a:rPr lang="en-US"/>
              <a:t> </a:t>
            </a:r>
            <a:r>
              <a:rPr lang="en-US" err="1"/>
              <a:t>curae</a:t>
            </a:r>
            <a:r>
              <a:rPr lang="en-US"/>
              <a:t>, </a:t>
            </a:r>
            <a:r>
              <a:rPr lang="en-US" err="1"/>
              <a:t>ut</a:t>
            </a:r>
            <a:r>
              <a:rPr lang="en-US"/>
              <a:t> </a:t>
            </a:r>
            <a:r>
              <a:rPr lang="en-US" err="1"/>
              <a:t>sed</a:t>
            </a:r>
            <a:r>
              <a:rPr lang="en-US"/>
              <a:t> </a:t>
            </a:r>
            <a:r>
              <a:rPr lang="en-US" err="1"/>
              <a:t>vel</a:t>
            </a:r>
            <a:r>
              <a:rPr lang="en-US"/>
              <a:t> </a:t>
            </a:r>
            <a:r>
              <a:rPr lang="en-US" err="1"/>
              <a:t>deserunt</a:t>
            </a:r>
            <a:r>
              <a:rPr lang="en-US"/>
              <a:t> </a:t>
            </a:r>
            <a:r>
              <a:rPr lang="en-US" err="1"/>
              <a:t>odio</a:t>
            </a:r>
            <a:r>
              <a:rPr lang="en-US"/>
              <a:t> </a:t>
            </a:r>
            <a:r>
              <a:rPr lang="en-US" err="1"/>
              <a:t>hymenaeos</a:t>
            </a:r>
            <a:r>
              <a:rPr lang="en-US"/>
              <a:t>. </a:t>
            </a:r>
          </a:p>
          <a:p>
            <a:endParaRPr lang="en-US"/>
          </a:p>
          <a:p>
            <a:r>
              <a:rPr lang="en-US"/>
              <a:t>[Editable Text]  </a:t>
            </a:r>
            <a:r>
              <a:rPr lang="en-US" err="1"/>
              <a:t>Eius</a:t>
            </a:r>
            <a:r>
              <a:rPr lang="en-US"/>
              <a:t> dolor </a:t>
            </a:r>
            <a:r>
              <a:rPr lang="en-US" err="1"/>
              <a:t>duis</a:t>
            </a:r>
            <a:r>
              <a:rPr lang="en-US"/>
              <a:t> dolor vitae </a:t>
            </a:r>
            <a:r>
              <a:rPr lang="en-US" err="1"/>
              <a:t>odio</a:t>
            </a:r>
            <a:r>
              <a:rPr lang="en-US"/>
              <a:t> </a:t>
            </a:r>
            <a:r>
              <a:rPr lang="en-US" err="1"/>
              <a:t>lectus</a:t>
            </a:r>
            <a:r>
              <a:rPr lang="en-US"/>
              <a:t>, </a:t>
            </a:r>
            <a:r>
              <a:rPr lang="en-US" err="1"/>
              <a:t>sed</a:t>
            </a:r>
            <a:r>
              <a:rPr lang="en-US"/>
              <a:t> </a:t>
            </a:r>
            <a:r>
              <a:rPr lang="en-US" err="1"/>
              <a:t>eros</a:t>
            </a:r>
            <a:r>
              <a:rPr lang="en-US"/>
              <a:t> </a:t>
            </a:r>
            <a:r>
              <a:rPr lang="en-US" err="1"/>
              <a:t>donec</a:t>
            </a:r>
            <a:r>
              <a:rPr lang="en-US"/>
              <a:t> a, </a:t>
            </a:r>
            <a:r>
              <a:rPr lang="en-US" err="1"/>
              <a:t>vel</a:t>
            </a:r>
            <a:r>
              <a:rPr lang="en-US"/>
              <a:t> </a:t>
            </a:r>
            <a:r>
              <a:rPr lang="en-US" err="1"/>
              <a:t>ultricies</a:t>
            </a:r>
            <a:r>
              <a:rPr lang="en-US"/>
              <a:t> </a:t>
            </a:r>
            <a:r>
              <a:rPr lang="en-US" err="1"/>
              <a:t>ultrices</a:t>
            </a:r>
            <a:r>
              <a:rPr lang="en-US"/>
              <a:t> </a:t>
            </a:r>
            <a:r>
              <a:rPr lang="en-US" err="1"/>
              <a:t>nunc</a:t>
            </a:r>
            <a:r>
              <a:rPr lang="en-US"/>
              <a:t> </a:t>
            </a:r>
            <a:r>
              <a:rPr lang="en-US" err="1"/>
              <a:t>neque</a:t>
            </a:r>
            <a:r>
              <a:rPr lang="en-US"/>
              <a:t>. </a:t>
            </a:r>
            <a:r>
              <a:rPr lang="en-US" err="1"/>
              <a:t>Sed</a:t>
            </a:r>
            <a:r>
              <a:rPr lang="en-US"/>
              <a:t> </a:t>
            </a:r>
            <a:r>
              <a:rPr lang="en-US" err="1"/>
              <a:t>natoque</a:t>
            </a:r>
            <a:r>
              <a:rPr lang="en-US"/>
              <a:t> </a:t>
            </a:r>
            <a:r>
              <a:rPr lang="en-US" err="1"/>
              <a:t>ultricies</a:t>
            </a:r>
            <a:r>
              <a:rPr lang="en-US"/>
              <a:t> </a:t>
            </a:r>
            <a:r>
              <a:rPr lang="en-US" err="1"/>
              <a:t>odio</a:t>
            </a:r>
            <a:r>
              <a:rPr lang="en-US"/>
              <a:t> </a:t>
            </a:r>
            <a:r>
              <a:rPr lang="en-US" err="1"/>
              <a:t>metus</a:t>
            </a:r>
            <a:r>
              <a:rPr lang="en-US"/>
              <a:t>, in </a:t>
            </a:r>
            <a:r>
              <a:rPr lang="en-US" err="1"/>
              <a:t>felis</a:t>
            </a:r>
            <a:r>
              <a:rPr lang="en-US"/>
              <a:t> vitae </a:t>
            </a:r>
            <a:r>
              <a:rPr lang="en-US" err="1"/>
              <a:t>nulla</a:t>
            </a:r>
            <a:r>
              <a:rPr lang="en-US"/>
              <a:t> </a:t>
            </a:r>
            <a:r>
              <a:rPr lang="en-US" err="1"/>
              <a:t>aliquam</a:t>
            </a:r>
            <a:r>
              <a:rPr lang="en-US"/>
              <a:t> dolor </a:t>
            </a:r>
            <a:r>
              <a:rPr lang="en-US" err="1"/>
              <a:t>bibendum</a:t>
            </a:r>
            <a:r>
              <a:rPr lang="en-US"/>
              <a:t>, </a:t>
            </a:r>
            <a:r>
              <a:rPr lang="en-US" err="1"/>
              <a:t>est</a:t>
            </a:r>
            <a:r>
              <a:rPr lang="en-US"/>
              <a:t> </a:t>
            </a:r>
            <a:r>
              <a:rPr lang="en-US" err="1"/>
              <a:t>inceptos</a:t>
            </a:r>
            <a:r>
              <a:rPr lang="en-US"/>
              <a:t> </a:t>
            </a:r>
            <a:r>
              <a:rPr lang="en-US" err="1"/>
              <a:t>ipsam</a:t>
            </a:r>
            <a:r>
              <a:rPr lang="en-US"/>
              <a:t> </a:t>
            </a:r>
            <a:r>
              <a:rPr lang="en-US" err="1"/>
              <a:t>adipiscing</a:t>
            </a:r>
            <a:r>
              <a:rPr lang="en-US"/>
              <a:t>. </a:t>
            </a:r>
            <a:r>
              <a:rPr lang="en-US" err="1"/>
              <a:t>Viverra</a:t>
            </a:r>
            <a:r>
              <a:rPr lang="en-US"/>
              <a:t> </a:t>
            </a:r>
            <a:r>
              <a:rPr lang="en-US" err="1"/>
              <a:t>tellus</a:t>
            </a:r>
            <a:r>
              <a:rPr lang="en-US"/>
              <a:t> </a:t>
            </a:r>
            <a:r>
              <a:rPr lang="en-US" err="1"/>
              <a:t>faucibus</a:t>
            </a:r>
            <a:r>
              <a:rPr lang="en-US"/>
              <a:t> </a:t>
            </a:r>
            <a:r>
              <a:rPr lang="en-US" err="1"/>
              <a:t>fusce</a:t>
            </a:r>
            <a:r>
              <a:rPr lang="en-US"/>
              <a:t> convallis, </a:t>
            </a:r>
            <a:r>
              <a:rPr lang="en-US" err="1"/>
              <a:t>fringilla</a:t>
            </a:r>
            <a:r>
              <a:rPr lang="en-US"/>
              <a:t> non mi dolor sit </a:t>
            </a:r>
            <a:r>
              <a:rPr lang="en-US" err="1"/>
              <a:t>ornare</a:t>
            </a:r>
            <a:r>
              <a:rPr lang="en-US"/>
              <a:t>, </a:t>
            </a:r>
            <a:r>
              <a:rPr lang="en-US" err="1"/>
              <a:t>molestie</a:t>
            </a:r>
            <a:r>
              <a:rPr lang="en-US"/>
              <a:t> </a:t>
            </a:r>
            <a:r>
              <a:rPr lang="en-US" err="1"/>
              <a:t>tortor</a:t>
            </a:r>
            <a:r>
              <a:rPr lang="en-US"/>
              <a:t> dui et </a:t>
            </a:r>
            <a:r>
              <a:rPr lang="en-US" err="1"/>
              <a:t>donec</a:t>
            </a:r>
            <a:r>
              <a:rPr lang="en-US"/>
              <a:t> et, </a:t>
            </a:r>
            <a:r>
              <a:rPr lang="en-US" err="1"/>
              <a:t>risus</a:t>
            </a:r>
            <a:r>
              <a:rPr lang="en-US"/>
              <a:t> </a:t>
            </a:r>
            <a:r>
              <a:rPr lang="en-US" err="1"/>
              <a:t>sed</a:t>
            </a:r>
            <a:r>
              <a:rPr lang="en-US"/>
              <a:t> </a:t>
            </a:r>
            <a:r>
              <a:rPr lang="en-US" err="1"/>
              <a:t>ut</a:t>
            </a:r>
            <a:r>
              <a:rPr lang="en-US"/>
              <a:t> </a:t>
            </a:r>
            <a:r>
              <a:rPr lang="en-US" err="1"/>
              <a:t>nec</a:t>
            </a:r>
            <a:r>
              <a:rPr lang="en-US"/>
              <a:t> </a:t>
            </a:r>
            <a:r>
              <a:rPr lang="en-US" err="1"/>
              <a:t>fermentum</a:t>
            </a:r>
            <a:r>
              <a:rPr lang="en-US"/>
              <a:t> </a:t>
            </a:r>
            <a:r>
              <a:rPr lang="en-US" err="1"/>
              <a:t>fermentum</a:t>
            </a:r>
            <a:r>
              <a:rPr lang="en-US"/>
              <a:t> </a:t>
            </a:r>
            <a:r>
              <a:rPr lang="en-US" err="1"/>
              <a:t>mauris</a:t>
            </a:r>
            <a:r>
              <a:rPr lang="en-US"/>
              <a:t>, vitae </a:t>
            </a:r>
            <a:r>
              <a:rPr lang="en-US" err="1"/>
              <a:t>vestibulum</a:t>
            </a:r>
            <a:r>
              <a:rPr lang="en-US"/>
              <a:t> vitae </a:t>
            </a:r>
            <a:r>
              <a:rPr lang="en-US" err="1"/>
              <a:t>etiam</a:t>
            </a:r>
            <a:r>
              <a:rPr lang="en-US"/>
              <a:t>.</a:t>
            </a:r>
          </a:p>
        </p:txBody>
      </p:sp>
      <p:sp>
        <p:nvSpPr>
          <p:cNvPr id="12" name="Title 1">
            <a:extLst>
              <a:ext uri="{FF2B5EF4-FFF2-40B4-BE49-F238E27FC236}">
                <a16:creationId xmlns:a16="http://schemas.microsoft.com/office/drawing/2014/main" id="{EC007778-F28E-4947-ADF4-AF57393E5B2B}"/>
              </a:ext>
            </a:extLst>
          </p:cNvPr>
          <p:cNvSpPr>
            <a:spLocks noGrp="1"/>
          </p:cNvSpPr>
          <p:nvPr>
            <p:ph type="title" hasCustomPrompt="1"/>
          </p:nvPr>
        </p:nvSpPr>
        <p:spPr>
          <a:xfrm>
            <a:off x="704855" y="827027"/>
            <a:ext cx="3856781" cy="467945"/>
          </a:xfrm>
          <a:prstGeom prst="rect">
            <a:avLst/>
          </a:prstGeom>
        </p:spPr>
        <p:txBody>
          <a:bodyPr anchor="t">
            <a:noAutofit/>
          </a:bodyPr>
          <a:lstStyle>
            <a:lvl1pPr algn="l">
              <a:defRPr sz="2800" b="1" baseline="0">
                <a:solidFill>
                  <a:schemeClr val="accent1"/>
                </a:solidFill>
                <a:latin typeface="+mn-lt"/>
              </a:defRPr>
            </a:lvl1pPr>
          </a:lstStyle>
          <a:p>
            <a:r>
              <a:rPr lang="en-US"/>
              <a:t>[Editable Headline]</a:t>
            </a:r>
          </a:p>
        </p:txBody>
      </p:sp>
      <p:sp>
        <p:nvSpPr>
          <p:cNvPr id="6" name="Slide Number Placeholder 5"/>
          <p:cNvSpPr>
            <a:spLocks noGrp="1"/>
          </p:cNvSpPr>
          <p:nvPr>
            <p:ph type="sldNum" sz="quarter" idx="4"/>
          </p:nvPr>
        </p:nvSpPr>
        <p:spPr>
          <a:xfrm>
            <a:off x="924347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3F5C1-078D-470A-9B1F-351C9D2F8E7B}" type="slidenum">
              <a:rPr lang="en-US" smtClean="0"/>
              <a:t>‹#›</a:t>
            </a:fld>
            <a:endParaRPr lang="en-US"/>
          </a:p>
        </p:txBody>
      </p:sp>
    </p:spTree>
    <p:extLst>
      <p:ext uri="{BB962C8B-B14F-4D97-AF65-F5344CB8AC3E}">
        <p14:creationId xmlns:p14="http://schemas.microsoft.com/office/powerpoint/2010/main" val="1224677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11">
    <p:spTree>
      <p:nvGrpSpPr>
        <p:cNvPr id="1" name=""/>
        <p:cNvGrpSpPr/>
        <p:nvPr/>
      </p:nvGrpSpPr>
      <p:grpSpPr>
        <a:xfrm>
          <a:off x="0" y="0"/>
          <a:ext cx="0" cy="0"/>
          <a:chOff x="0" y="0"/>
          <a:chExt cx="0" cy="0"/>
        </a:xfrm>
      </p:grpSpPr>
      <p:sp>
        <p:nvSpPr>
          <p:cNvPr id="17" name="Picture Placeholder 15"/>
          <p:cNvSpPr>
            <a:spLocks noGrp="1"/>
          </p:cNvSpPr>
          <p:nvPr>
            <p:ph type="pic" sz="quarter" idx="11" hasCustomPrompt="1"/>
          </p:nvPr>
        </p:nvSpPr>
        <p:spPr>
          <a:xfrm>
            <a:off x="5084923" y="805480"/>
            <a:ext cx="3733675" cy="5608637"/>
          </a:xfrm>
          <a:prstGeom prst="rect">
            <a:avLst/>
          </a:prstGeom>
          <a:pattFill prst="pct5">
            <a:fgClr>
              <a:schemeClr val="tx2"/>
            </a:fgClr>
            <a:bgClr>
              <a:schemeClr val="bg1"/>
            </a:bgClr>
          </a:pattFill>
        </p:spPr>
        <p:txBody>
          <a:bodyPr anchor="ctr"/>
          <a:lstStyle>
            <a:lvl1pPr marL="0" indent="0" algn="ctr">
              <a:buNone/>
              <a:defRPr baseline="30000"/>
            </a:lvl1pPr>
          </a:lstStyle>
          <a:p>
            <a:r>
              <a:rPr lang="en-US"/>
              <a:t>[Photo]</a:t>
            </a:r>
          </a:p>
        </p:txBody>
      </p:sp>
      <p:sp>
        <p:nvSpPr>
          <p:cNvPr id="18" name="Picture Placeholder 15"/>
          <p:cNvSpPr>
            <a:spLocks noGrp="1"/>
          </p:cNvSpPr>
          <p:nvPr>
            <p:ph type="pic" sz="quarter" idx="12" hasCustomPrompt="1"/>
          </p:nvPr>
        </p:nvSpPr>
        <p:spPr>
          <a:xfrm>
            <a:off x="9030823" y="802641"/>
            <a:ext cx="1746711" cy="2630530"/>
          </a:xfrm>
          <a:prstGeom prst="rect">
            <a:avLst/>
          </a:prstGeom>
          <a:pattFill prst="pct5">
            <a:fgClr>
              <a:schemeClr val="tx2"/>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aseline="30000"/>
            </a:lvl1pPr>
          </a:lstStyle>
          <a:p>
            <a:r>
              <a:rPr lang="en-US"/>
              <a:t>[Photo]</a:t>
            </a:r>
          </a:p>
          <a:p>
            <a:endParaRPr lang="en-US"/>
          </a:p>
        </p:txBody>
      </p:sp>
      <p:sp>
        <p:nvSpPr>
          <p:cNvPr id="19" name="Picture Placeholder 15"/>
          <p:cNvSpPr>
            <a:spLocks noGrp="1"/>
          </p:cNvSpPr>
          <p:nvPr>
            <p:ph type="pic" sz="quarter" idx="13" hasCustomPrompt="1"/>
          </p:nvPr>
        </p:nvSpPr>
        <p:spPr>
          <a:xfrm>
            <a:off x="9030823" y="3780747"/>
            <a:ext cx="1746711" cy="2630530"/>
          </a:xfrm>
          <a:prstGeom prst="rect">
            <a:avLst/>
          </a:prstGeom>
          <a:pattFill prst="pct5">
            <a:fgClr>
              <a:schemeClr val="tx2"/>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aseline="30000"/>
            </a:lvl1pPr>
          </a:lstStyle>
          <a:p>
            <a:r>
              <a:rPr lang="en-US"/>
              <a:t>[Photo]</a:t>
            </a:r>
          </a:p>
        </p:txBody>
      </p:sp>
      <p:sp>
        <p:nvSpPr>
          <p:cNvPr id="23" name="Text Placeholder 10"/>
          <p:cNvSpPr>
            <a:spLocks noGrp="1"/>
          </p:cNvSpPr>
          <p:nvPr>
            <p:ph type="body" sz="quarter" idx="15" hasCustomPrompt="1"/>
          </p:nvPr>
        </p:nvSpPr>
        <p:spPr>
          <a:xfrm>
            <a:off x="731520" y="1500665"/>
            <a:ext cx="3856781" cy="4913452"/>
          </a:xfrm>
          <a:prstGeom prst="rect">
            <a:avLst/>
          </a:prstGeom>
          <a:solidFill>
            <a:schemeClr val="bg1"/>
          </a:solid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b="0" dirty="0">
                <a:solidFill>
                  <a:schemeClr val="tx1"/>
                </a:solidFill>
                <a:latin typeface="+mn-lt"/>
              </a:defRPr>
            </a:lvl1pPr>
          </a:lstStyle>
          <a:p>
            <a:r>
              <a:rPr lang="en-US"/>
              <a:t>[Editable Text] Lorem ipsum dolor sit </a:t>
            </a:r>
            <a:r>
              <a:rPr lang="en-US" err="1"/>
              <a:t>amet</a:t>
            </a:r>
            <a:r>
              <a:rPr lang="en-US"/>
              <a:t>, lorem </a:t>
            </a:r>
            <a:r>
              <a:rPr lang="en-US" err="1"/>
              <a:t>adipiscing</a:t>
            </a:r>
            <a:r>
              <a:rPr lang="en-US"/>
              <a:t>, </a:t>
            </a:r>
            <a:r>
              <a:rPr lang="en-US" err="1"/>
              <a:t>tellus</a:t>
            </a:r>
            <a:r>
              <a:rPr lang="en-US"/>
              <a:t> </a:t>
            </a:r>
            <a:r>
              <a:rPr lang="en-US" err="1"/>
              <a:t>nec</a:t>
            </a:r>
            <a:r>
              <a:rPr lang="en-US"/>
              <a:t> </a:t>
            </a:r>
            <a:r>
              <a:rPr lang="en-US" err="1"/>
              <a:t>vel</a:t>
            </a:r>
            <a:r>
              <a:rPr lang="en-US"/>
              <a:t> </a:t>
            </a:r>
            <a:r>
              <a:rPr lang="en-US" err="1"/>
              <a:t>metus</a:t>
            </a:r>
            <a:r>
              <a:rPr lang="en-US"/>
              <a:t> </a:t>
            </a:r>
            <a:r>
              <a:rPr lang="en-US" err="1"/>
              <a:t>luctus</a:t>
            </a:r>
            <a:r>
              <a:rPr lang="en-US"/>
              <a:t> </a:t>
            </a:r>
            <a:r>
              <a:rPr lang="en-US" err="1"/>
              <a:t>massa</a:t>
            </a:r>
            <a:r>
              <a:rPr lang="en-US"/>
              <a:t> </a:t>
            </a:r>
            <a:r>
              <a:rPr lang="en-US" err="1"/>
              <a:t>placerat</a:t>
            </a:r>
            <a:r>
              <a:rPr lang="en-US"/>
              <a:t>.</a:t>
            </a:r>
          </a:p>
          <a:p>
            <a:endParaRPr lang="en-US"/>
          </a:p>
          <a:p>
            <a:r>
              <a:rPr lang="en-US"/>
              <a:t>[Editable Text] Lorem ipsum dolor sit </a:t>
            </a:r>
            <a:r>
              <a:rPr lang="en-US" err="1"/>
              <a:t>amet</a:t>
            </a:r>
            <a:r>
              <a:rPr lang="en-US"/>
              <a:t>, lorem </a:t>
            </a:r>
            <a:r>
              <a:rPr lang="en-US" err="1"/>
              <a:t>adipiscing</a:t>
            </a:r>
            <a:r>
              <a:rPr lang="en-US"/>
              <a:t>, </a:t>
            </a:r>
            <a:r>
              <a:rPr lang="en-US" err="1"/>
              <a:t>tellus</a:t>
            </a:r>
            <a:r>
              <a:rPr lang="en-US"/>
              <a:t> </a:t>
            </a:r>
            <a:r>
              <a:rPr lang="en-US" err="1"/>
              <a:t>nec</a:t>
            </a:r>
            <a:r>
              <a:rPr lang="en-US"/>
              <a:t> </a:t>
            </a:r>
            <a:r>
              <a:rPr lang="en-US" err="1"/>
              <a:t>vel</a:t>
            </a:r>
            <a:r>
              <a:rPr lang="en-US"/>
              <a:t> </a:t>
            </a:r>
            <a:r>
              <a:rPr lang="en-US" err="1"/>
              <a:t>metus</a:t>
            </a:r>
            <a:r>
              <a:rPr lang="en-US"/>
              <a:t> </a:t>
            </a:r>
            <a:r>
              <a:rPr lang="en-US" err="1"/>
              <a:t>luctus</a:t>
            </a:r>
            <a:r>
              <a:rPr lang="en-US"/>
              <a:t> </a:t>
            </a:r>
            <a:r>
              <a:rPr lang="en-US" err="1"/>
              <a:t>massa</a:t>
            </a:r>
            <a:r>
              <a:rPr lang="en-US"/>
              <a:t> </a:t>
            </a:r>
            <a:r>
              <a:rPr lang="en-US" err="1"/>
              <a:t>placerat</a:t>
            </a:r>
            <a:r>
              <a:rPr lang="en-US"/>
              <a:t>.</a:t>
            </a:r>
          </a:p>
          <a:p>
            <a:endParaRPr lang="en-US"/>
          </a:p>
          <a:p>
            <a:r>
              <a:rPr lang="en-US"/>
              <a:t>[Editable Text] Lorem ipsum dolor sit </a:t>
            </a:r>
            <a:r>
              <a:rPr lang="en-US" err="1"/>
              <a:t>amet</a:t>
            </a:r>
            <a:r>
              <a:rPr lang="en-US"/>
              <a:t>, lorem </a:t>
            </a:r>
            <a:r>
              <a:rPr lang="en-US" err="1"/>
              <a:t>adipiscing</a:t>
            </a:r>
            <a:r>
              <a:rPr lang="en-US"/>
              <a:t>, </a:t>
            </a:r>
            <a:r>
              <a:rPr lang="en-US" err="1"/>
              <a:t>tellus</a:t>
            </a:r>
            <a:r>
              <a:rPr lang="en-US"/>
              <a:t> </a:t>
            </a:r>
            <a:r>
              <a:rPr lang="en-US" err="1"/>
              <a:t>nec</a:t>
            </a:r>
            <a:r>
              <a:rPr lang="en-US"/>
              <a:t> </a:t>
            </a:r>
            <a:r>
              <a:rPr lang="en-US" err="1"/>
              <a:t>vel</a:t>
            </a:r>
            <a:r>
              <a:rPr lang="en-US"/>
              <a:t> </a:t>
            </a:r>
            <a:r>
              <a:rPr lang="en-US" err="1"/>
              <a:t>metus</a:t>
            </a:r>
            <a:r>
              <a:rPr lang="en-US"/>
              <a:t> </a:t>
            </a:r>
            <a:r>
              <a:rPr lang="en-US" err="1"/>
              <a:t>luctus</a:t>
            </a:r>
            <a:r>
              <a:rPr lang="en-US"/>
              <a:t> </a:t>
            </a:r>
            <a:r>
              <a:rPr lang="en-US" err="1"/>
              <a:t>massa</a:t>
            </a:r>
            <a:r>
              <a:rPr lang="en-US"/>
              <a:t> </a:t>
            </a:r>
            <a:r>
              <a:rPr lang="en-US" err="1"/>
              <a:t>placerat</a:t>
            </a:r>
            <a:r>
              <a:rPr lang="en-US"/>
              <a:t>.</a:t>
            </a:r>
          </a:p>
        </p:txBody>
      </p:sp>
      <p:sp>
        <p:nvSpPr>
          <p:cNvPr id="7" name="Title 1">
            <a:extLst>
              <a:ext uri="{FF2B5EF4-FFF2-40B4-BE49-F238E27FC236}">
                <a16:creationId xmlns:a16="http://schemas.microsoft.com/office/drawing/2014/main" id="{EC007778-F28E-4947-ADF4-AF57393E5B2B}"/>
              </a:ext>
            </a:extLst>
          </p:cNvPr>
          <p:cNvSpPr>
            <a:spLocks noGrp="1"/>
          </p:cNvSpPr>
          <p:nvPr>
            <p:ph type="title" hasCustomPrompt="1"/>
          </p:nvPr>
        </p:nvSpPr>
        <p:spPr>
          <a:xfrm>
            <a:off x="731520" y="820729"/>
            <a:ext cx="3856781" cy="467945"/>
          </a:xfrm>
          <a:prstGeom prst="rect">
            <a:avLst/>
          </a:prstGeom>
        </p:spPr>
        <p:txBody>
          <a:bodyPr anchor="t">
            <a:noAutofit/>
          </a:bodyPr>
          <a:lstStyle>
            <a:lvl1pPr algn="l">
              <a:defRPr sz="2800" b="1" baseline="0">
                <a:solidFill>
                  <a:schemeClr val="accent1"/>
                </a:solidFill>
                <a:latin typeface="+mn-lt"/>
              </a:defRPr>
            </a:lvl1pPr>
          </a:lstStyle>
          <a:p>
            <a:r>
              <a:rPr lang="en-US"/>
              <a:t>[Editable Headline]</a:t>
            </a:r>
          </a:p>
        </p:txBody>
      </p:sp>
      <p:sp>
        <p:nvSpPr>
          <p:cNvPr id="8" name="Slide Number Placeholder 5"/>
          <p:cNvSpPr>
            <a:spLocks noGrp="1"/>
          </p:cNvSpPr>
          <p:nvPr>
            <p:ph type="sldNum" sz="quarter" idx="4"/>
          </p:nvPr>
        </p:nvSpPr>
        <p:spPr>
          <a:xfrm>
            <a:off x="10989758" y="6294474"/>
            <a:ext cx="996913" cy="427001"/>
          </a:xfrm>
          <a:prstGeom prst="rect">
            <a:avLst/>
          </a:prstGeom>
        </p:spPr>
        <p:txBody>
          <a:bodyPr vert="horz" lIns="91440" tIns="45720" rIns="91440" bIns="45720" rtlCol="0" anchor="ctr"/>
          <a:lstStyle>
            <a:lvl1pPr algn="r">
              <a:defRPr sz="1200">
                <a:solidFill>
                  <a:schemeClr val="tx1">
                    <a:tint val="75000"/>
                  </a:schemeClr>
                </a:solidFill>
              </a:defRPr>
            </a:lvl1pPr>
          </a:lstStyle>
          <a:p>
            <a:fld id="{9E63F5C1-078D-470A-9B1F-351C9D2F8E7B}" type="slidenum">
              <a:rPr lang="en-US" smtClean="0"/>
              <a:t>‹#›</a:t>
            </a:fld>
            <a:endParaRPr lang="en-US"/>
          </a:p>
        </p:txBody>
      </p:sp>
    </p:spTree>
    <p:extLst>
      <p:ext uri="{BB962C8B-B14F-4D97-AF65-F5344CB8AC3E}">
        <p14:creationId xmlns:p14="http://schemas.microsoft.com/office/powerpoint/2010/main" val="2940192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15">
    <p:spTree>
      <p:nvGrpSpPr>
        <p:cNvPr id="1" name=""/>
        <p:cNvGrpSpPr/>
        <p:nvPr/>
      </p:nvGrpSpPr>
      <p:grpSpPr>
        <a:xfrm>
          <a:off x="0" y="0"/>
          <a:ext cx="0" cy="0"/>
          <a:chOff x="0" y="0"/>
          <a:chExt cx="0" cy="0"/>
        </a:xfrm>
      </p:grpSpPr>
      <p:sp>
        <p:nvSpPr>
          <p:cNvPr id="18" name="Picture Placeholder 15"/>
          <p:cNvSpPr>
            <a:spLocks noGrp="1"/>
          </p:cNvSpPr>
          <p:nvPr>
            <p:ph type="pic" sz="quarter" idx="21" hasCustomPrompt="1"/>
          </p:nvPr>
        </p:nvSpPr>
        <p:spPr>
          <a:xfrm>
            <a:off x="493677" y="1978911"/>
            <a:ext cx="2574282" cy="2307098"/>
          </a:xfrm>
          <a:prstGeom prst="rect">
            <a:avLst/>
          </a:prstGeom>
          <a:pattFill prst="pct5">
            <a:fgClr>
              <a:schemeClr val="tx2"/>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aseline="30000"/>
            </a:lvl1pPr>
          </a:lstStyle>
          <a:p>
            <a:r>
              <a:rPr lang="en-US"/>
              <a:t>[Photo]</a:t>
            </a:r>
          </a:p>
        </p:txBody>
      </p:sp>
      <p:sp>
        <p:nvSpPr>
          <p:cNvPr id="16" name="Slide Number Placeholder 5"/>
          <p:cNvSpPr>
            <a:spLocks noGrp="1"/>
          </p:cNvSpPr>
          <p:nvPr>
            <p:ph type="sldNum" sz="quarter" idx="4"/>
          </p:nvPr>
        </p:nvSpPr>
        <p:spPr>
          <a:xfrm>
            <a:off x="924347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3F5C1-078D-470A-9B1F-351C9D2F8E7B}" type="slidenum">
              <a:rPr lang="en-US" smtClean="0"/>
              <a:t>‹#›</a:t>
            </a:fld>
            <a:endParaRPr lang="en-US"/>
          </a:p>
        </p:txBody>
      </p:sp>
      <p:sp>
        <p:nvSpPr>
          <p:cNvPr id="17" name="Title 1">
            <a:extLst>
              <a:ext uri="{FF2B5EF4-FFF2-40B4-BE49-F238E27FC236}">
                <a16:creationId xmlns:a16="http://schemas.microsoft.com/office/drawing/2014/main" id="{EC007778-F28E-4947-ADF4-AF57393E5B2B}"/>
              </a:ext>
            </a:extLst>
          </p:cNvPr>
          <p:cNvSpPr>
            <a:spLocks noGrp="1"/>
          </p:cNvSpPr>
          <p:nvPr>
            <p:ph type="title" hasCustomPrompt="1"/>
          </p:nvPr>
        </p:nvSpPr>
        <p:spPr>
          <a:xfrm>
            <a:off x="711392" y="799075"/>
            <a:ext cx="3856781" cy="648245"/>
          </a:xfrm>
          <a:prstGeom prst="rect">
            <a:avLst/>
          </a:prstGeom>
        </p:spPr>
        <p:txBody>
          <a:bodyPr>
            <a:noAutofit/>
          </a:bodyPr>
          <a:lstStyle>
            <a:lvl1pPr algn="l">
              <a:defRPr sz="2800" b="1" baseline="0">
                <a:solidFill>
                  <a:schemeClr val="accent1"/>
                </a:solidFill>
                <a:latin typeface="+mn-lt"/>
              </a:defRPr>
            </a:lvl1pPr>
          </a:lstStyle>
          <a:p>
            <a:r>
              <a:rPr lang="en-US"/>
              <a:t>[Editable Headline]</a:t>
            </a:r>
          </a:p>
        </p:txBody>
      </p:sp>
      <p:sp>
        <p:nvSpPr>
          <p:cNvPr id="20" name="Text Placeholder 2"/>
          <p:cNvSpPr>
            <a:spLocks noGrp="1"/>
          </p:cNvSpPr>
          <p:nvPr>
            <p:ph type="body" sz="quarter" idx="17" hasCustomPrompt="1"/>
          </p:nvPr>
        </p:nvSpPr>
        <p:spPr>
          <a:xfrm>
            <a:off x="493677" y="4531940"/>
            <a:ext cx="2574282" cy="1476973"/>
          </a:xfrm>
          <a:prstGeom prst="rect">
            <a:avLst/>
          </a:prstGeom>
        </p:spPr>
        <p:txBody>
          <a:bodyPr/>
          <a:lstStyle>
            <a:lvl1pPr marL="0" indent="0" algn="l">
              <a:buNone/>
              <a:defRPr sz="1800" baseline="0"/>
            </a:lvl1pPr>
          </a:lstStyle>
          <a:p>
            <a:r>
              <a:rPr lang="en-US"/>
              <a:t>[Editable Text] Lorem ipsum dolor sit </a:t>
            </a:r>
            <a:r>
              <a:rPr lang="en-US" err="1"/>
              <a:t>amet</a:t>
            </a:r>
            <a:endParaRPr lang="en-US"/>
          </a:p>
        </p:txBody>
      </p:sp>
      <p:sp>
        <p:nvSpPr>
          <p:cNvPr id="12" name="Picture Placeholder 15"/>
          <p:cNvSpPr>
            <a:spLocks noGrp="1"/>
          </p:cNvSpPr>
          <p:nvPr>
            <p:ph type="pic" sz="quarter" idx="22" hasCustomPrompt="1"/>
          </p:nvPr>
        </p:nvSpPr>
        <p:spPr>
          <a:xfrm>
            <a:off x="3362504" y="1978911"/>
            <a:ext cx="2574282" cy="2307098"/>
          </a:xfrm>
          <a:prstGeom prst="rect">
            <a:avLst/>
          </a:prstGeom>
          <a:pattFill prst="pct5">
            <a:fgClr>
              <a:schemeClr val="tx2"/>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aseline="30000"/>
            </a:lvl1pPr>
          </a:lstStyle>
          <a:p>
            <a:r>
              <a:rPr lang="en-US"/>
              <a:t>[Photo]</a:t>
            </a:r>
          </a:p>
        </p:txBody>
      </p:sp>
      <p:sp>
        <p:nvSpPr>
          <p:cNvPr id="13" name="Picture Placeholder 15"/>
          <p:cNvSpPr>
            <a:spLocks noGrp="1"/>
          </p:cNvSpPr>
          <p:nvPr>
            <p:ph type="pic" sz="quarter" idx="23" hasCustomPrompt="1"/>
          </p:nvPr>
        </p:nvSpPr>
        <p:spPr>
          <a:xfrm>
            <a:off x="6231331" y="1978911"/>
            <a:ext cx="2574282" cy="2307098"/>
          </a:xfrm>
          <a:prstGeom prst="rect">
            <a:avLst/>
          </a:prstGeom>
          <a:pattFill prst="pct5">
            <a:fgClr>
              <a:schemeClr val="tx2"/>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aseline="30000"/>
            </a:lvl1pPr>
          </a:lstStyle>
          <a:p>
            <a:r>
              <a:rPr lang="en-US"/>
              <a:t>[Photo]</a:t>
            </a:r>
          </a:p>
        </p:txBody>
      </p:sp>
      <p:sp>
        <p:nvSpPr>
          <p:cNvPr id="14" name="Picture Placeholder 15"/>
          <p:cNvSpPr>
            <a:spLocks noGrp="1"/>
          </p:cNvSpPr>
          <p:nvPr>
            <p:ph type="pic" sz="quarter" idx="24" hasCustomPrompt="1"/>
          </p:nvPr>
        </p:nvSpPr>
        <p:spPr>
          <a:xfrm>
            <a:off x="9100158" y="1978911"/>
            <a:ext cx="2574282" cy="2307098"/>
          </a:xfrm>
          <a:prstGeom prst="rect">
            <a:avLst/>
          </a:prstGeom>
          <a:pattFill prst="pct5">
            <a:fgClr>
              <a:schemeClr val="tx2"/>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aseline="30000"/>
            </a:lvl1pPr>
          </a:lstStyle>
          <a:p>
            <a:r>
              <a:rPr lang="en-US"/>
              <a:t>[Photo]</a:t>
            </a:r>
          </a:p>
        </p:txBody>
      </p:sp>
      <p:sp>
        <p:nvSpPr>
          <p:cNvPr id="15" name="Text Placeholder 2"/>
          <p:cNvSpPr>
            <a:spLocks noGrp="1"/>
          </p:cNvSpPr>
          <p:nvPr>
            <p:ph type="body" sz="quarter" idx="25" hasCustomPrompt="1"/>
          </p:nvPr>
        </p:nvSpPr>
        <p:spPr>
          <a:xfrm>
            <a:off x="3362504" y="4531940"/>
            <a:ext cx="2574282" cy="1476973"/>
          </a:xfrm>
          <a:prstGeom prst="rect">
            <a:avLst/>
          </a:prstGeom>
        </p:spPr>
        <p:txBody>
          <a:bodyPr/>
          <a:lstStyle>
            <a:lvl1pPr marL="0" indent="0" algn="l">
              <a:buNone/>
              <a:defRPr sz="1800" baseline="0"/>
            </a:lvl1pPr>
          </a:lstStyle>
          <a:p>
            <a:r>
              <a:rPr lang="en-US"/>
              <a:t>[Editable Text] Lorem ipsum dolor sit </a:t>
            </a:r>
            <a:r>
              <a:rPr lang="en-US" err="1"/>
              <a:t>amet</a:t>
            </a:r>
            <a:endParaRPr lang="en-US"/>
          </a:p>
        </p:txBody>
      </p:sp>
      <p:sp>
        <p:nvSpPr>
          <p:cNvPr id="19" name="Text Placeholder 2"/>
          <p:cNvSpPr>
            <a:spLocks noGrp="1"/>
          </p:cNvSpPr>
          <p:nvPr>
            <p:ph type="body" sz="quarter" idx="26" hasCustomPrompt="1"/>
          </p:nvPr>
        </p:nvSpPr>
        <p:spPr>
          <a:xfrm>
            <a:off x="6231331" y="4531940"/>
            <a:ext cx="2574282" cy="1476973"/>
          </a:xfrm>
          <a:prstGeom prst="rect">
            <a:avLst/>
          </a:prstGeom>
        </p:spPr>
        <p:txBody>
          <a:bodyPr/>
          <a:lstStyle>
            <a:lvl1pPr marL="0" indent="0" algn="l">
              <a:buNone/>
              <a:defRPr sz="1800" baseline="0"/>
            </a:lvl1pPr>
          </a:lstStyle>
          <a:p>
            <a:r>
              <a:rPr lang="en-US"/>
              <a:t>[Editable Text] Lorem ipsum dolor sit </a:t>
            </a:r>
            <a:r>
              <a:rPr lang="en-US" err="1"/>
              <a:t>amet</a:t>
            </a:r>
            <a:endParaRPr lang="en-US"/>
          </a:p>
        </p:txBody>
      </p:sp>
      <p:sp>
        <p:nvSpPr>
          <p:cNvPr id="23" name="Text Placeholder 2"/>
          <p:cNvSpPr>
            <a:spLocks noGrp="1"/>
          </p:cNvSpPr>
          <p:nvPr>
            <p:ph type="body" sz="quarter" idx="27" hasCustomPrompt="1"/>
          </p:nvPr>
        </p:nvSpPr>
        <p:spPr>
          <a:xfrm>
            <a:off x="9100158" y="4531940"/>
            <a:ext cx="2574282" cy="1476973"/>
          </a:xfrm>
          <a:prstGeom prst="rect">
            <a:avLst/>
          </a:prstGeom>
        </p:spPr>
        <p:txBody>
          <a:bodyPr/>
          <a:lstStyle>
            <a:lvl1pPr marL="0" indent="0" algn="l">
              <a:buNone/>
              <a:defRPr sz="1800" baseline="0"/>
            </a:lvl1pPr>
          </a:lstStyle>
          <a:p>
            <a:r>
              <a:rPr lang="en-US"/>
              <a:t>[Editable Text] Lorem ipsum dolor sit </a:t>
            </a:r>
            <a:r>
              <a:rPr lang="en-US" err="1"/>
              <a:t>amet</a:t>
            </a:r>
            <a:endParaRPr lang="en-US"/>
          </a:p>
        </p:txBody>
      </p:sp>
    </p:spTree>
    <p:extLst>
      <p:ext uri="{BB962C8B-B14F-4D97-AF65-F5344CB8AC3E}">
        <p14:creationId xmlns:p14="http://schemas.microsoft.com/office/powerpoint/2010/main" val="2717964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Slide 9">
    <p:bg>
      <p:bgPr>
        <a:solidFill>
          <a:schemeClr val="bg1">
            <a:alpha val="5000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007778-F28E-4947-ADF4-AF57393E5B2B}"/>
              </a:ext>
            </a:extLst>
          </p:cNvPr>
          <p:cNvSpPr>
            <a:spLocks noGrp="1"/>
          </p:cNvSpPr>
          <p:nvPr userDrawn="1">
            <p:ph type="title" hasCustomPrompt="1"/>
          </p:nvPr>
        </p:nvSpPr>
        <p:spPr>
          <a:xfrm>
            <a:off x="3277341" y="506313"/>
            <a:ext cx="3856781" cy="467945"/>
          </a:xfrm>
          <a:prstGeom prst="rect">
            <a:avLst/>
          </a:prstGeom>
        </p:spPr>
        <p:txBody>
          <a:bodyPr anchor="t">
            <a:noAutofit/>
          </a:bodyPr>
          <a:lstStyle>
            <a:lvl1pPr algn="l">
              <a:defRPr sz="2800" b="1" baseline="0">
                <a:solidFill>
                  <a:schemeClr val="accent1"/>
                </a:solidFill>
                <a:latin typeface="+mn-lt"/>
              </a:defRPr>
            </a:lvl1pPr>
          </a:lstStyle>
          <a:p>
            <a:r>
              <a:rPr lang="en-US"/>
              <a:t>[Editable Headline]</a:t>
            </a:r>
          </a:p>
        </p:txBody>
      </p:sp>
      <p:sp>
        <p:nvSpPr>
          <p:cNvPr id="7" name="Slide Number Placeholder 5"/>
          <p:cNvSpPr>
            <a:spLocks noGrp="1"/>
          </p:cNvSpPr>
          <p:nvPr>
            <p:ph type="sldNum" sz="quarter" idx="4"/>
          </p:nvPr>
        </p:nvSpPr>
        <p:spPr>
          <a:xfrm>
            <a:off x="924347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3F5C1-078D-470A-9B1F-351C9D2F8E7B}" type="slidenum">
              <a:rPr lang="en-US" smtClean="0"/>
              <a:t>‹#›</a:t>
            </a:fld>
            <a:endParaRPr lang="en-US"/>
          </a:p>
        </p:txBody>
      </p:sp>
      <p:sp>
        <p:nvSpPr>
          <p:cNvPr id="5" name="Text Placeholder 4"/>
          <p:cNvSpPr>
            <a:spLocks noGrp="1"/>
          </p:cNvSpPr>
          <p:nvPr>
            <p:ph type="body" sz="quarter" idx="10"/>
          </p:nvPr>
        </p:nvSpPr>
        <p:spPr>
          <a:xfrm>
            <a:off x="3277341" y="1505770"/>
            <a:ext cx="6834187" cy="452553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Picture Placeholder 24"/>
          <p:cNvSpPr>
            <a:spLocks noGrp="1"/>
          </p:cNvSpPr>
          <p:nvPr>
            <p:ph type="pic" sz="quarter" idx="11" hasCustomPrompt="1"/>
          </p:nvPr>
        </p:nvSpPr>
        <p:spPr>
          <a:xfrm>
            <a:off x="-42530" y="-25199"/>
            <a:ext cx="3319871" cy="6892724"/>
          </a:xfrm>
          <a:custGeom>
            <a:avLst/>
            <a:gdLst>
              <a:gd name="connsiteX0" fmla="*/ 4602856 w 4602856"/>
              <a:gd name="connsiteY0" fmla="*/ 0 h 6892724"/>
              <a:gd name="connsiteX1" fmla="*/ 2026654 w 4602856"/>
              <a:gd name="connsiteY1" fmla="*/ 6892724 h 6892724"/>
              <a:gd name="connsiteX2" fmla="*/ 0 w 4602856"/>
              <a:gd name="connsiteY2" fmla="*/ 6892724 h 6892724"/>
              <a:gd name="connsiteX3" fmla="*/ 0 w 4602856"/>
              <a:gd name="connsiteY3" fmla="*/ 34724 h 6892724"/>
            </a:gdLst>
            <a:ahLst/>
            <a:cxnLst>
              <a:cxn ang="0">
                <a:pos x="connsiteX0" y="connsiteY0"/>
              </a:cxn>
              <a:cxn ang="0">
                <a:pos x="connsiteX1" y="connsiteY1"/>
              </a:cxn>
              <a:cxn ang="0">
                <a:pos x="connsiteX2" y="connsiteY2"/>
              </a:cxn>
              <a:cxn ang="0">
                <a:pos x="connsiteX3" y="connsiteY3"/>
              </a:cxn>
            </a:cxnLst>
            <a:rect l="l" t="t" r="r" b="b"/>
            <a:pathLst>
              <a:path w="4602856" h="6892724">
                <a:moveTo>
                  <a:pt x="4602856" y="0"/>
                </a:moveTo>
                <a:lnTo>
                  <a:pt x="2026654" y="6892724"/>
                </a:lnTo>
                <a:lnTo>
                  <a:pt x="0" y="6892724"/>
                </a:lnTo>
                <a:lnTo>
                  <a:pt x="0" y="34724"/>
                </a:lnTo>
                <a:close/>
              </a:path>
            </a:pathLst>
          </a:custGeom>
          <a:pattFill prst="pct5">
            <a:fgClr>
              <a:schemeClr val="accent1"/>
            </a:fgClr>
            <a:bgClr>
              <a:schemeClr val="bg1"/>
            </a:bgClr>
          </a:pattFill>
        </p:spPr>
        <p:txBody>
          <a:bodyPr wrap="square" anchor="ctr">
            <a:noAutofit/>
          </a:bodyPr>
          <a:lstStyle>
            <a:lvl1pPr marL="0" indent="0" algn="ctr">
              <a:buNone/>
              <a:defRPr sz="1800"/>
            </a:lvl1pPr>
          </a:lstStyle>
          <a:p>
            <a:r>
              <a:rPr lang="en-US"/>
              <a:t>[Photo]</a:t>
            </a:r>
          </a:p>
        </p:txBody>
      </p:sp>
    </p:spTree>
    <p:extLst>
      <p:ext uri="{BB962C8B-B14F-4D97-AF65-F5344CB8AC3E}">
        <p14:creationId xmlns:p14="http://schemas.microsoft.com/office/powerpoint/2010/main" val="838345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13">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6400800" y="1645994"/>
            <a:ext cx="4805362" cy="1436097"/>
          </a:xfrm>
          <a:prstGeom prst="rect">
            <a:avLst/>
          </a:prstGeom>
        </p:spPr>
        <p:txBody>
          <a:bodyPr anchor="ctr">
            <a:noAutofit/>
          </a:bodyPr>
          <a:lstStyle>
            <a:lvl1pPr marL="0" indent="0" algn="r">
              <a:buNone/>
              <a:defRPr lang="en-US" sz="1800" b="0" dirty="0">
                <a:solidFill>
                  <a:schemeClr val="tx1"/>
                </a:solidFill>
                <a:latin typeface="+mn-lt"/>
              </a:defRPr>
            </a:lvl1pPr>
          </a:lstStyle>
          <a:p>
            <a:r>
              <a:rPr lang="en-US"/>
              <a:t>[Editable Text] Lorem ipsum dolor sit </a:t>
            </a:r>
            <a:r>
              <a:rPr lang="en-US" err="1"/>
              <a:t>amet</a:t>
            </a:r>
            <a:r>
              <a:rPr lang="en-US"/>
              <a:t>, lorem </a:t>
            </a:r>
            <a:r>
              <a:rPr lang="en-US" err="1"/>
              <a:t>adipiscing</a:t>
            </a:r>
            <a:r>
              <a:rPr lang="en-US"/>
              <a:t>, </a:t>
            </a:r>
            <a:r>
              <a:rPr lang="en-US" err="1"/>
              <a:t>tellus</a:t>
            </a:r>
            <a:r>
              <a:rPr lang="en-US"/>
              <a:t> </a:t>
            </a:r>
            <a:r>
              <a:rPr lang="en-US" err="1"/>
              <a:t>nec</a:t>
            </a:r>
            <a:r>
              <a:rPr lang="en-US"/>
              <a:t> </a:t>
            </a:r>
            <a:r>
              <a:rPr lang="en-US" err="1"/>
              <a:t>vel</a:t>
            </a:r>
            <a:r>
              <a:rPr lang="en-US"/>
              <a:t> </a:t>
            </a:r>
            <a:r>
              <a:rPr lang="en-US" err="1"/>
              <a:t>metus</a:t>
            </a:r>
            <a:r>
              <a:rPr lang="en-US"/>
              <a:t> </a:t>
            </a:r>
            <a:r>
              <a:rPr lang="en-US" err="1"/>
              <a:t>luctus</a:t>
            </a:r>
            <a:r>
              <a:rPr lang="en-US"/>
              <a:t> </a:t>
            </a:r>
            <a:r>
              <a:rPr lang="en-US" err="1"/>
              <a:t>massa</a:t>
            </a:r>
            <a:r>
              <a:rPr lang="en-US"/>
              <a:t> </a:t>
            </a:r>
            <a:r>
              <a:rPr lang="en-US" err="1"/>
              <a:t>placerat</a:t>
            </a:r>
            <a:r>
              <a:rPr lang="en-US"/>
              <a:t>.</a:t>
            </a:r>
          </a:p>
        </p:txBody>
      </p:sp>
      <p:sp>
        <p:nvSpPr>
          <p:cNvPr id="10" name="Text Placeholder 10"/>
          <p:cNvSpPr>
            <a:spLocks noGrp="1"/>
          </p:cNvSpPr>
          <p:nvPr>
            <p:ph type="body" sz="quarter" idx="12" hasCustomPrompt="1"/>
          </p:nvPr>
        </p:nvSpPr>
        <p:spPr>
          <a:xfrm>
            <a:off x="6400800" y="3248178"/>
            <a:ext cx="4805362" cy="1436097"/>
          </a:xfrm>
          <a:prstGeom prst="rect">
            <a:avLst/>
          </a:prstGeom>
        </p:spPr>
        <p:txBody>
          <a:bodyPr anchor="ctr">
            <a:noAutofit/>
          </a:bodyPr>
          <a:lstStyle>
            <a:lvl1pPr marL="0" indent="0" algn="r">
              <a:buNone/>
              <a:defRPr lang="en-US" sz="1800" b="0" dirty="0">
                <a:solidFill>
                  <a:schemeClr val="tx1"/>
                </a:solidFill>
                <a:latin typeface="+mn-lt"/>
              </a:defRPr>
            </a:lvl1pPr>
          </a:lstStyle>
          <a:p>
            <a:r>
              <a:rPr lang="en-US"/>
              <a:t>[Editable Text] Lorem ipsum dolor sit </a:t>
            </a:r>
            <a:r>
              <a:rPr lang="en-US" err="1"/>
              <a:t>amet</a:t>
            </a:r>
            <a:r>
              <a:rPr lang="en-US"/>
              <a:t>, lorem </a:t>
            </a:r>
            <a:r>
              <a:rPr lang="en-US" err="1"/>
              <a:t>adipiscing</a:t>
            </a:r>
            <a:r>
              <a:rPr lang="en-US"/>
              <a:t>, </a:t>
            </a:r>
            <a:r>
              <a:rPr lang="en-US" err="1"/>
              <a:t>tellus</a:t>
            </a:r>
            <a:r>
              <a:rPr lang="en-US"/>
              <a:t> </a:t>
            </a:r>
            <a:r>
              <a:rPr lang="en-US" err="1"/>
              <a:t>nec</a:t>
            </a:r>
            <a:r>
              <a:rPr lang="en-US"/>
              <a:t> </a:t>
            </a:r>
            <a:r>
              <a:rPr lang="en-US" err="1"/>
              <a:t>vel</a:t>
            </a:r>
            <a:r>
              <a:rPr lang="en-US"/>
              <a:t> </a:t>
            </a:r>
            <a:r>
              <a:rPr lang="en-US" err="1"/>
              <a:t>metus</a:t>
            </a:r>
            <a:r>
              <a:rPr lang="en-US"/>
              <a:t> </a:t>
            </a:r>
            <a:r>
              <a:rPr lang="en-US" err="1"/>
              <a:t>luctus</a:t>
            </a:r>
            <a:r>
              <a:rPr lang="en-US"/>
              <a:t> </a:t>
            </a:r>
            <a:r>
              <a:rPr lang="en-US" err="1"/>
              <a:t>massa</a:t>
            </a:r>
            <a:r>
              <a:rPr lang="en-US"/>
              <a:t> </a:t>
            </a:r>
            <a:r>
              <a:rPr lang="en-US" err="1"/>
              <a:t>placerat</a:t>
            </a:r>
            <a:r>
              <a:rPr lang="en-US"/>
              <a:t>.</a:t>
            </a:r>
          </a:p>
        </p:txBody>
      </p:sp>
      <p:sp>
        <p:nvSpPr>
          <p:cNvPr id="12" name="Text Placeholder 10"/>
          <p:cNvSpPr>
            <a:spLocks noGrp="1"/>
          </p:cNvSpPr>
          <p:nvPr>
            <p:ph type="body" sz="quarter" idx="13" hasCustomPrompt="1"/>
          </p:nvPr>
        </p:nvSpPr>
        <p:spPr>
          <a:xfrm>
            <a:off x="6400800" y="4850362"/>
            <a:ext cx="4805362" cy="1436097"/>
          </a:xfrm>
          <a:prstGeom prst="rect">
            <a:avLst/>
          </a:prstGeom>
        </p:spPr>
        <p:txBody>
          <a:bodyPr anchor="ctr">
            <a:noAutofit/>
          </a:bodyPr>
          <a:lstStyle>
            <a:lvl1pPr marL="0" indent="0" algn="r">
              <a:buNone/>
              <a:defRPr lang="en-US" sz="1800" b="0" dirty="0">
                <a:solidFill>
                  <a:schemeClr val="tx1"/>
                </a:solidFill>
                <a:latin typeface="+mn-lt"/>
              </a:defRPr>
            </a:lvl1pPr>
          </a:lstStyle>
          <a:p>
            <a:r>
              <a:rPr lang="en-US"/>
              <a:t>[Editable Text] Lorem ipsum dolor sit </a:t>
            </a:r>
            <a:r>
              <a:rPr lang="en-US" err="1"/>
              <a:t>amet</a:t>
            </a:r>
            <a:r>
              <a:rPr lang="en-US"/>
              <a:t>, lorem </a:t>
            </a:r>
            <a:r>
              <a:rPr lang="en-US" err="1"/>
              <a:t>adipiscing</a:t>
            </a:r>
            <a:r>
              <a:rPr lang="en-US"/>
              <a:t>, </a:t>
            </a:r>
            <a:r>
              <a:rPr lang="en-US" err="1"/>
              <a:t>tellus</a:t>
            </a:r>
            <a:r>
              <a:rPr lang="en-US"/>
              <a:t> </a:t>
            </a:r>
            <a:r>
              <a:rPr lang="en-US" err="1"/>
              <a:t>nec</a:t>
            </a:r>
            <a:r>
              <a:rPr lang="en-US"/>
              <a:t> </a:t>
            </a:r>
            <a:r>
              <a:rPr lang="en-US" err="1"/>
              <a:t>vel</a:t>
            </a:r>
            <a:r>
              <a:rPr lang="en-US"/>
              <a:t> </a:t>
            </a:r>
            <a:r>
              <a:rPr lang="en-US" err="1"/>
              <a:t>metus</a:t>
            </a:r>
            <a:r>
              <a:rPr lang="en-US"/>
              <a:t> </a:t>
            </a:r>
            <a:r>
              <a:rPr lang="en-US" err="1"/>
              <a:t>luctus</a:t>
            </a:r>
            <a:r>
              <a:rPr lang="en-US"/>
              <a:t> </a:t>
            </a:r>
            <a:r>
              <a:rPr lang="en-US" err="1"/>
              <a:t>massa</a:t>
            </a:r>
            <a:r>
              <a:rPr lang="en-US"/>
              <a:t> </a:t>
            </a:r>
            <a:r>
              <a:rPr lang="en-US" err="1"/>
              <a:t>placerat</a:t>
            </a:r>
            <a:r>
              <a:rPr lang="en-US"/>
              <a:t>.</a:t>
            </a:r>
          </a:p>
        </p:txBody>
      </p:sp>
      <p:sp>
        <p:nvSpPr>
          <p:cNvPr id="27" name="Picture Placeholder 26"/>
          <p:cNvSpPr>
            <a:spLocks noGrp="1"/>
          </p:cNvSpPr>
          <p:nvPr>
            <p:ph type="pic" sz="quarter" idx="11" hasCustomPrompt="1"/>
          </p:nvPr>
        </p:nvSpPr>
        <p:spPr>
          <a:xfrm>
            <a:off x="-91439" y="1858268"/>
            <a:ext cx="5702707" cy="4999732"/>
          </a:xfrm>
          <a:custGeom>
            <a:avLst/>
            <a:gdLst>
              <a:gd name="connsiteX0" fmla="*/ 3397491 w 5702707"/>
              <a:gd name="connsiteY0" fmla="*/ 276 h 4999732"/>
              <a:gd name="connsiteX1" fmla="*/ 5687912 w 5702707"/>
              <a:gd name="connsiteY1" fmla="*/ 276 h 4999732"/>
              <a:gd name="connsiteX2" fmla="*/ 5675785 w 5702707"/>
              <a:gd name="connsiteY2" fmla="*/ 719 h 4999732"/>
              <a:gd name="connsiteX3" fmla="*/ 5458570 w 5702707"/>
              <a:gd name="connsiteY3" fmla="*/ 155828 h 4999732"/>
              <a:gd name="connsiteX4" fmla="*/ 5355282 w 5702707"/>
              <a:gd name="connsiteY4" fmla="*/ 363232 h 4999732"/>
              <a:gd name="connsiteX5" fmla="*/ 2970251 w 5702707"/>
              <a:gd name="connsiteY5" fmla="*/ 4977953 h 4999732"/>
              <a:gd name="connsiteX6" fmla="*/ 2960576 w 5702707"/>
              <a:gd name="connsiteY6" fmla="*/ 4999732 h 4999732"/>
              <a:gd name="connsiteX7" fmla="*/ 0 w 5702707"/>
              <a:gd name="connsiteY7" fmla="*/ 4999732 h 4999732"/>
              <a:gd name="connsiteX8" fmla="*/ 0 w 5702707"/>
              <a:gd name="connsiteY8" fmla="*/ 4840844 h 4999732"/>
              <a:gd name="connsiteX9" fmla="*/ 8212 w 5702707"/>
              <a:gd name="connsiteY9" fmla="*/ 4824951 h 4999732"/>
              <a:gd name="connsiteX10" fmla="*/ 2040653 w 5702707"/>
              <a:gd name="connsiteY10" fmla="*/ 891168 h 4999732"/>
              <a:gd name="connsiteX11" fmla="*/ 2312960 w 5702707"/>
              <a:gd name="connsiteY11" fmla="*/ 363232 h 4999732"/>
              <a:gd name="connsiteX12" fmla="*/ 2373994 w 5702707"/>
              <a:gd name="connsiteY12" fmla="*/ 245390 h 4999732"/>
              <a:gd name="connsiteX13" fmla="*/ 2655690 w 5702707"/>
              <a:gd name="connsiteY13" fmla="*/ 4990 h 4999732"/>
              <a:gd name="connsiteX14" fmla="*/ 3397491 w 5702707"/>
              <a:gd name="connsiteY14" fmla="*/ 276 h 4999732"/>
              <a:gd name="connsiteX15" fmla="*/ 5695490 w 5702707"/>
              <a:gd name="connsiteY15" fmla="*/ 0 h 4999732"/>
              <a:gd name="connsiteX16" fmla="*/ 5702707 w 5702707"/>
              <a:gd name="connsiteY16" fmla="*/ 276 h 4999732"/>
              <a:gd name="connsiteX17" fmla="*/ 5687912 w 5702707"/>
              <a:gd name="connsiteY17" fmla="*/ 276 h 499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02707" h="4999732">
                <a:moveTo>
                  <a:pt x="3397491" y="276"/>
                </a:moveTo>
                <a:lnTo>
                  <a:pt x="5687912" y="276"/>
                </a:lnTo>
                <a:lnTo>
                  <a:pt x="5675785" y="719"/>
                </a:lnTo>
                <a:cubicBezTo>
                  <a:pt x="5625827" y="4695"/>
                  <a:pt x="5518430" y="28558"/>
                  <a:pt x="5458570" y="155828"/>
                </a:cubicBezTo>
                <a:cubicBezTo>
                  <a:pt x="5421011" y="240675"/>
                  <a:pt x="5378756" y="311381"/>
                  <a:pt x="5355282" y="363232"/>
                </a:cubicBezTo>
                <a:cubicBezTo>
                  <a:pt x="5355282" y="363232"/>
                  <a:pt x="5355282" y="363232"/>
                  <a:pt x="2970251" y="4977953"/>
                </a:cubicBezTo>
                <a:lnTo>
                  <a:pt x="2960576" y="4999732"/>
                </a:lnTo>
                <a:lnTo>
                  <a:pt x="0" y="4999732"/>
                </a:lnTo>
                <a:lnTo>
                  <a:pt x="0" y="4840844"/>
                </a:lnTo>
                <a:lnTo>
                  <a:pt x="8212" y="4824951"/>
                </a:lnTo>
                <a:cubicBezTo>
                  <a:pt x="196789" y="4459961"/>
                  <a:pt x="699661" y="3486654"/>
                  <a:pt x="2040653" y="891168"/>
                </a:cubicBezTo>
                <a:cubicBezTo>
                  <a:pt x="2040653" y="891168"/>
                  <a:pt x="2040653" y="891168"/>
                  <a:pt x="2312960" y="363232"/>
                </a:cubicBezTo>
                <a:cubicBezTo>
                  <a:pt x="2312960" y="363232"/>
                  <a:pt x="2312960" y="363232"/>
                  <a:pt x="2373994" y="245390"/>
                </a:cubicBezTo>
                <a:cubicBezTo>
                  <a:pt x="2373994" y="245390"/>
                  <a:pt x="2472588" y="9703"/>
                  <a:pt x="2655690" y="4990"/>
                </a:cubicBezTo>
                <a:cubicBezTo>
                  <a:pt x="2655690" y="4990"/>
                  <a:pt x="2655690" y="4990"/>
                  <a:pt x="3397491" y="276"/>
                </a:cubicBezTo>
                <a:close/>
                <a:moveTo>
                  <a:pt x="5695490" y="0"/>
                </a:moveTo>
                <a:cubicBezTo>
                  <a:pt x="5700140" y="55"/>
                  <a:pt x="5702707" y="276"/>
                  <a:pt x="5702707" y="276"/>
                </a:cubicBezTo>
                <a:lnTo>
                  <a:pt x="5687912" y="276"/>
                </a:lnTo>
                <a:close/>
              </a:path>
            </a:pathLst>
          </a:custGeom>
          <a:pattFill prst="pct5">
            <a:fgClr>
              <a:schemeClr val="tx2"/>
            </a:fgClr>
            <a:bgClr>
              <a:schemeClr val="bg1"/>
            </a:bgClr>
          </a:pattFill>
        </p:spPr>
        <p:txBody>
          <a:bodyPr wrap="square">
            <a:noAutofit/>
          </a:bodyPr>
          <a:lstStyle>
            <a:lvl1pPr marL="0" indent="0" algn="r">
              <a:buNone/>
              <a:defRPr sz="1800"/>
            </a:lvl1pPr>
            <a:lvl2pPr marL="457200" indent="0" algn="ctr">
              <a:buNone/>
              <a:defRPr sz="1800"/>
            </a:lvl2pPr>
          </a:lstStyle>
          <a:p>
            <a:pPr lvl="1"/>
            <a:r>
              <a:rPr lang="en-US"/>
              <a:t>[Picture]</a:t>
            </a:r>
          </a:p>
        </p:txBody>
      </p:sp>
      <p:sp>
        <p:nvSpPr>
          <p:cNvPr id="2" name="Title 1">
            <a:extLst>
              <a:ext uri="{FF2B5EF4-FFF2-40B4-BE49-F238E27FC236}">
                <a16:creationId xmlns:a16="http://schemas.microsoft.com/office/drawing/2014/main" id="{EC007778-F28E-4947-ADF4-AF57393E5B2B}"/>
              </a:ext>
            </a:extLst>
          </p:cNvPr>
          <p:cNvSpPr>
            <a:spLocks noGrp="1"/>
          </p:cNvSpPr>
          <p:nvPr>
            <p:ph type="title" hasCustomPrompt="1"/>
          </p:nvPr>
        </p:nvSpPr>
        <p:spPr>
          <a:xfrm>
            <a:off x="7349381" y="731520"/>
            <a:ext cx="3856781" cy="648245"/>
          </a:xfrm>
          <a:prstGeom prst="rect">
            <a:avLst/>
          </a:prstGeom>
        </p:spPr>
        <p:txBody>
          <a:bodyPr>
            <a:noAutofit/>
          </a:bodyPr>
          <a:lstStyle>
            <a:lvl1pPr algn="r">
              <a:defRPr sz="2800" b="1" baseline="0">
                <a:solidFill>
                  <a:schemeClr val="accent1"/>
                </a:solidFill>
                <a:latin typeface="+mn-lt"/>
              </a:defRPr>
            </a:lvl1pPr>
          </a:lstStyle>
          <a:p>
            <a:r>
              <a:rPr lang="en-US"/>
              <a:t>[Editable Headline]</a:t>
            </a:r>
          </a:p>
        </p:txBody>
      </p:sp>
      <p:sp>
        <p:nvSpPr>
          <p:cNvPr id="29" name="Picture Placeholder 28"/>
          <p:cNvSpPr>
            <a:spLocks noGrp="1"/>
          </p:cNvSpPr>
          <p:nvPr>
            <p:ph type="pic" sz="quarter" idx="14" hasCustomPrompt="1"/>
          </p:nvPr>
        </p:nvSpPr>
        <p:spPr>
          <a:xfrm>
            <a:off x="0" y="588526"/>
            <a:ext cx="2097715" cy="4058804"/>
          </a:xfrm>
          <a:custGeom>
            <a:avLst/>
            <a:gdLst>
              <a:gd name="connsiteX0" fmla="*/ 0 w 2097715"/>
              <a:gd name="connsiteY0" fmla="*/ 0 h 4058804"/>
              <a:gd name="connsiteX1" fmla="*/ 2097715 w 2097715"/>
              <a:gd name="connsiteY1" fmla="*/ 0 h 4058804"/>
              <a:gd name="connsiteX2" fmla="*/ 2094531 w 2097715"/>
              <a:gd name="connsiteY2" fmla="*/ 6160 h 4058804"/>
              <a:gd name="connsiteX3" fmla="*/ 84444 w 2097715"/>
              <a:gd name="connsiteY3" fmla="*/ 3895416 h 4058804"/>
              <a:gd name="connsiteX4" fmla="*/ 0 w 2097715"/>
              <a:gd name="connsiteY4" fmla="*/ 4058804 h 4058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715" h="4058804">
                <a:moveTo>
                  <a:pt x="0" y="0"/>
                </a:moveTo>
                <a:lnTo>
                  <a:pt x="2097715" y="0"/>
                </a:lnTo>
                <a:lnTo>
                  <a:pt x="2094531" y="6160"/>
                </a:lnTo>
                <a:cubicBezTo>
                  <a:pt x="2063961" y="65309"/>
                  <a:pt x="1832777" y="512621"/>
                  <a:pt x="84444" y="3895416"/>
                </a:cubicBezTo>
                <a:lnTo>
                  <a:pt x="0" y="4058804"/>
                </a:lnTo>
                <a:close/>
              </a:path>
            </a:pathLst>
          </a:custGeom>
          <a:pattFill prst="pct5">
            <a:fgClr>
              <a:schemeClr val="tx2"/>
            </a:fgClr>
            <a:bgClr>
              <a:schemeClr val="bg1"/>
            </a:bgClr>
          </a:pattFill>
        </p:spPr>
        <p:txBody>
          <a:bodyPr wrap="square">
            <a:noAutofit/>
          </a:bodyPr>
          <a:lstStyle>
            <a:lvl1pPr marL="0" indent="0">
              <a:buNone/>
              <a:defRPr sz="1800"/>
            </a:lvl1pPr>
          </a:lstStyle>
          <a:p>
            <a:r>
              <a:rPr lang="en-US"/>
              <a:t>[Picture]</a:t>
            </a:r>
          </a:p>
        </p:txBody>
      </p:sp>
      <p:sp>
        <p:nvSpPr>
          <p:cNvPr id="9" name="Slide Number Placeholder 5"/>
          <p:cNvSpPr>
            <a:spLocks noGrp="1"/>
          </p:cNvSpPr>
          <p:nvPr>
            <p:ph type="sldNum" sz="quarter" idx="4"/>
          </p:nvPr>
        </p:nvSpPr>
        <p:spPr>
          <a:xfrm>
            <a:off x="924347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3F5C1-078D-470A-9B1F-351C9D2F8E7B}" type="slidenum">
              <a:rPr lang="en-US" smtClean="0"/>
              <a:t>‹#›</a:t>
            </a:fld>
            <a:endParaRPr lang="en-US"/>
          </a:p>
        </p:txBody>
      </p:sp>
    </p:spTree>
    <p:extLst>
      <p:ext uri="{BB962C8B-B14F-4D97-AF65-F5344CB8AC3E}">
        <p14:creationId xmlns:p14="http://schemas.microsoft.com/office/powerpoint/2010/main" val="870603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20">
    <p:spTree>
      <p:nvGrpSpPr>
        <p:cNvPr id="1" name=""/>
        <p:cNvGrpSpPr/>
        <p:nvPr/>
      </p:nvGrpSpPr>
      <p:grpSpPr>
        <a:xfrm>
          <a:off x="0" y="0"/>
          <a:ext cx="0" cy="0"/>
          <a:chOff x="0" y="0"/>
          <a:chExt cx="0" cy="0"/>
        </a:xfrm>
      </p:grpSpPr>
      <p:sp>
        <p:nvSpPr>
          <p:cNvPr id="15" name="Table Placeholder 2"/>
          <p:cNvSpPr>
            <a:spLocks noGrp="1"/>
          </p:cNvSpPr>
          <p:nvPr>
            <p:ph type="tbl" sz="quarter" idx="17" hasCustomPrompt="1"/>
          </p:nvPr>
        </p:nvSpPr>
        <p:spPr>
          <a:xfrm>
            <a:off x="807613" y="1053100"/>
            <a:ext cx="5106988" cy="4111625"/>
          </a:xfrm>
          <a:prstGeom prst="rect">
            <a:avLst/>
          </a:prstGeom>
          <a:solidFill>
            <a:schemeClr val="bg1"/>
          </a:solidFill>
        </p:spPr>
        <p:txBody>
          <a:bodyPr anchor="ctr"/>
          <a:lstStyle>
            <a:lvl1pPr marL="0" indent="0" algn="ctr">
              <a:buNone/>
              <a:defRPr sz="1800"/>
            </a:lvl1pPr>
          </a:lstStyle>
          <a:p>
            <a:r>
              <a:rPr lang="en-US"/>
              <a:t>[Table]</a:t>
            </a:r>
          </a:p>
        </p:txBody>
      </p:sp>
      <p:sp>
        <p:nvSpPr>
          <p:cNvPr id="3" name="Table Placeholder 2"/>
          <p:cNvSpPr>
            <a:spLocks noGrp="1"/>
          </p:cNvSpPr>
          <p:nvPr>
            <p:ph type="tbl" sz="quarter" idx="16" hasCustomPrompt="1"/>
          </p:nvPr>
        </p:nvSpPr>
        <p:spPr>
          <a:xfrm>
            <a:off x="5914601" y="1053100"/>
            <a:ext cx="5106988" cy="4111625"/>
          </a:xfrm>
          <a:prstGeom prst="rect">
            <a:avLst/>
          </a:prstGeom>
          <a:solidFill>
            <a:schemeClr val="bg1"/>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r>
              <a:rPr lang="en-US"/>
              <a:t>[Table]</a:t>
            </a:r>
          </a:p>
        </p:txBody>
      </p:sp>
      <p:sp>
        <p:nvSpPr>
          <p:cNvPr id="10" name="Picture Placeholder 9"/>
          <p:cNvSpPr>
            <a:spLocks noGrp="1"/>
          </p:cNvSpPr>
          <p:nvPr>
            <p:ph type="pic" sz="quarter" idx="10" hasCustomPrompt="1"/>
          </p:nvPr>
        </p:nvSpPr>
        <p:spPr>
          <a:xfrm>
            <a:off x="1" y="760633"/>
            <a:ext cx="2008489" cy="4634999"/>
          </a:xfrm>
          <a:custGeom>
            <a:avLst/>
            <a:gdLst>
              <a:gd name="connsiteX0" fmla="*/ 0 w 2008489"/>
              <a:gd name="connsiteY0" fmla="*/ 0 h 4634999"/>
              <a:gd name="connsiteX1" fmla="*/ 2008489 w 2008489"/>
              <a:gd name="connsiteY1" fmla="*/ 0 h 4634999"/>
              <a:gd name="connsiteX2" fmla="*/ 879352 w 2008489"/>
              <a:gd name="connsiteY2" fmla="*/ 4634999 h 4634999"/>
              <a:gd name="connsiteX3" fmla="*/ 0 w 2008489"/>
              <a:gd name="connsiteY3" fmla="*/ 4634999 h 4634999"/>
            </a:gdLst>
            <a:ahLst/>
            <a:cxnLst>
              <a:cxn ang="0">
                <a:pos x="connsiteX0" y="connsiteY0"/>
              </a:cxn>
              <a:cxn ang="0">
                <a:pos x="connsiteX1" y="connsiteY1"/>
              </a:cxn>
              <a:cxn ang="0">
                <a:pos x="connsiteX2" y="connsiteY2"/>
              </a:cxn>
              <a:cxn ang="0">
                <a:pos x="connsiteX3" y="connsiteY3"/>
              </a:cxn>
            </a:cxnLst>
            <a:rect l="l" t="t" r="r" b="b"/>
            <a:pathLst>
              <a:path w="2008489" h="4634999">
                <a:moveTo>
                  <a:pt x="0" y="0"/>
                </a:moveTo>
                <a:lnTo>
                  <a:pt x="2008489" y="0"/>
                </a:lnTo>
                <a:lnTo>
                  <a:pt x="879352" y="4634999"/>
                </a:lnTo>
                <a:lnTo>
                  <a:pt x="0" y="4634999"/>
                </a:lnTo>
                <a:close/>
              </a:path>
            </a:pathLst>
          </a:custGeom>
          <a:solidFill>
            <a:schemeClr val="bg1">
              <a:lumMod val="95000"/>
            </a:schemeClr>
          </a:solidFill>
        </p:spPr>
        <p:txBody>
          <a:bodyPr wrap="square" anchor="ctr">
            <a:noAutofit/>
          </a:bodyPr>
          <a:lstStyle>
            <a:lvl1pPr marL="0" indent="0" algn="ctr">
              <a:buNone/>
              <a:defRPr sz="1600"/>
            </a:lvl1pPr>
          </a:lstStyle>
          <a:p>
            <a:r>
              <a:rPr lang="en-US"/>
              <a:t>[Photo]  </a:t>
            </a:r>
          </a:p>
        </p:txBody>
      </p:sp>
      <p:sp>
        <p:nvSpPr>
          <p:cNvPr id="6" name="Text Placeholder 10"/>
          <p:cNvSpPr>
            <a:spLocks noGrp="1"/>
          </p:cNvSpPr>
          <p:nvPr>
            <p:ph type="body" sz="quarter" idx="12" hasCustomPrompt="1"/>
          </p:nvPr>
        </p:nvSpPr>
        <p:spPr>
          <a:xfrm>
            <a:off x="1217648" y="5372321"/>
            <a:ext cx="4286917" cy="617511"/>
          </a:xfrm>
          <a:prstGeom prst="rect">
            <a:avLst/>
          </a:prstGeom>
        </p:spPr>
        <p:txBody>
          <a:bodyPr anchor="ctr">
            <a:noAutofit/>
          </a:bodyPr>
          <a:lstStyle>
            <a:lvl1pPr marL="0" indent="0" algn="ctr">
              <a:buNone/>
              <a:defRPr lang="en-US" sz="1600" b="0" dirty="0">
                <a:solidFill>
                  <a:schemeClr val="tx1"/>
                </a:solidFill>
                <a:latin typeface="+mn-lt"/>
              </a:defRPr>
            </a:lvl1pPr>
          </a:lstStyle>
          <a:p>
            <a:r>
              <a:rPr lang="en-US"/>
              <a:t>[Editable Text] Lorem ipsum dolor sit </a:t>
            </a:r>
            <a:r>
              <a:rPr lang="en-US" err="1"/>
              <a:t>amet</a:t>
            </a:r>
            <a:r>
              <a:rPr lang="en-US"/>
              <a:t>, lorem </a:t>
            </a:r>
            <a:r>
              <a:rPr lang="en-US" err="1"/>
              <a:t>adipiscing</a:t>
            </a:r>
            <a:r>
              <a:rPr lang="en-US"/>
              <a:t>, </a:t>
            </a:r>
            <a:r>
              <a:rPr lang="en-US" err="1"/>
              <a:t>tellus</a:t>
            </a:r>
            <a:r>
              <a:rPr lang="en-US"/>
              <a:t> </a:t>
            </a:r>
            <a:r>
              <a:rPr lang="en-US" err="1"/>
              <a:t>nec</a:t>
            </a:r>
            <a:r>
              <a:rPr lang="en-US"/>
              <a:t> </a:t>
            </a:r>
            <a:r>
              <a:rPr lang="en-US" err="1"/>
              <a:t>vel</a:t>
            </a:r>
            <a:r>
              <a:rPr lang="en-US"/>
              <a:t> </a:t>
            </a:r>
            <a:r>
              <a:rPr lang="en-US" err="1"/>
              <a:t>metus</a:t>
            </a:r>
            <a:r>
              <a:rPr lang="en-US"/>
              <a:t> </a:t>
            </a:r>
            <a:r>
              <a:rPr lang="en-US" err="1"/>
              <a:t>luctus</a:t>
            </a:r>
            <a:r>
              <a:rPr lang="en-US"/>
              <a:t> </a:t>
            </a:r>
            <a:r>
              <a:rPr lang="en-US" err="1"/>
              <a:t>massa</a:t>
            </a:r>
            <a:r>
              <a:rPr lang="en-US"/>
              <a:t> </a:t>
            </a:r>
            <a:r>
              <a:rPr lang="en-US" err="1"/>
              <a:t>placerat</a:t>
            </a:r>
            <a:r>
              <a:rPr lang="en-US"/>
              <a:t>.</a:t>
            </a:r>
          </a:p>
        </p:txBody>
      </p:sp>
      <p:sp>
        <p:nvSpPr>
          <p:cNvPr id="13" name="Title 1">
            <a:extLst>
              <a:ext uri="{FF2B5EF4-FFF2-40B4-BE49-F238E27FC236}">
                <a16:creationId xmlns:a16="http://schemas.microsoft.com/office/drawing/2014/main" id="{EC007778-F28E-4947-ADF4-AF57393E5B2B}"/>
              </a:ext>
            </a:extLst>
          </p:cNvPr>
          <p:cNvSpPr>
            <a:spLocks noGrp="1"/>
          </p:cNvSpPr>
          <p:nvPr>
            <p:ph type="title" hasCustomPrompt="1"/>
          </p:nvPr>
        </p:nvSpPr>
        <p:spPr>
          <a:xfrm>
            <a:off x="3986210" y="316653"/>
            <a:ext cx="3856781" cy="500125"/>
          </a:xfrm>
          <a:prstGeom prst="rect">
            <a:avLst/>
          </a:prstGeom>
        </p:spPr>
        <p:txBody>
          <a:bodyPr>
            <a:noAutofit/>
          </a:bodyPr>
          <a:lstStyle>
            <a:lvl1pPr algn="ctr">
              <a:defRPr sz="2800" b="1" baseline="0">
                <a:solidFill>
                  <a:schemeClr val="accent1"/>
                </a:solidFill>
                <a:latin typeface="+mn-lt"/>
              </a:defRPr>
            </a:lvl1pPr>
          </a:lstStyle>
          <a:p>
            <a:r>
              <a:rPr lang="en-US"/>
              <a:t>[Editable Headline]</a:t>
            </a:r>
          </a:p>
        </p:txBody>
      </p:sp>
      <p:sp>
        <p:nvSpPr>
          <p:cNvPr id="8" name="Slide Number Placeholder 5"/>
          <p:cNvSpPr>
            <a:spLocks noGrp="1"/>
          </p:cNvSpPr>
          <p:nvPr>
            <p:ph type="sldNum" sz="quarter" idx="4"/>
          </p:nvPr>
        </p:nvSpPr>
        <p:spPr>
          <a:xfrm>
            <a:off x="11582400" y="6356350"/>
            <a:ext cx="40427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3F5C1-078D-470A-9B1F-351C9D2F8E7B}" type="slidenum">
              <a:rPr lang="en-US" smtClean="0"/>
              <a:t>‹#›</a:t>
            </a:fld>
            <a:endParaRPr lang="en-US"/>
          </a:p>
        </p:txBody>
      </p:sp>
      <p:sp>
        <p:nvSpPr>
          <p:cNvPr id="17" name="Text Placeholder 10"/>
          <p:cNvSpPr>
            <a:spLocks noGrp="1"/>
          </p:cNvSpPr>
          <p:nvPr>
            <p:ph type="body" sz="quarter" idx="18" hasCustomPrompt="1"/>
          </p:nvPr>
        </p:nvSpPr>
        <p:spPr>
          <a:xfrm>
            <a:off x="6324636" y="5372321"/>
            <a:ext cx="4286917" cy="617511"/>
          </a:xfrm>
          <a:prstGeom prst="rect">
            <a:avLst/>
          </a:prstGeom>
        </p:spPr>
        <p:txBody>
          <a:bodyPr anchor="ctr">
            <a:noAutofit/>
          </a:bodyPr>
          <a:lstStyle>
            <a:lvl1pPr marL="0" indent="0" algn="ctr">
              <a:buNone/>
              <a:defRPr lang="en-US" sz="1600" b="0" dirty="0">
                <a:solidFill>
                  <a:schemeClr val="tx1"/>
                </a:solidFill>
                <a:latin typeface="+mn-lt"/>
              </a:defRPr>
            </a:lvl1pPr>
          </a:lstStyle>
          <a:p>
            <a:r>
              <a:rPr lang="en-US"/>
              <a:t>[Editable Text] Lorem ipsum dolor sit </a:t>
            </a:r>
            <a:r>
              <a:rPr lang="en-US" err="1"/>
              <a:t>amet</a:t>
            </a:r>
            <a:r>
              <a:rPr lang="en-US"/>
              <a:t>, lorem </a:t>
            </a:r>
            <a:r>
              <a:rPr lang="en-US" err="1"/>
              <a:t>adipiscing</a:t>
            </a:r>
            <a:r>
              <a:rPr lang="en-US"/>
              <a:t>, </a:t>
            </a:r>
            <a:r>
              <a:rPr lang="en-US" err="1"/>
              <a:t>tellus</a:t>
            </a:r>
            <a:r>
              <a:rPr lang="en-US"/>
              <a:t> </a:t>
            </a:r>
            <a:r>
              <a:rPr lang="en-US" err="1"/>
              <a:t>nec</a:t>
            </a:r>
            <a:r>
              <a:rPr lang="en-US"/>
              <a:t> </a:t>
            </a:r>
            <a:r>
              <a:rPr lang="en-US" err="1"/>
              <a:t>vel</a:t>
            </a:r>
            <a:r>
              <a:rPr lang="en-US"/>
              <a:t> </a:t>
            </a:r>
            <a:r>
              <a:rPr lang="en-US" err="1"/>
              <a:t>metus</a:t>
            </a:r>
            <a:r>
              <a:rPr lang="en-US"/>
              <a:t> </a:t>
            </a:r>
            <a:r>
              <a:rPr lang="en-US" err="1"/>
              <a:t>luctus</a:t>
            </a:r>
            <a:r>
              <a:rPr lang="en-US"/>
              <a:t> </a:t>
            </a:r>
            <a:r>
              <a:rPr lang="en-US" err="1"/>
              <a:t>massa</a:t>
            </a:r>
            <a:r>
              <a:rPr lang="en-US"/>
              <a:t> </a:t>
            </a:r>
            <a:r>
              <a:rPr lang="en-US" err="1"/>
              <a:t>placerat</a:t>
            </a:r>
            <a:r>
              <a:rPr lang="en-US"/>
              <a:t>.</a:t>
            </a:r>
          </a:p>
        </p:txBody>
      </p:sp>
      <p:sp>
        <p:nvSpPr>
          <p:cNvPr id="14" name="Text Placeholder 10"/>
          <p:cNvSpPr>
            <a:spLocks noGrp="1"/>
          </p:cNvSpPr>
          <p:nvPr>
            <p:ph type="body" sz="quarter" idx="19" hasCustomPrompt="1"/>
          </p:nvPr>
        </p:nvSpPr>
        <p:spPr>
          <a:xfrm>
            <a:off x="1217648" y="6285261"/>
            <a:ext cx="3991425" cy="130176"/>
          </a:xfrm>
          <a:prstGeom prst="rect">
            <a:avLst/>
          </a:prstGeom>
        </p:spPr>
        <p:txBody>
          <a:bodyPr anchor="ctr">
            <a:noAutofit/>
          </a:bodyPr>
          <a:lstStyle>
            <a:lvl1pPr marL="0" indent="0" algn="l">
              <a:buNone/>
              <a:defRPr lang="en-US" sz="700" b="0" dirty="0">
                <a:solidFill>
                  <a:schemeClr val="tx1"/>
                </a:solidFill>
                <a:latin typeface="+mn-lt"/>
              </a:defRPr>
            </a:lvl1pPr>
          </a:lstStyle>
          <a:p>
            <a:r>
              <a:rPr lang="en-US"/>
              <a:t>Sources:</a:t>
            </a:r>
          </a:p>
        </p:txBody>
      </p:sp>
      <p:sp>
        <p:nvSpPr>
          <p:cNvPr id="16" name="Text Placeholder 10"/>
          <p:cNvSpPr>
            <a:spLocks noGrp="1"/>
          </p:cNvSpPr>
          <p:nvPr>
            <p:ph type="body" sz="quarter" idx="20" hasCustomPrompt="1"/>
          </p:nvPr>
        </p:nvSpPr>
        <p:spPr>
          <a:xfrm>
            <a:off x="1208316" y="6478968"/>
            <a:ext cx="3991425" cy="130176"/>
          </a:xfrm>
          <a:prstGeom prst="rect">
            <a:avLst/>
          </a:prstGeom>
        </p:spPr>
        <p:txBody>
          <a:bodyPr anchor="ctr">
            <a:noAutofit/>
          </a:bodyPr>
          <a:lstStyle>
            <a:lvl1pPr marL="0" indent="0" algn="l">
              <a:buNone/>
              <a:defRPr lang="en-US" sz="700" b="0" dirty="0">
                <a:solidFill>
                  <a:schemeClr val="tx1"/>
                </a:solidFill>
                <a:latin typeface="+mn-lt"/>
              </a:defRPr>
            </a:lvl1pPr>
          </a:lstStyle>
          <a:p>
            <a:r>
              <a:rPr lang="en-US"/>
              <a:t>Note:</a:t>
            </a:r>
          </a:p>
        </p:txBody>
      </p:sp>
      <p:sp>
        <p:nvSpPr>
          <p:cNvPr id="20" name="Text Placeholder 10"/>
          <p:cNvSpPr>
            <a:spLocks noGrp="1"/>
          </p:cNvSpPr>
          <p:nvPr>
            <p:ph type="body" sz="quarter" idx="21" hasCustomPrompt="1"/>
          </p:nvPr>
        </p:nvSpPr>
        <p:spPr>
          <a:xfrm>
            <a:off x="6330992" y="6285261"/>
            <a:ext cx="3991425" cy="130176"/>
          </a:xfrm>
          <a:prstGeom prst="rect">
            <a:avLst/>
          </a:prstGeom>
        </p:spPr>
        <p:txBody>
          <a:bodyPr anchor="ctr">
            <a:noAutofit/>
          </a:bodyPr>
          <a:lstStyle>
            <a:lvl1pPr marL="0" indent="0" algn="l">
              <a:buNone/>
              <a:defRPr lang="en-US" sz="700" b="0" dirty="0">
                <a:solidFill>
                  <a:schemeClr val="tx1"/>
                </a:solidFill>
                <a:latin typeface="+mn-lt"/>
              </a:defRPr>
            </a:lvl1pPr>
          </a:lstStyle>
          <a:p>
            <a:r>
              <a:rPr lang="en-US"/>
              <a:t>Sources:</a:t>
            </a:r>
          </a:p>
        </p:txBody>
      </p:sp>
      <p:sp>
        <p:nvSpPr>
          <p:cNvPr id="21" name="Text Placeholder 10"/>
          <p:cNvSpPr>
            <a:spLocks noGrp="1"/>
          </p:cNvSpPr>
          <p:nvPr>
            <p:ph type="body" sz="quarter" idx="22" hasCustomPrompt="1"/>
          </p:nvPr>
        </p:nvSpPr>
        <p:spPr>
          <a:xfrm>
            <a:off x="6321660" y="6478968"/>
            <a:ext cx="3991425" cy="130176"/>
          </a:xfrm>
          <a:prstGeom prst="rect">
            <a:avLst/>
          </a:prstGeom>
        </p:spPr>
        <p:txBody>
          <a:bodyPr anchor="ctr">
            <a:noAutofit/>
          </a:bodyPr>
          <a:lstStyle>
            <a:lvl1pPr marL="0" indent="0" algn="l">
              <a:buNone/>
              <a:defRPr lang="en-US" sz="700" b="0" dirty="0">
                <a:solidFill>
                  <a:schemeClr val="tx1"/>
                </a:solidFill>
                <a:latin typeface="+mn-lt"/>
              </a:defRPr>
            </a:lvl1pPr>
          </a:lstStyle>
          <a:p>
            <a:r>
              <a:rPr lang="en-US"/>
              <a:t>Note:</a:t>
            </a:r>
          </a:p>
        </p:txBody>
      </p:sp>
    </p:spTree>
    <p:extLst>
      <p:ext uri="{BB962C8B-B14F-4D97-AF65-F5344CB8AC3E}">
        <p14:creationId xmlns:p14="http://schemas.microsoft.com/office/powerpoint/2010/main" val="579344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4">
    <p:bg>
      <p:bgPr>
        <a:solidFill>
          <a:schemeClr val="bg1">
            <a:lumMod val="95000"/>
          </a:schemeClr>
        </a:solidFill>
        <a:effectLst/>
      </p:bgPr>
    </p:bg>
    <p:spTree>
      <p:nvGrpSpPr>
        <p:cNvPr id="1" name=""/>
        <p:cNvGrpSpPr/>
        <p:nvPr/>
      </p:nvGrpSpPr>
      <p:grpSpPr>
        <a:xfrm>
          <a:off x="0" y="0"/>
          <a:ext cx="0" cy="0"/>
          <a:chOff x="0" y="0"/>
          <a:chExt cx="0" cy="0"/>
        </a:xfrm>
      </p:grpSpPr>
      <p:sp>
        <p:nvSpPr>
          <p:cNvPr id="5" name="Table Placeholder 4"/>
          <p:cNvSpPr>
            <a:spLocks noGrp="1"/>
          </p:cNvSpPr>
          <p:nvPr>
            <p:ph type="tbl" sz="quarter" idx="10" hasCustomPrompt="1"/>
          </p:nvPr>
        </p:nvSpPr>
        <p:spPr>
          <a:xfrm>
            <a:off x="731519" y="1097281"/>
            <a:ext cx="10676709" cy="5151490"/>
          </a:xfrm>
          <a:prstGeom prst="rect">
            <a:avLst/>
          </a:prstGeom>
          <a:solidFill>
            <a:schemeClr val="bg1"/>
          </a:solidFill>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r>
              <a:rPr lang="en-US"/>
              <a:t>[Table/Chart]</a:t>
            </a:r>
          </a:p>
          <a:p>
            <a:endParaRPr lang="en-US"/>
          </a:p>
        </p:txBody>
      </p:sp>
      <p:sp>
        <p:nvSpPr>
          <p:cNvPr id="13" name="Title 1">
            <a:extLst>
              <a:ext uri="{FF2B5EF4-FFF2-40B4-BE49-F238E27FC236}">
                <a16:creationId xmlns:a16="http://schemas.microsoft.com/office/drawing/2014/main" id="{EC007778-F28E-4947-ADF4-AF57393E5B2B}"/>
              </a:ext>
            </a:extLst>
          </p:cNvPr>
          <p:cNvSpPr>
            <a:spLocks noGrp="1"/>
          </p:cNvSpPr>
          <p:nvPr>
            <p:ph type="title" hasCustomPrompt="1"/>
          </p:nvPr>
        </p:nvSpPr>
        <p:spPr>
          <a:xfrm>
            <a:off x="721468" y="476546"/>
            <a:ext cx="3856781" cy="508831"/>
          </a:xfrm>
          <a:prstGeom prst="rect">
            <a:avLst/>
          </a:prstGeom>
        </p:spPr>
        <p:txBody>
          <a:bodyPr>
            <a:noAutofit/>
          </a:bodyPr>
          <a:lstStyle>
            <a:lvl1pPr algn="l">
              <a:defRPr sz="2800" b="1" baseline="0">
                <a:solidFill>
                  <a:schemeClr val="accent1"/>
                </a:solidFill>
                <a:latin typeface="+mn-lt"/>
              </a:defRPr>
            </a:lvl1pPr>
          </a:lstStyle>
          <a:p>
            <a:r>
              <a:rPr lang="en-US"/>
              <a:t>[Editable Headline]</a:t>
            </a:r>
          </a:p>
        </p:txBody>
      </p:sp>
      <p:sp>
        <p:nvSpPr>
          <p:cNvPr id="4" name="Slide Number Placeholder 5"/>
          <p:cNvSpPr>
            <a:spLocks noGrp="1"/>
          </p:cNvSpPr>
          <p:nvPr>
            <p:ph type="sldNum" sz="quarter" idx="4"/>
          </p:nvPr>
        </p:nvSpPr>
        <p:spPr>
          <a:xfrm>
            <a:off x="924347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3F5C1-078D-470A-9B1F-351C9D2F8E7B}" type="slidenum">
              <a:rPr lang="en-US" smtClean="0"/>
              <a:t>‹#›</a:t>
            </a:fld>
            <a:endParaRPr lang="en-US"/>
          </a:p>
        </p:txBody>
      </p:sp>
      <p:sp>
        <p:nvSpPr>
          <p:cNvPr id="8" name="Text Placeholder 10"/>
          <p:cNvSpPr>
            <a:spLocks noGrp="1"/>
          </p:cNvSpPr>
          <p:nvPr>
            <p:ph type="body" sz="quarter" idx="14" hasCustomPrompt="1"/>
          </p:nvPr>
        </p:nvSpPr>
        <p:spPr>
          <a:xfrm>
            <a:off x="730800" y="6344805"/>
            <a:ext cx="4621419" cy="146353"/>
          </a:xfrm>
          <a:prstGeom prst="rect">
            <a:avLst/>
          </a:prstGeom>
        </p:spPr>
        <p:txBody>
          <a:bodyPr anchor="ctr">
            <a:noAutofit/>
          </a:bodyPr>
          <a:lstStyle>
            <a:lvl1pPr marL="0" indent="0" algn="l">
              <a:buNone/>
              <a:defRPr lang="en-US" sz="700" b="0" dirty="0">
                <a:solidFill>
                  <a:schemeClr val="tx1"/>
                </a:solidFill>
                <a:latin typeface="+mn-lt"/>
              </a:defRPr>
            </a:lvl1pPr>
          </a:lstStyle>
          <a:p>
            <a:r>
              <a:rPr lang="en-US"/>
              <a:t>Sources:</a:t>
            </a:r>
          </a:p>
        </p:txBody>
      </p:sp>
      <p:sp>
        <p:nvSpPr>
          <p:cNvPr id="9" name="Text Placeholder 10"/>
          <p:cNvSpPr>
            <a:spLocks noGrp="1"/>
          </p:cNvSpPr>
          <p:nvPr>
            <p:ph type="body" sz="quarter" idx="15" hasCustomPrompt="1"/>
          </p:nvPr>
        </p:nvSpPr>
        <p:spPr>
          <a:xfrm>
            <a:off x="721468" y="6538512"/>
            <a:ext cx="4621419" cy="146353"/>
          </a:xfrm>
          <a:prstGeom prst="rect">
            <a:avLst/>
          </a:prstGeom>
        </p:spPr>
        <p:txBody>
          <a:bodyPr anchor="ctr">
            <a:noAutofit/>
          </a:bodyPr>
          <a:lstStyle>
            <a:lvl1pPr marL="0" indent="0" algn="l">
              <a:buNone/>
              <a:defRPr lang="en-US" sz="700" b="0" dirty="0">
                <a:solidFill>
                  <a:schemeClr val="tx1"/>
                </a:solidFill>
                <a:latin typeface="+mn-lt"/>
              </a:defRPr>
            </a:lvl1pPr>
          </a:lstStyle>
          <a:p>
            <a:r>
              <a:rPr lang="en-US"/>
              <a:t>Note:</a:t>
            </a:r>
          </a:p>
        </p:txBody>
      </p:sp>
    </p:spTree>
    <p:extLst>
      <p:ext uri="{BB962C8B-B14F-4D97-AF65-F5344CB8AC3E}">
        <p14:creationId xmlns:p14="http://schemas.microsoft.com/office/powerpoint/2010/main" val="577645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16">
    <p:spTree>
      <p:nvGrpSpPr>
        <p:cNvPr id="1" name=""/>
        <p:cNvGrpSpPr/>
        <p:nvPr/>
      </p:nvGrpSpPr>
      <p:grpSpPr>
        <a:xfrm>
          <a:off x="0" y="0"/>
          <a:ext cx="0" cy="0"/>
          <a:chOff x="0" y="0"/>
          <a:chExt cx="0" cy="0"/>
        </a:xfrm>
      </p:grpSpPr>
      <p:sp>
        <p:nvSpPr>
          <p:cNvPr id="6" name="Freeform 8"/>
          <p:cNvSpPr>
            <a:spLocks/>
          </p:cNvSpPr>
          <p:nvPr userDrawn="1"/>
        </p:nvSpPr>
        <p:spPr bwMode="auto">
          <a:xfrm>
            <a:off x="3524250" y="647700"/>
            <a:ext cx="4643437" cy="4764088"/>
          </a:xfrm>
          <a:custGeom>
            <a:avLst/>
            <a:gdLst>
              <a:gd name="T0" fmla="*/ 2925 w 2925"/>
              <a:gd name="T1" fmla="*/ 0 h 3001"/>
              <a:gd name="T2" fmla="*/ 1412 w 2925"/>
              <a:gd name="T3" fmla="*/ 0 h 3001"/>
              <a:gd name="T4" fmla="*/ 0 w 2925"/>
              <a:gd name="T5" fmla="*/ 3001 h 3001"/>
              <a:gd name="T6" fmla="*/ 1651 w 2925"/>
              <a:gd name="T7" fmla="*/ 3001 h 3001"/>
            </a:gdLst>
            <a:ahLst/>
            <a:cxnLst>
              <a:cxn ang="0">
                <a:pos x="T0" y="T1"/>
              </a:cxn>
              <a:cxn ang="0">
                <a:pos x="T2" y="T3"/>
              </a:cxn>
              <a:cxn ang="0">
                <a:pos x="T4" y="T5"/>
              </a:cxn>
              <a:cxn ang="0">
                <a:pos x="T6" y="T7"/>
              </a:cxn>
            </a:cxnLst>
            <a:rect l="0" t="0" r="r" b="b"/>
            <a:pathLst>
              <a:path w="2925" h="3001">
                <a:moveTo>
                  <a:pt x="2925" y="0"/>
                </a:moveTo>
                <a:lnTo>
                  <a:pt x="1412" y="0"/>
                </a:lnTo>
                <a:lnTo>
                  <a:pt x="0" y="3001"/>
                </a:lnTo>
                <a:lnTo>
                  <a:pt x="1651" y="30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Line 10"/>
          <p:cNvSpPr>
            <a:spLocks noChangeShapeType="1"/>
          </p:cNvSpPr>
          <p:nvPr userDrawn="1"/>
        </p:nvSpPr>
        <p:spPr bwMode="auto">
          <a:xfrm>
            <a:off x="1660526" y="-10001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11"/>
          <p:cNvSpPr>
            <a:spLocks noChangeShapeType="1"/>
          </p:cNvSpPr>
          <p:nvPr userDrawn="1"/>
        </p:nvSpPr>
        <p:spPr bwMode="auto">
          <a:xfrm>
            <a:off x="1660526" y="-10001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Picture Placeholder 32"/>
          <p:cNvSpPr>
            <a:spLocks noGrp="1"/>
          </p:cNvSpPr>
          <p:nvPr>
            <p:ph type="pic" sz="quarter" idx="11" hasCustomPrompt="1"/>
          </p:nvPr>
        </p:nvSpPr>
        <p:spPr>
          <a:xfrm>
            <a:off x="1066614" y="-25199"/>
            <a:ext cx="4289449" cy="6867525"/>
          </a:xfrm>
          <a:custGeom>
            <a:avLst/>
            <a:gdLst>
              <a:gd name="connsiteX0" fmla="*/ 3231238 w 6703736"/>
              <a:gd name="connsiteY0" fmla="*/ 0 h 6867525"/>
              <a:gd name="connsiteX1" fmla="*/ 6703736 w 6703736"/>
              <a:gd name="connsiteY1" fmla="*/ 0 h 6867525"/>
              <a:gd name="connsiteX2" fmla="*/ 3788299 w 6703736"/>
              <a:gd name="connsiteY2" fmla="*/ 6867525 h 6867525"/>
              <a:gd name="connsiteX3" fmla="*/ 0 w 6703736"/>
              <a:gd name="connsiteY3" fmla="*/ 6867525 h 6867525"/>
            </a:gdLst>
            <a:ahLst/>
            <a:cxnLst>
              <a:cxn ang="0">
                <a:pos x="connsiteX0" y="connsiteY0"/>
              </a:cxn>
              <a:cxn ang="0">
                <a:pos x="connsiteX1" y="connsiteY1"/>
              </a:cxn>
              <a:cxn ang="0">
                <a:pos x="connsiteX2" y="connsiteY2"/>
              </a:cxn>
              <a:cxn ang="0">
                <a:pos x="connsiteX3" y="connsiteY3"/>
              </a:cxn>
            </a:cxnLst>
            <a:rect l="l" t="t" r="r" b="b"/>
            <a:pathLst>
              <a:path w="6703736" h="6867525">
                <a:moveTo>
                  <a:pt x="3231238" y="0"/>
                </a:moveTo>
                <a:lnTo>
                  <a:pt x="6703736" y="0"/>
                </a:lnTo>
                <a:lnTo>
                  <a:pt x="3788299" y="6867525"/>
                </a:lnTo>
                <a:lnTo>
                  <a:pt x="0" y="6867525"/>
                </a:lnTo>
                <a:close/>
              </a:path>
            </a:pathLst>
          </a:custGeom>
          <a:gradFill>
            <a:gsLst>
              <a:gs pos="0">
                <a:srgbClr val="FDD3D3"/>
              </a:gs>
              <a:gs pos="100000">
                <a:srgbClr val="D81E35"/>
              </a:gs>
            </a:gsLst>
            <a:lin ang="0" scaled="0"/>
          </a:gradFill>
          <a:effectLst>
            <a:outerShdw blurRad="101600" dist="38100" algn="l" rotWithShape="0">
              <a:schemeClr val="accent3">
                <a:alpha val="40000"/>
              </a:schemeClr>
            </a:outerShdw>
          </a:effectLst>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stStyle>
          <a:p>
            <a:r>
              <a:rPr lang="en-US"/>
              <a:t>[Photo]</a:t>
            </a:r>
          </a:p>
        </p:txBody>
      </p:sp>
      <p:sp>
        <p:nvSpPr>
          <p:cNvPr id="12" name="Text Placeholder 10"/>
          <p:cNvSpPr>
            <a:spLocks noGrp="1"/>
          </p:cNvSpPr>
          <p:nvPr>
            <p:ph type="body" sz="quarter" idx="12" hasCustomPrompt="1"/>
          </p:nvPr>
        </p:nvSpPr>
        <p:spPr>
          <a:xfrm>
            <a:off x="5290715" y="2705751"/>
            <a:ext cx="4805362" cy="1436097"/>
          </a:xfrm>
          <a:prstGeom prst="rect">
            <a:avLst/>
          </a:prstGeom>
        </p:spPr>
        <p:txBody>
          <a:bodyPr anchor="ctr">
            <a:noAutofit/>
          </a:bodyPr>
          <a:lstStyle>
            <a:lvl1pPr marL="0" indent="0" algn="r">
              <a:buNone/>
              <a:defRPr lang="en-US" sz="1800" b="0" dirty="0">
                <a:solidFill>
                  <a:schemeClr val="tx1"/>
                </a:solidFill>
                <a:latin typeface="+mn-lt"/>
              </a:defRPr>
            </a:lvl1pPr>
          </a:lstStyle>
          <a:p>
            <a:r>
              <a:rPr lang="en-US"/>
              <a:t>[Editable Text] Lorem ipsum dolor sit </a:t>
            </a:r>
            <a:r>
              <a:rPr lang="en-US" err="1"/>
              <a:t>amet</a:t>
            </a:r>
            <a:r>
              <a:rPr lang="en-US"/>
              <a:t>, lorem </a:t>
            </a:r>
            <a:r>
              <a:rPr lang="en-US" err="1"/>
              <a:t>adipiscing</a:t>
            </a:r>
            <a:r>
              <a:rPr lang="en-US"/>
              <a:t>, </a:t>
            </a:r>
            <a:r>
              <a:rPr lang="en-US" err="1"/>
              <a:t>tellus</a:t>
            </a:r>
            <a:r>
              <a:rPr lang="en-US"/>
              <a:t> </a:t>
            </a:r>
            <a:r>
              <a:rPr lang="en-US" err="1"/>
              <a:t>nec</a:t>
            </a:r>
            <a:r>
              <a:rPr lang="en-US"/>
              <a:t> </a:t>
            </a:r>
            <a:r>
              <a:rPr lang="en-US" err="1"/>
              <a:t>vel</a:t>
            </a:r>
            <a:r>
              <a:rPr lang="en-US"/>
              <a:t> </a:t>
            </a:r>
            <a:r>
              <a:rPr lang="en-US" err="1"/>
              <a:t>metus</a:t>
            </a:r>
            <a:r>
              <a:rPr lang="en-US"/>
              <a:t> </a:t>
            </a:r>
            <a:r>
              <a:rPr lang="en-US" err="1"/>
              <a:t>luctus</a:t>
            </a:r>
            <a:r>
              <a:rPr lang="en-US"/>
              <a:t> </a:t>
            </a:r>
            <a:r>
              <a:rPr lang="en-US" err="1"/>
              <a:t>massa</a:t>
            </a:r>
            <a:r>
              <a:rPr lang="en-US"/>
              <a:t> </a:t>
            </a:r>
            <a:r>
              <a:rPr lang="en-US" err="1"/>
              <a:t>placerat</a:t>
            </a:r>
            <a:r>
              <a:rPr lang="en-US"/>
              <a:t>.</a:t>
            </a:r>
          </a:p>
        </p:txBody>
      </p:sp>
      <p:sp>
        <p:nvSpPr>
          <p:cNvPr id="13" name="Text Placeholder 10"/>
          <p:cNvSpPr>
            <a:spLocks noGrp="1"/>
          </p:cNvSpPr>
          <p:nvPr>
            <p:ph type="body" sz="quarter" idx="13" hasCustomPrompt="1"/>
          </p:nvPr>
        </p:nvSpPr>
        <p:spPr>
          <a:xfrm>
            <a:off x="5290715" y="4307935"/>
            <a:ext cx="4805362" cy="1436097"/>
          </a:xfrm>
          <a:prstGeom prst="rect">
            <a:avLst/>
          </a:prstGeom>
        </p:spPr>
        <p:txBody>
          <a:bodyPr anchor="ctr">
            <a:noAutofit/>
          </a:bodyPr>
          <a:lstStyle>
            <a:lvl1pPr marL="0" indent="0" algn="r">
              <a:buNone/>
              <a:defRPr lang="en-US" sz="1800" b="0" dirty="0">
                <a:solidFill>
                  <a:schemeClr val="tx1"/>
                </a:solidFill>
                <a:latin typeface="+mn-lt"/>
              </a:defRPr>
            </a:lvl1pPr>
          </a:lstStyle>
          <a:p>
            <a:r>
              <a:rPr lang="en-US"/>
              <a:t>[Editable Text] Lorem ipsum dolor sit </a:t>
            </a:r>
            <a:r>
              <a:rPr lang="en-US" err="1"/>
              <a:t>amet</a:t>
            </a:r>
            <a:r>
              <a:rPr lang="en-US"/>
              <a:t>, lorem </a:t>
            </a:r>
            <a:r>
              <a:rPr lang="en-US" err="1"/>
              <a:t>adipiscing</a:t>
            </a:r>
            <a:r>
              <a:rPr lang="en-US"/>
              <a:t>, </a:t>
            </a:r>
            <a:r>
              <a:rPr lang="en-US" err="1"/>
              <a:t>tellus</a:t>
            </a:r>
            <a:r>
              <a:rPr lang="en-US"/>
              <a:t> </a:t>
            </a:r>
            <a:r>
              <a:rPr lang="en-US" err="1"/>
              <a:t>nec</a:t>
            </a:r>
            <a:r>
              <a:rPr lang="en-US"/>
              <a:t> </a:t>
            </a:r>
            <a:r>
              <a:rPr lang="en-US" err="1"/>
              <a:t>vel</a:t>
            </a:r>
            <a:r>
              <a:rPr lang="en-US"/>
              <a:t> </a:t>
            </a:r>
            <a:r>
              <a:rPr lang="en-US" err="1"/>
              <a:t>metus</a:t>
            </a:r>
            <a:r>
              <a:rPr lang="en-US"/>
              <a:t> </a:t>
            </a:r>
            <a:r>
              <a:rPr lang="en-US" err="1"/>
              <a:t>luctus</a:t>
            </a:r>
            <a:r>
              <a:rPr lang="en-US"/>
              <a:t> </a:t>
            </a:r>
            <a:r>
              <a:rPr lang="en-US" err="1"/>
              <a:t>massa</a:t>
            </a:r>
            <a:r>
              <a:rPr lang="en-US"/>
              <a:t> </a:t>
            </a:r>
            <a:r>
              <a:rPr lang="en-US" err="1"/>
              <a:t>placerat</a:t>
            </a:r>
            <a:r>
              <a:rPr lang="en-US"/>
              <a:t>.</a:t>
            </a:r>
          </a:p>
        </p:txBody>
      </p:sp>
      <p:sp>
        <p:nvSpPr>
          <p:cNvPr id="15" name="Title 1">
            <a:extLst>
              <a:ext uri="{FF2B5EF4-FFF2-40B4-BE49-F238E27FC236}">
                <a16:creationId xmlns:a16="http://schemas.microsoft.com/office/drawing/2014/main" id="{EC007778-F28E-4947-ADF4-AF57393E5B2B}"/>
              </a:ext>
            </a:extLst>
          </p:cNvPr>
          <p:cNvSpPr>
            <a:spLocks noGrp="1"/>
          </p:cNvSpPr>
          <p:nvPr>
            <p:ph type="title" hasCustomPrompt="1"/>
          </p:nvPr>
        </p:nvSpPr>
        <p:spPr>
          <a:xfrm>
            <a:off x="6239296" y="1791277"/>
            <a:ext cx="3856781" cy="648245"/>
          </a:xfrm>
          <a:prstGeom prst="rect">
            <a:avLst/>
          </a:prstGeom>
        </p:spPr>
        <p:txBody>
          <a:bodyPr>
            <a:noAutofit/>
          </a:bodyPr>
          <a:lstStyle>
            <a:lvl1pPr algn="r">
              <a:defRPr sz="2800" b="1" baseline="0">
                <a:solidFill>
                  <a:schemeClr val="accent1"/>
                </a:solidFill>
                <a:latin typeface="+mn-lt"/>
              </a:defRPr>
            </a:lvl1pPr>
          </a:lstStyle>
          <a:p>
            <a:r>
              <a:rPr lang="en-US"/>
              <a:t>[Editable Headline]</a:t>
            </a:r>
          </a:p>
        </p:txBody>
      </p:sp>
      <p:sp>
        <p:nvSpPr>
          <p:cNvPr id="25" name="Picture Placeholder 24"/>
          <p:cNvSpPr>
            <a:spLocks noGrp="1"/>
          </p:cNvSpPr>
          <p:nvPr>
            <p:ph type="pic" sz="quarter" idx="10" hasCustomPrompt="1"/>
          </p:nvPr>
        </p:nvSpPr>
        <p:spPr>
          <a:xfrm>
            <a:off x="-42530" y="-25199"/>
            <a:ext cx="3319871" cy="6892724"/>
          </a:xfrm>
          <a:custGeom>
            <a:avLst/>
            <a:gdLst>
              <a:gd name="connsiteX0" fmla="*/ 4602856 w 4602856"/>
              <a:gd name="connsiteY0" fmla="*/ 0 h 6892724"/>
              <a:gd name="connsiteX1" fmla="*/ 2026654 w 4602856"/>
              <a:gd name="connsiteY1" fmla="*/ 6892724 h 6892724"/>
              <a:gd name="connsiteX2" fmla="*/ 0 w 4602856"/>
              <a:gd name="connsiteY2" fmla="*/ 6892724 h 6892724"/>
              <a:gd name="connsiteX3" fmla="*/ 0 w 4602856"/>
              <a:gd name="connsiteY3" fmla="*/ 34724 h 6892724"/>
            </a:gdLst>
            <a:ahLst/>
            <a:cxnLst>
              <a:cxn ang="0">
                <a:pos x="connsiteX0" y="connsiteY0"/>
              </a:cxn>
              <a:cxn ang="0">
                <a:pos x="connsiteX1" y="connsiteY1"/>
              </a:cxn>
              <a:cxn ang="0">
                <a:pos x="connsiteX2" y="connsiteY2"/>
              </a:cxn>
              <a:cxn ang="0">
                <a:pos x="connsiteX3" y="connsiteY3"/>
              </a:cxn>
            </a:cxnLst>
            <a:rect l="l" t="t" r="r" b="b"/>
            <a:pathLst>
              <a:path w="4602856" h="6892724">
                <a:moveTo>
                  <a:pt x="4602856" y="0"/>
                </a:moveTo>
                <a:lnTo>
                  <a:pt x="2026654" y="6892724"/>
                </a:lnTo>
                <a:lnTo>
                  <a:pt x="0" y="6892724"/>
                </a:lnTo>
                <a:lnTo>
                  <a:pt x="0" y="34724"/>
                </a:lnTo>
                <a:close/>
              </a:path>
            </a:pathLst>
          </a:custGeom>
          <a:pattFill prst="pct5">
            <a:fgClr>
              <a:schemeClr val="accent1"/>
            </a:fgClr>
            <a:bgClr>
              <a:schemeClr val="bg1"/>
            </a:bgClr>
          </a:pattFill>
        </p:spPr>
        <p:txBody>
          <a:bodyPr wrap="square" anchor="ctr">
            <a:noAutofit/>
          </a:bodyPr>
          <a:lstStyle>
            <a:lvl1pPr marL="0" indent="0" algn="ctr">
              <a:buNone/>
              <a:defRPr sz="1800"/>
            </a:lvl1pPr>
          </a:lstStyle>
          <a:p>
            <a:r>
              <a:rPr lang="en-US"/>
              <a:t>[Photo]</a:t>
            </a:r>
          </a:p>
        </p:txBody>
      </p:sp>
      <p:sp>
        <p:nvSpPr>
          <p:cNvPr id="10" name="Slide Number Placeholder 5"/>
          <p:cNvSpPr>
            <a:spLocks noGrp="1"/>
          </p:cNvSpPr>
          <p:nvPr>
            <p:ph type="sldNum" sz="quarter" idx="4"/>
          </p:nvPr>
        </p:nvSpPr>
        <p:spPr>
          <a:xfrm>
            <a:off x="924347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3F5C1-078D-470A-9B1F-351C9D2F8E7B}" type="slidenum">
              <a:rPr lang="en-US" smtClean="0"/>
              <a:t>‹#›</a:t>
            </a:fld>
            <a:endParaRPr lang="en-US"/>
          </a:p>
        </p:txBody>
      </p:sp>
    </p:spTree>
    <p:extLst>
      <p:ext uri="{BB962C8B-B14F-4D97-AF65-F5344CB8AC3E}">
        <p14:creationId xmlns:p14="http://schemas.microsoft.com/office/powerpoint/2010/main" val="954118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24">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3BBD470-7170-42C8-A533-B3169006D9E6}"/>
              </a:ext>
            </a:extLst>
          </p:cNvPr>
          <p:cNvSpPr>
            <a:spLocks noGrp="1"/>
          </p:cNvSpPr>
          <p:nvPr>
            <p:ph type="pic" sz="quarter" idx="10" hasCustomPrompt="1"/>
          </p:nvPr>
        </p:nvSpPr>
        <p:spPr>
          <a:xfrm>
            <a:off x="0" y="0"/>
            <a:ext cx="4265400" cy="6858000"/>
          </a:xfrm>
          <a:custGeom>
            <a:avLst/>
            <a:gdLst>
              <a:gd name="connsiteX0" fmla="*/ 2287933 w 5170588"/>
              <a:gd name="connsiteY0" fmla="*/ 0 h 6858000"/>
              <a:gd name="connsiteX1" fmla="*/ 5170588 w 5170588"/>
              <a:gd name="connsiteY1" fmla="*/ 0 h 6858000"/>
              <a:gd name="connsiteX2" fmla="*/ 2882654 w 5170588"/>
              <a:gd name="connsiteY2" fmla="*/ 6858000 h 6858000"/>
              <a:gd name="connsiteX3" fmla="*/ 0 w 5170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0588" h="6858000">
                <a:moveTo>
                  <a:pt x="2287933" y="0"/>
                </a:moveTo>
                <a:lnTo>
                  <a:pt x="5170588" y="0"/>
                </a:lnTo>
                <a:lnTo>
                  <a:pt x="2882654" y="6858000"/>
                </a:lnTo>
                <a:lnTo>
                  <a:pt x="0" y="6858000"/>
                </a:lnTo>
                <a:close/>
              </a:path>
            </a:pathLst>
          </a:custGeom>
          <a:pattFill prst="pct5">
            <a:fgClr>
              <a:schemeClr val="tx2"/>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2"/>
                </a:solidFill>
              </a:defRPr>
            </a:lvl1pPr>
          </a:lstStyle>
          <a:p>
            <a:r>
              <a:rPr lang="en-US"/>
              <a:t>[Photo]</a:t>
            </a:r>
          </a:p>
        </p:txBody>
      </p:sp>
      <p:sp>
        <p:nvSpPr>
          <p:cNvPr id="13" name="Picture Placeholder 12">
            <a:extLst>
              <a:ext uri="{FF2B5EF4-FFF2-40B4-BE49-F238E27FC236}">
                <a16:creationId xmlns:a16="http://schemas.microsoft.com/office/drawing/2014/main" id="{A3BBD470-7170-42C8-A533-B3169006D9E6}"/>
              </a:ext>
            </a:extLst>
          </p:cNvPr>
          <p:cNvSpPr>
            <a:spLocks noGrp="1"/>
          </p:cNvSpPr>
          <p:nvPr>
            <p:ph type="pic" sz="quarter" idx="11" hasCustomPrompt="1"/>
          </p:nvPr>
        </p:nvSpPr>
        <p:spPr>
          <a:xfrm>
            <a:off x="2349983" y="0"/>
            <a:ext cx="4265400" cy="6858000"/>
          </a:xfrm>
          <a:custGeom>
            <a:avLst/>
            <a:gdLst>
              <a:gd name="connsiteX0" fmla="*/ 2287933 w 5170588"/>
              <a:gd name="connsiteY0" fmla="*/ 0 h 6858000"/>
              <a:gd name="connsiteX1" fmla="*/ 5170588 w 5170588"/>
              <a:gd name="connsiteY1" fmla="*/ 0 h 6858000"/>
              <a:gd name="connsiteX2" fmla="*/ 2882654 w 5170588"/>
              <a:gd name="connsiteY2" fmla="*/ 6858000 h 6858000"/>
              <a:gd name="connsiteX3" fmla="*/ 0 w 5170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0588" h="6858000">
                <a:moveTo>
                  <a:pt x="2287933" y="0"/>
                </a:moveTo>
                <a:lnTo>
                  <a:pt x="5170588" y="0"/>
                </a:lnTo>
                <a:lnTo>
                  <a:pt x="2882654" y="6858000"/>
                </a:lnTo>
                <a:lnTo>
                  <a:pt x="0" y="6858000"/>
                </a:lnTo>
                <a:close/>
              </a:path>
            </a:pathLst>
          </a:custGeom>
          <a:noFill/>
          <a:ln>
            <a:solidFill>
              <a:schemeClr val="tx2"/>
            </a:solidFill>
          </a:ln>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2"/>
                </a:solidFill>
              </a:defRPr>
            </a:lvl1pPr>
          </a:lstStyle>
          <a:p>
            <a:r>
              <a:rPr lang="en-US"/>
              <a:t>[Photo]</a:t>
            </a:r>
          </a:p>
        </p:txBody>
      </p:sp>
      <p:sp>
        <p:nvSpPr>
          <p:cNvPr id="6" name="Text Placeholder 10"/>
          <p:cNvSpPr>
            <a:spLocks noGrp="1"/>
          </p:cNvSpPr>
          <p:nvPr>
            <p:ph type="body" sz="quarter" idx="13"/>
          </p:nvPr>
        </p:nvSpPr>
        <p:spPr>
          <a:xfrm>
            <a:off x="6833918" y="4859533"/>
            <a:ext cx="3960410" cy="1082794"/>
          </a:xfrm>
          <a:prstGeom prst="rect">
            <a:avLst/>
          </a:prstGeom>
          <a:noFill/>
        </p:spPr>
        <p:txBody>
          <a:bodyPr anchor="ctr">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b="0" baseline="0" dirty="0">
                <a:solidFill>
                  <a:schemeClr val="tx2"/>
                </a:solidFill>
                <a:latin typeface="+mn-lt"/>
              </a:defRPr>
            </a:lvl1pPr>
          </a:lstStyle>
          <a:p>
            <a:endParaRPr lang="en-US"/>
          </a:p>
          <a:p>
            <a:r>
              <a:rPr lang="en-US"/>
              <a:t>[Editable Text]  </a:t>
            </a:r>
            <a:r>
              <a:rPr lang="en-US" err="1"/>
              <a:t>Eius</a:t>
            </a:r>
            <a:r>
              <a:rPr lang="en-US"/>
              <a:t> dolor </a:t>
            </a:r>
            <a:r>
              <a:rPr lang="en-US" err="1"/>
              <a:t>duis</a:t>
            </a:r>
            <a:r>
              <a:rPr lang="en-US"/>
              <a:t> dolor vitae </a:t>
            </a:r>
            <a:r>
              <a:rPr lang="en-US" err="1"/>
              <a:t>odio</a:t>
            </a:r>
            <a:r>
              <a:rPr lang="en-US"/>
              <a:t> </a:t>
            </a:r>
            <a:r>
              <a:rPr lang="en-US" err="1"/>
              <a:t>lecus</a:t>
            </a:r>
            <a:r>
              <a:rPr lang="en-US"/>
              <a:t>, </a:t>
            </a:r>
            <a:r>
              <a:rPr lang="en-US" err="1"/>
              <a:t>sed</a:t>
            </a:r>
            <a:r>
              <a:rPr lang="en-US"/>
              <a:t> </a:t>
            </a:r>
            <a:r>
              <a:rPr lang="en-US" err="1"/>
              <a:t>eros</a:t>
            </a:r>
            <a:r>
              <a:rPr lang="en-US"/>
              <a:t> </a:t>
            </a:r>
            <a:r>
              <a:rPr lang="en-US" err="1"/>
              <a:t>donec</a:t>
            </a:r>
            <a:r>
              <a:rPr lang="en-US"/>
              <a:t> a, </a:t>
            </a:r>
            <a:r>
              <a:rPr lang="en-US" err="1"/>
              <a:t>vel</a:t>
            </a:r>
            <a:r>
              <a:rPr lang="en-US"/>
              <a:t> </a:t>
            </a:r>
            <a:r>
              <a:rPr lang="en-US" err="1"/>
              <a:t>ultricies</a:t>
            </a:r>
            <a:r>
              <a:rPr lang="en-US"/>
              <a:t> </a:t>
            </a:r>
            <a:r>
              <a:rPr lang="en-US" err="1"/>
              <a:t>ultrices</a:t>
            </a:r>
            <a:r>
              <a:rPr lang="en-US"/>
              <a:t> </a:t>
            </a:r>
            <a:r>
              <a:rPr lang="en-US" err="1"/>
              <a:t>nunc</a:t>
            </a:r>
            <a:r>
              <a:rPr lang="en-US"/>
              <a:t> </a:t>
            </a:r>
            <a:r>
              <a:rPr lang="en-US" err="1"/>
              <a:t>neque</a:t>
            </a:r>
            <a:r>
              <a:rPr lang="en-US"/>
              <a:t>. </a:t>
            </a:r>
            <a:r>
              <a:rPr lang="en-US" err="1"/>
              <a:t>Sed</a:t>
            </a:r>
            <a:r>
              <a:rPr lang="en-US"/>
              <a:t> </a:t>
            </a:r>
            <a:r>
              <a:rPr lang="en-US" err="1"/>
              <a:t>natoque</a:t>
            </a:r>
            <a:r>
              <a:rPr lang="en-US"/>
              <a:t> </a:t>
            </a:r>
            <a:r>
              <a:rPr lang="en-US" err="1"/>
              <a:t>ultricies</a:t>
            </a:r>
            <a:r>
              <a:rPr lang="en-US"/>
              <a:t> </a:t>
            </a:r>
            <a:r>
              <a:rPr lang="en-US" err="1"/>
              <a:t>odio</a:t>
            </a:r>
            <a:r>
              <a:rPr lang="en-US"/>
              <a:t> </a:t>
            </a:r>
            <a:r>
              <a:rPr lang="en-US" err="1"/>
              <a:t>metus</a:t>
            </a:r>
            <a:r>
              <a:rPr lang="en-US"/>
              <a:t>, in </a:t>
            </a:r>
            <a:r>
              <a:rPr lang="en-US" err="1"/>
              <a:t>felis</a:t>
            </a:r>
            <a:endParaRPr lang="en-US"/>
          </a:p>
        </p:txBody>
      </p:sp>
      <p:sp>
        <p:nvSpPr>
          <p:cNvPr id="7" name="Text Placeholder 10"/>
          <p:cNvSpPr>
            <a:spLocks noGrp="1"/>
          </p:cNvSpPr>
          <p:nvPr>
            <p:ph type="body" sz="quarter" idx="12" hasCustomPrompt="1"/>
          </p:nvPr>
        </p:nvSpPr>
        <p:spPr>
          <a:xfrm>
            <a:off x="6833918" y="1992526"/>
            <a:ext cx="3960410" cy="2463866"/>
          </a:xfrm>
          <a:prstGeom prst="rect">
            <a:avLst/>
          </a:prstGeom>
          <a:noFill/>
        </p:spPr>
        <p:txBody>
          <a:bodyPr anchor="ctr">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b="0" baseline="0" dirty="0">
                <a:solidFill>
                  <a:schemeClr val="tx2"/>
                </a:solidFill>
                <a:latin typeface="+mn-lt"/>
              </a:defRPr>
            </a:lvl1pPr>
          </a:lstStyle>
          <a:p>
            <a:r>
              <a:rPr lang="en-US"/>
              <a:t>[Editable Text] Lorem ipsum dolor sit </a:t>
            </a:r>
            <a:r>
              <a:rPr lang="en-US" err="1"/>
              <a:t>amet</a:t>
            </a:r>
            <a:r>
              <a:rPr lang="en-US"/>
              <a:t>, lorem </a:t>
            </a:r>
            <a:r>
              <a:rPr lang="en-US" err="1"/>
              <a:t>adipiscing</a:t>
            </a:r>
            <a:r>
              <a:rPr lang="en-US"/>
              <a:t>, </a:t>
            </a:r>
            <a:r>
              <a:rPr lang="en-US" err="1"/>
              <a:t>tellus</a:t>
            </a:r>
            <a:r>
              <a:rPr lang="en-US"/>
              <a:t> </a:t>
            </a:r>
            <a:r>
              <a:rPr lang="en-US" err="1"/>
              <a:t>nec</a:t>
            </a:r>
            <a:r>
              <a:rPr lang="en-US"/>
              <a:t> </a:t>
            </a:r>
            <a:r>
              <a:rPr lang="en-US" err="1"/>
              <a:t>vel</a:t>
            </a:r>
            <a:r>
              <a:rPr lang="en-US"/>
              <a:t> </a:t>
            </a:r>
            <a:r>
              <a:rPr lang="en-US" err="1"/>
              <a:t>metus</a:t>
            </a:r>
            <a:r>
              <a:rPr lang="en-US"/>
              <a:t> </a:t>
            </a:r>
            <a:r>
              <a:rPr lang="en-US" err="1"/>
              <a:t>luctus</a:t>
            </a:r>
            <a:r>
              <a:rPr lang="en-US"/>
              <a:t> </a:t>
            </a:r>
            <a:r>
              <a:rPr lang="en-US" err="1"/>
              <a:t>massa</a:t>
            </a:r>
            <a:r>
              <a:rPr lang="en-US"/>
              <a:t> </a:t>
            </a:r>
            <a:r>
              <a:rPr lang="en-US" err="1"/>
              <a:t>placerat</a:t>
            </a:r>
            <a:r>
              <a:rPr lang="en-US"/>
              <a:t>. Lorem ipsum dolor sit </a:t>
            </a:r>
            <a:r>
              <a:rPr lang="en-US" err="1"/>
              <a:t>amet</a:t>
            </a:r>
            <a:r>
              <a:rPr lang="en-US"/>
              <a:t>, lorem </a:t>
            </a:r>
            <a:r>
              <a:rPr lang="en-US" err="1"/>
              <a:t>adipiscing</a:t>
            </a:r>
            <a:r>
              <a:rPr lang="en-US"/>
              <a:t>, </a:t>
            </a:r>
            <a:r>
              <a:rPr lang="en-US" err="1"/>
              <a:t>tellus</a:t>
            </a:r>
            <a:r>
              <a:rPr lang="en-US"/>
              <a:t> </a:t>
            </a:r>
            <a:r>
              <a:rPr lang="en-US" err="1"/>
              <a:t>nec</a:t>
            </a:r>
            <a:r>
              <a:rPr lang="en-US"/>
              <a:t> </a:t>
            </a:r>
            <a:r>
              <a:rPr lang="en-US" err="1"/>
              <a:t>vel</a:t>
            </a:r>
            <a:r>
              <a:rPr lang="en-US"/>
              <a:t> </a:t>
            </a:r>
            <a:r>
              <a:rPr lang="en-US" err="1"/>
              <a:t>metus</a:t>
            </a:r>
            <a:r>
              <a:rPr lang="en-US"/>
              <a:t> </a:t>
            </a:r>
            <a:r>
              <a:rPr lang="en-US" err="1"/>
              <a:t>luctus</a:t>
            </a:r>
            <a:r>
              <a:rPr lang="en-US"/>
              <a:t> </a:t>
            </a:r>
            <a:r>
              <a:rPr lang="en-US" err="1"/>
              <a:t>massa</a:t>
            </a:r>
            <a:r>
              <a:rPr lang="en-US"/>
              <a:t> </a:t>
            </a:r>
            <a:r>
              <a:rPr lang="en-US" err="1"/>
              <a:t>placerat</a:t>
            </a:r>
            <a:r>
              <a:rPr lang="en-US"/>
              <a:t>. </a:t>
            </a:r>
          </a:p>
        </p:txBody>
      </p:sp>
      <p:sp>
        <p:nvSpPr>
          <p:cNvPr id="8" name="Title 1">
            <a:extLst>
              <a:ext uri="{FF2B5EF4-FFF2-40B4-BE49-F238E27FC236}">
                <a16:creationId xmlns:a16="http://schemas.microsoft.com/office/drawing/2014/main" id="{EC007778-F28E-4947-ADF4-AF57393E5B2B}"/>
              </a:ext>
            </a:extLst>
          </p:cNvPr>
          <p:cNvSpPr>
            <a:spLocks noGrp="1"/>
          </p:cNvSpPr>
          <p:nvPr>
            <p:ph type="title" hasCustomPrompt="1"/>
          </p:nvPr>
        </p:nvSpPr>
        <p:spPr>
          <a:xfrm>
            <a:off x="6937547" y="1069029"/>
            <a:ext cx="3856781" cy="648245"/>
          </a:xfrm>
          <a:prstGeom prst="rect">
            <a:avLst/>
          </a:prstGeom>
          <a:solidFill>
            <a:schemeClr val="bg1"/>
          </a:solidFill>
        </p:spPr>
        <p:txBody>
          <a:bodyPr>
            <a:noAutofit/>
          </a:bodyPr>
          <a:lstStyle>
            <a:lvl1pPr algn="r">
              <a:defRPr sz="2800" b="1" baseline="0">
                <a:solidFill>
                  <a:srgbClr val="CE1E35"/>
                </a:solidFill>
                <a:latin typeface="+mn-lt"/>
              </a:defRPr>
            </a:lvl1pPr>
          </a:lstStyle>
          <a:p>
            <a:r>
              <a:rPr lang="en-US"/>
              <a:t>[Editable Headline]</a:t>
            </a:r>
          </a:p>
        </p:txBody>
      </p:sp>
      <p:sp>
        <p:nvSpPr>
          <p:cNvPr id="9" name="Slide Number Placeholder 5"/>
          <p:cNvSpPr>
            <a:spLocks noGrp="1"/>
          </p:cNvSpPr>
          <p:nvPr>
            <p:ph type="sldNum" sz="quarter" idx="4"/>
          </p:nvPr>
        </p:nvSpPr>
        <p:spPr>
          <a:xfrm>
            <a:off x="924347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3F5C1-078D-470A-9B1F-351C9D2F8E7B}" type="slidenum">
              <a:rPr lang="en-US" smtClean="0"/>
              <a:t>‹#›</a:t>
            </a:fld>
            <a:endParaRPr lang="en-US"/>
          </a:p>
        </p:txBody>
      </p:sp>
    </p:spTree>
    <p:extLst>
      <p:ext uri="{BB962C8B-B14F-4D97-AF65-F5344CB8AC3E}">
        <p14:creationId xmlns:p14="http://schemas.microsoft.com/office/powerpoint/2010/main" val="2175806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699197" y="1297966"/>
            <a:ext cx="6492803" cy="5560034"/>
          </a:xfrm>
          <a:prstGeom prst="rect">
            <a:avLst/>
          </a:prstGeom>
        </p:spPr>
      </p:pic>
      <p:sp>
        <p:nvSpPr>
          <p:cNvPr id="3" name="Slide Number Placeholder 2"/>
          <p:cNvSpPr>
            <a:spLocks noGrp="1"/>
          </p:cNvSpPr>
          <p:nvPr>
            <p:ph type="sldNum" sz="quarter" idx="10"/>
          </p:nvPr>
        </p:nvSpPr>
        <p:spPr/>
        <p:txBody>
          <a:bodyPr/>
          <a:lstStyle/>
          <a:p>
            <a:fld id="{9E63F5C1-078D-470A-9B1F-351C9D2F8E7B}" type="slidenum">
              <a:rPr lang="en-US" smtClean="0"/>
              <a:t>‹#›</a:t>
            </a:fld>
            <a:endParaRPr lang="en-US"/>
          </a:p>
        </p:txBody>
      </p:sp>
      <p:sp>
        <p:nvSpPr>
          <p:cNvPr id="6" name="Text Placeholder 10"/>
          <p:cNvSpPr>
            <a:spLocks noGrp="1"/>
          </p:cNvSpPr>
          <p:nvPr>
            <p:ph type="body" sz="quarter" idx="13" hasCustomPrompt="1"/>
          </p:nvPr>
        </p:nvSpPr>
        <p:spPr>
          <a:xfrm>
            <a:off x="384702" y="1826561"/>
            <a:ext cx="6646829" cy="4072561"/>
          </a:xfrm>
          <a:prstGeom prst="rect">
            <a:avLst/>
          </a:prstGeom>
        </p:spPr>
        <p:txBody>
          <a:bodyPr anchor="ctr">
            <a:noAutofit/>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800" b="0" baseline="0" dirty="0">
                <a:solidFill>
                  <a:schemeClr val="tx1"/>
                </a:solidFill>
                <a:latin typeface="+mn-lt"/>
              </a:defRPr>
            </a:lvl1pPr>
          </a:lstStyle>
          <a:p>
            <a:r>
              <a:rPr lang="en-US"/>
              <a:t>[Editable Text] A </a:t>
            </a:r>
            <a:r>
              <a:rPr lang="en-US" err="1"/>
              <a:t>cras</a:t>
            </a:r>
            <a:r>
              <a:rPr lang="en-US"/>
              <a:t> dolor </a:t>
            </a:r>
            <a:r>
              <a:rPr lang="en-US" err="1"/>
              <a:t>tempor</a:t>
            </a:r>
            <a:r>
              <a:rPr lang="en-US"/>
              <a:t> dolor, </a:t>
            </a:r>
            <a:r>
              <a:rPr lang="en-US" err="1"/>
              <a:t>aut</a:t>
            </a:r>
            <a:r>
              <a:rPr lang="en-US"/>
              <a:t> </a:t>
            </a:r>
            <a:r>
              <a:rPr lang="en-US" err="1"/>
              <a:t>leo</a:t>
            </a:r>
            <a:r>
              <a:rPr lang="en-US"/>
              <a:t> </a:t>
            </a:r>
            <a:r>
              <a:rPr lang="en-US" err="1"/>
              <a:t>aenean</a:t>
            </a:r>
            <a:r>
              <a:rPr lang="en-US"/>
              <a:t>, </a:t>
            </a:r>
            <a:r>
              <a:rPr lang="en-US" err="1"/>
              <a:t>hendrerit</a:t>
            </a:r>
            <a:r>
              <a:rPr lang="en-US"/>
              <a:t> </a:t>
            </a:r>
            <a:r>
              <a:rPr lang="en-US" err="1"/>
              <a:t>ultrices</a:t>
            </a:r>
            <a:r>
              <a:rPr lang="en-US"/>
              <a:t> ac sed. </a:t>
            </a:r>
          </a:p>
          <a:p>
            <a:endParaRPr lang="en-US"/>
          </a:p>
          <a:p>
            <a:r>
              <a:rPr lang="en-US"/>
              <a:t>Et lorem </a:t>
            </a:r>
            <a:r>
              <a:rPr lang="en-US" err="1"/>
              <a:t>pellentesque</a:t>
            </a:r>
            <a:r>
              <a:rPr lang="en-US"/>
              <a:t> </a:t>
            </a:r>
            <a:r>
              <a:rPr lang="en-US" err="1"/>
              <a:t>nunc</a:t>
            </a:r>
            <a:r>
              <a:rPr lang="en-US"/>
              <a:t> </a:t>
            </a:r>
            <a:r>
              <a:rPr lang="en-US" err="1"/>
              <a:t>varius</a:t>
            </a:r>
            <a:r>
              <a:rPr lang="en-US"/>
              <a:t>. </a:t>
            </a:r>
            <a:r>
              <a:rPr lang="en-US" err="1"/>
              <a:t>Nec</a:t>
            </a:r>
            <a:r>
              <a:rPr lang="en-US"/>
              <a:t> ipsum </a:t>
            </a:r>
            <a:r>
              <a:rPr lang="en-US" err="1"/>
              <a:t>pulvinar</a:t>
            </a:r>
            <a:r>
              <a:rPr lang="en-US"/>
              <a:t> </a:t>
            </a:r>
            <a:r>
              <a:rPr lang="en-US" err="1"/>
              <a:t>netus</a:t>
            </a:r>
            <a:r>
              <a:rPr lang="en-US"/>
              <a:t> </a:t>
            </a:r>
            <a:r>
              <a:rPr lang="en-US" err="1"/>
              <a:t>hendrerit</a:t>
            </a:r>
            <a:r>
              <a:rPr lang="en-US"/>
              <a:t> </a:t>
            </a:r>
            <a:r>
              <a:rPr lang="en-US" err="1"/>
              <a:t>amet</a:t>
            </a:r>
            <a:r>
              <a:rPr lang="en-US"/>
              <a:t> </a:t>
            </a:r>
            <a:r>
              <a:rPr lang="en-US" err="1"/>
              <a:t>corporis</a:t>
            </a:r>
            <a:r>
              <a:rPr lang="en-US"/>
              <a:t>, </a:t>
            </a:r>
            <a:r>
              <a:rPr lang="en-US" err="1"/>
              <a:t>donec</a:t>
            </a:r>
            <a:r>
              <a:rPr lang="en-US"/>
              <a:t> </a:t>
            </a:r>
            <a:r>
              <a:rPr lang="en-US" err="1"/>
              <a:t>urna</a:t>
            </a:r>
            <a:r>
              <a:rPr lang="en-US"/>
              <a:t>. </a:t>
            </a:r>
          </a:p>
          <a:p>
            <a:endParaRPr lang="en-US"/>
          </a:p>
          <a:p>
            <a:r>
              <a:rPr lang="en-US" err="1"/>
              <a:t>Ultricies</a:t>
            </a:r>
            <a:r>
              <a:rPr lang="en-US"/>
              <a:t> </a:t>
            </a:r>
            <a:r>
              <a:rPr lang="en-US" err="1"/>
              <a:t>donec</a:t>
            </a:r>
            <a:r>
              <a:rPr lang="en-US"/>
              <a:t> </a:t>
            </a:r>
            <a:r>
              <a:rPr lang="en-US" err="1"/>
              <a:t>ut</a:t>
            </a:r>
            <a:r>
              <a:rPr lang="en-US"/>
              <a:t> </a:t>
            </a:r>
            <a:r>
              <a:rPr lang="en-US" err="1"/>
              <a:t>suspendisse</a:t>
            </a:r>
            <a:r>
              <a:rPr lang="en-US"/>
              <a:t> </a:t>
            </a:r>
            <a:r>
              <a:rPr lang="en-US" err="1"/>
              <a:t>nec</a:t>
            </a:r>
            <a:r>
              <a:rPr lang="en-US"/>
              <a:t>, </a:t>
            </a:r>
            <a:r>
              <a:rPr lang="en-US" err="1"/>
              <a:t>sed</a:t>
            </a:r>
            <a:r>
              <a:rPr lang="en-US"/>
              <a:t> </a:t>
            </a:r>
            <a:r>
              <a:rPr lang="en-US" err="1"/>
              <a:t>vel</a:t>
            </a:r>
            <a:r>
              <a:rPr lang="en-US"/>
              <a:t> tempus </a:t>
            </a:r>
            <a:r>
              <a:rPr lang="en-US" err="1"/>
              <a:t>amet</a:t>
            </a:r>
            <a:r>
              <a:rPr lang="en-US"/>
              <a:t>, </a:t>
            </a:r>
            <a:r>
              <a:rPr lang="en-US" err="1"/>
              <a:t>nisl</a:t>
            </a:r>
            <a:r>
              <a:rPr lang="en-US"/>
              <a:t> </a:t>
            </a:r>
            <a:r>
              <a:rPr lang="en-US" err="1"/>
              <a:t>ut</a:t>
            </a:r>
            <a:r>
              <a:rPr lang="en-US"/>
              <a:t> </a:t>
            </a:r>
            <a:r>
              <a:rPr lang="en-US" err="1"/>
              <a:t>suscipit</a:t>
            </a:r>
            <a:r>
              <a:rPr lang="en-US"/>
              <a:t> </a:t>
            </a:r>
            <a:r>
              <a:rPr lang="en-US" err="1"/>
              <a:t>amet</a:t>
            </a:r>
            <a:r>
              <a:rPr lang="en-US"/>
              <a:t>, id </a:t>
            </a:r>
            <a:r>
              <a:rPr lang="en-US" err="1"/>
              <a:t>elit</a:t>
            </a:r>
            <a:r>
              <a:rPr lang="en-US"/>
              <a:t> </a:t>
            </a:r>
            <a:r>
              <a:rPr lang="en-US" err="1"/>
              <a:t>eget</a:t>
            </a:r>
            <a:r>
              <a:rPr lang="en-US"/>
              <a:t>. </a:t>
            </a:r>
          </a:p>
          <a:p>
            <a:endParaRPr lang="en-US"/>
          </a:p>
          <a:p>
            <a:r>
              <a:rPr lang="en-US"/>
              <a:t>[Editable Text]  </a:t>
            </a:r>
            <a:r>
              <a:rPr lang="en-US" err="1"/>
              <a:t>Eius</a:t>
            </a:r>
            <a:r>
              <a:rPr lang="en-US"/>
              <a:t> dolor </a:t>
            </a:r>
            <a:r>
              <a:rPr lang="en-US" err="1"/>
              <a:t>duis</a:t>
            </a:r>
            <a:r>
              <a:rPr lang="en-US"/>
              <a:t> dolor vitae </a:t>
            </a:r>
            <a:r>
              <a:rPr lang="en-US" err="1"/>
              <a:t>odio</a:t>
            </a:r>
            <a:r>
              <a:rPr lang="en-US"/>
              <a:t> </a:t>
            </a:r>
            <a:r>
              <a:rPr lang="en-US" err="1"/>
              <a:t>lectus</a:t>
            </a:r>
            <a:r>
              <a:rPr lang="en-US"/>
              <a:t>, </a:t>
            </a:r>
            <a:r>
              <a:rPr lang="en-US" err="1"/>
              <a:t>sed</a:t>
            </a:r>
            <a:r>
              <a:rPr lang="en-US"/>
              <a:t> </a:t>
            </a:r>
            <a:r>
              <a:rPr lang="en-US" err="1"/>
              <a:t>eros</a:t>
            </a:r>
            <a:r>
              <a:rPr lang="en-US"/>
              <a:t> </a:t>
            </a:r>
            <a:r>
              <a:rPr lang="en-US" err="1"/>
              <a:t>donec</a:t>
            </a:r>
            <a:r>
              <a:rPr lang="en-US"/>
              <a:t> a, </a:t>
            </a:r>
            <a:r>
              <a:rPr lang="en-US" err="1"/>
              <a:t>vel</a:t>
            </a:r>
            <a:r>
              <a:rPr lang="en-US"/>
              <a:t> </a:t>
            </a:r>
            <a:r>
              <a:rPr lang="en-US" err="1"/>
              <a:t>ultricies</a:t>
            </a:r>
            <a:r>
              <a:rPr lang="en-US"/>
              <a:t> </a:t>
            </a:r>
            <a:r>
              <a:rPr lang="en-US" err="1"/>
              <a:t>ultrices</a:t>
            </a:r>
            <a:r>
              <a:rPr lang="en-US"/>
              <a:t> </a:t>
            </a:r>
            <a:r>
              <a:rPr lang="en-US" err="1"/>
              <a:t>nunc</a:t>
            </a:r>
            <a:r>
              <a:rPr lang="en-US"/>
              <a:t> </a:t>
            </a:r>
            <a:r>
              <a:rPr lang="en-US" err="1"/>
              <a:t>neque</a:t>
            </a:r>
            <a:r>
              <a:rPr lang="en-US"/>
              <a:t>. </a:t>
            </a:r>
          </a:p>
        </p:txBody>
      </p:sp>
      <p:sp>
        <p:nvSpPr>
          <p:cNvPr id="8" name="Title 1">
            <a:extLst>
              <a:ext uri="{FF2B5EF4-FFF2-40B4-BE49-F238E27FC236}">
                <a16:creationId xmlns:a16="http://schemas.microsoft.com/office/drawing/2014/main" id="{EC007778-F28E-4947-ADF4-AF57393E5B2B}"/>
              </a:ext>
            </a:extLst>
          </p:cNvPr>
          <p:cNvSpPr>
            <a:spLocks noGrp="1"/>
          </p:cNvSpPr>
          <p:nvPr>
            <p:ph type="title" hasCustomPrompt="1"/>
          </p:nvPr>
        </p:nvSpPr>
        <p:spPr>
          <a:xfrm>
            <a:off x="694575" y="635453"/>
            <a:ext cx="3893643" cy="464459"/>
          </a:xfrm>
          <a:prstGeom prst="rect">
            <a:avLst/>
          </a:prstGeom>
        </p:spPr>
        <p:txBody>
          <a:bodyPr>
            <a:noAutofit/>
          </a:bodyPr>
          <a:lstStyle>
            <a:lvl1pPr algn="l">
              <a:defRPr sz="2800" b="1" baseline="0">
                <a:solidFill>
                  <a:schemeClr val="accent1"/>
                </a:solidFill>
                <a:latin typeface="+mn-lt"/>
              </a:defRPr>
            </a:lvl1pPr>
          </a:lstStyle>
          <a:p>
            <a:r>
              <a:rPr lang="en-US"/>
              <a:t>[Editable Headline]</a:t>
            </a:r>
          </a:p>
        </p:txBody>
      </p:sp>
    </p:spTree>
    <p:extLst>
      <p:ext uri="{BB962C8B-B14F-4D97-AF65-F5344CB8AC3E}">
        <p14:creationId xmlns:p14="http://schemas.microsoft.com/office/powerpoint/2010/main" val="2754003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73FB80E-31BA-4E9E-94D9-6703D527879C}" type="slidenum">
              <a:rPr lang="en-SG" smtClean="0"/>
              <a:t>‹#›</a:t>
            </a:fld>
            <a:endParaRPr lang="en-SG"/>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1524" y="3063245"/>
            <a:ext cx="2411807" cy="1682655"/>
          </a:xfrm>
          <a:prstGeom prst="rect">
            <a:avLst/>
          </a:prstGeom>
        </p:spPr>
      </p:pic>
      <p:cxnSp>
        <p:nvCxnSpPr>
          <p:cNvPr id="8" name="Straight Connector 7"/>
          <p:cNvCxnSpPr/>
          <p:nvPr userDrawn="1"/>
        </p:nvCxnSpPr>
        <p:spPr>
          <a:xfrm>
            <a:off x="5717309" y="2733964"/>
            <a:ext cx="0" cy="2355272"/>
          </a:xfrm>
          <a:prstGeom prst="line">
            <a:avLst/>
          </a:prstGeom>
          <a:ln w="41275">
            <a:solidFill>
              <a:srgbClr val="C00000"/>
            </a:solidFill>
          </a:ln>
        </p:spPr>
        <p:style>
          <a:lnRef idx="1">
            <a:schemeClr val="dk1"/>
          </a:lnRef>
          <a:fillRef idx="0">
            <a:schemeClr val="dk1"/>
          </a:fillRef>
          <a:effectRef idx="0">
            <a:schemeClr val="dk1"/>
          </a:effectRef>
          <a:fontRef idx="minor">
            <a:schemeClr val="tx1"/>
          </a:fontRef>
        </p:style>
      </p:cxnSp>
      <p:sp>
        <p:nvSpPr>
          <p:cNvPr id="12" name="Text Placeholder 11"/>
          <p:cNvSpPr>
            <a:spLocks noGrp="1"/>
          </p:cNvSpPr>
          <p:nvPr>
            <p:ph type="body" sz="quarter" idx="13" hasCustomPrompt="1"/>
          </p:nvPr>
        </p:nvSpPr>
        <p:spPr>
          <a:xfrm>
            <a:off x="4271746" y="1626178"/>
            <a:ext cx="2891126" cy="914400"/>
          </a:xfrm>
          <a:prstGeom prst="rect">
            <a:avLst/>
          </a:prstGeom>
        </p:spPr>
        <p:txBody>
          <a:bodyPr/>
          <a:lstStyle>
            <a:lvl1pPr marL="0" indent="0" algn="ctr">
              <a:buNone/>
              <a:defRPr b="1">
                <a:solidFill>
                  <a:schemeClr val="bg2">
                    <a:lumMod val="50000"/>
                  </a:schemeClr>
                </a:solidFill>
                <a:latin typeface="Arial" panose="020B0604020202020204" pitchFamily="34" charset="0"/>
                <a:cs typeface="Arial" panose="020B0604020202020204" pitchFamily="34" charset="0"/>
              </a:defRPr>
            </a:lvl1pPr>
          </a:lstStyle>
          <a:p>
            <a:pPr lvl="0"/>
            <a:r>
              <a:rPr lang="en-US"/>
              <a:t>Insert text</a:t>
            </a:r>
            <a:endParaRPr lang="en-SG"/>
          </a:p>
        </p:txBody>
      </p:sp>
      <p:sp>
        <p:nvSpPr>
          <p:cNvPr id="14" name="Text Placeholder 13"/>
          <p:cNvSpPr>
            <a:spLocks noGrp="1"/>
          </p:cNvSpPr>
          <p:nvPr>
            <p:ph type="body" sz="quarter" idx="14" hasCustomPrompt="1"/>
          </p:nvPr>
        </p:nvSpPr>
        <p:spPr>
          <a:xfrm>
            <a:off x="6231659" y="3304136"/>
            <a:ext cx="3750541" cy="1200871"/>
          </a:xfrm>
          <a:prstGeom prst="rect">
            <a:avLst/>
          </a:prstGeom>
        </p:spPr>
        <p:txBody>
          <a:bodyPr/>
          <a:lstStyle>
            <a:lvl1pPr marL="0" indent="0">
              <a:buNone/>
              <a:defRPr sz="1600" baseline="0">
                <a:solidFill>
                  <a:schemeClr val="bg2">
                    <a:lumMod val="50000"/>
                  </a:schemeClr>
                </a:solidFill>
                <a:latin typeface="Arial" panose="020B0604020202020204" pitchFamily="34" charset="0"/>
                <a:cs typeface="Arial" panose="020B0604020202020204" pitchFamily="34" charset="0"/>
              </a:defRPr>
            </a:lvl1pPr>
          </a:lstStyle>
          <a:p>
            <a:pPr lvl="0"/>
            <a:r>
              <a:rPr lang="en-US"/>
              <a:t>Insert text</a:t>
            </a:r>
            <a:endParaRPr lang="en-SG"/>
          </a:p>
        </p:txBody>
      </p:sp>
    </p:spTree>
    <p:extLst>
      <p:ext uri="{BB962C8B-B14F-4D97-AF65-F5344CB8AC3E}">
        <p14:creationId xmlns:p14="http://schemas.microsoft.com/office/powerpoint/2010/main" val="303130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73FB80E-31BA-4E9E-94D9-6703D527879C}" type="slidenum">
              <a:rPr lang="en-SG" smtClean="0"/>
              <a:t>‹#›</a:t>
            </a:fld>
            <a:endParaRPr lang="en-SG"/>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709" y="3063245"/>
            <a:ext cx="2411807" cy="1682655"/>
          </a:xfrm>
          <a:prstGeom prst="rect">
            <a:avLst/>
          </a:prstGeom>
        </p:spPr>
      </p:pic>
      <p:cxnSp>
        <p:nvCxnSpPr>
          <p:cNvPr id="8" name="Straight Connector 7"/>
          <p:cNvCxnSpPr/>
          <p:nvPr userDrawn="1"/>
        </p:nvCxnSpPr>
        <p:spPr>
          <a:xfrm>
            <a:off x="7737302" y="2821253"/>
            <a:ext cx="0" cy="2355272"/>
          </a:xfrm>
          <a:prstGeom prst="line">
            <a:avLst/>
          </a:prstGeom>
          <a:ln w="41275">
            <a:solidFill>
              <a:srgbClr val="C00000"/>
            </a:solidFill>
          </a:ln>
        </p:spPr>
        <p:style>
          <a:lnRef idx="1">
            <a:schemeClr val="dk1"/>
          </a:lnRef>
          <a:fillRef idx="0">
            <a:schemeClr val="dk1"/>
          </a:fillRef>
          <a:effectRef idx="0">
            <a:schemeClr val="dk1"/>
          </a:effectRef>
          <a:fontRef idx="minor">
            <a:schemeClr val="tx1"/>
          </a:fontRef>
        </p:style>
      </p:cxnSp>
      <p:sp>
        <p:nvSpPr>
          <p:cNvPr id="12" name="Text Placeholder 11"/>
          <p:cNvSpPr>
            <a:spLocks noGrp="1"/>
          </p:cNvSpPr>
          <p:nvPr>
            <p:ph type="body" sz="quarter" idx="13" hasCustomPrompt="1"/>
          </p:nvPr>
        </p:nvSpPr>
        <p:spPr>
          <a:xfrm>
            <a:off x="4271746" y="1626178"/>
            <a:ext cx="2891126" cy="914400"/>
          </a:xfrm>
          <a:prstGeom prst="rect">
            <a:avLst/>
          </a:prstGeom>
        </p:spPr>
        <p:txBody>
          <a:bodyPr/>
          <a:lstStyle>
            <a:lvl1pPr marL="0" indent="0" algn="ctr">
              <a:buNone/>
              <a:defRPr b="1">
                <a:solidFill>
                  <a:schemeClr val="bg2">
                    <a:lumMod val="50000"/>
                  </a:schemeClr>
                </a:solidFill>
                <a:latin typeface="Arial" panose="020B0604020202020204" pitchFamily="34" charset="0"/>
                <a:cs typeface="Arial" panose="020B0604020202020204" pitchFamily="34" charset="0"/>
              </a:defRPr>
            </a:lvl1pPr>
          </a:lstStyle>
          <a:p>
            <a:pPr lvl="0"/>
            <a:r>
              <a:rPr lang="en-US"/>
              <a:t>Insert text</a:t>
            </a:r>
            <a:endParaRPr lang="en-SG"/>
          </a:p>
        </p:txBody>
      </p:sp>
      <p:sp>
        <p:nvSpPr>
          <p:cNvPr id="14" name="Text Placeholder 13"/>
          <p:cNvSpPr>
            <a:spLocks noGrp="1"/>
          </p:cNvSpPr>
          <p:nvPr>
            <p:ph type="body" sz="quarter" idx="14" hasCustomPrompt="1"/>
          </p:nvPr>
        </p:nvSpPr>
        <p:spPr>
          <a:xfrm>
            <a:off x="3438586" y="3304136"/>
            <a:ext cx="3760236" cy="1200871"/>
          </a:xfrm>
          <a:prstGeom prst="rect">
            <a:avLst/>
          </a:prstGeom>
        </p:spPr>
        <p:txBody>
          <a:bodyPr/>
          <a:lstStyle>
            <a:lvl1pPr marL="0" indent="0">
              <a:buNone/>
              <a:defRPr sz="1600" baseline="0">
                <a:solidFill>
                  <a:schemeClr val="bg2">
                    <a:lumMod val="50000"/>
                  </a:schemeClr>
                </a:solidFill>
                <a:latin typeface="Arial" panose="020B0604020202020204" pitchFamily="34" charset="0"/>
                <a:cs typeface="Arial" panose="020B0604020202020204" pitchFamily="34" charset="0"/>
              </a:defRPr>
            </a:lvl1pPr>
          </a:lstStyle>
          <a:p>
            <a:pPr lvl="0"/>
            <a:r>
              <a:rPr lang="en-US"/>
              <a:t>Insert text</a:t>
            </a:r>
            <a:endParaRPr lang="en-SG"/>
          </a:p>
        </p:txBody>
      </p:sp>
    </p:spTree>
    <p:extLst>
      <p:ext uri="{BB962C8B-B14F-4D97-AF65-F5344CB8AC3E}">
        <p14:creationId xmlns:p14="http://schemas.microsoft.com/office/powerpoint/2010/main" val="2035412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7F96839-1C92-4E65-805D-FD9E40CAA4A7}"/>
              </a:ext>
            </a:extLst>
          </p:cNvPr>
          <p:cNvSpPr>
            <a:spLocks noGrp="1"/>
          </p:cNvSpPr>
          <p:nvPr>
            <p:ph type="subTitle" idx="1" hasCustomPrompt="1"/>
          </p:nvPr>
        </p:nvSpPr>
        <p:spPr>
          <a:xfrm>
            <a:off x="806302" y="5312324"/>
            <a:ext cx="3266934" cy="45488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2"/>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&amp; Title]</a:t>
            </a:r>
          </a:p>
        </p:txBody>
      </p:sp>
      <p:sp>
        <p:nvSpPr>
          <p:cNvPr id="65" name="Text Placeholder 64"/>
          <p:cNvSpPr>
            <a:spLocks noGrp="1"/>
          </p:cNvSpPr>
          <p:nvPr>
            <p:ph type="body" sz="quarter" idx="12" hasCustomPrompt="1"/>
          </p:nvPr>
        </p:nvSpPr>
        <p:spPr>
          <a:xfrm>
            <a:off x="806302" y="5767213"/>
            <a:ext cx="2585720" cy="616745"/>
          </a:xfrm>
          <a:prstGeom prst="rect">
            <a:avLst/>
          </a:prstGeom>
        </p:spPr>
        <p:txBody>
          <a:bodyPr>
            <a:noAutofit/>
          </a:bodyPr>
          <a:lstStyle>
            <a:lvl1pPr marL="0" indent="0">
              <a:buNone/>
              <a:defRPr sz="2000" baseline="0">
                <a:solidFill>
                  <a:schemeClr val="tx2"/>
                </a:solidFill>
                <a:effectLst/>
                <a:latin typeface="+mn-lt"/>
              </a:defRPr>
            </a:lvl1pPr>
          </a:lstStyle>
          <a:p>
            <a:pPr lvl="0"/>
            <a:r>
              <a:rPr lang="en-US"/>
              <a:t>[Event Name]</a:t>
            </a:r>
          </a:p>
        </p:txBody>
      </p:sp>
      <p:pic>
        <p:nvPicPr>
          <p:cNvPr id="6" name="Picture 5"/>
          <p:cNvPicPr>
            <a:picLocks noChangeAspect="1"/>
          </p:cNvPicPr>
          <p:nvPr userDrawn="1"/>
        </p:nvPicPr>
        <p:blipFill>
          <a:blip r:embed="rId2"/>
          <a:stretch>
            <a:fillRect/>
          </a:stretch>
        </p:blipFill>
        <p:spPr>
          <a:xfrm>
            <a:off x="5699051" y="1301117"/>
            <a:ext cx="6492949" cy="5556883"/>
          </a:xfrm>
          <a:prstGeom prst="rect">
            <a:avLst/>
          </a:prstGeom>
        </p:spPr>
      </p:pic>
      <p:pic>
        <p:nvPicPr>
          <p:cNvPr id="7" name="officeArt object" descr="A close up of a sign&#10;&#10;Description automatically generated"/>
          <p:cNvPicPr/>
          <p:nvPr userDrawn="1"/>
        </p:nvPicPr>
        <p:blipFill>
          <a:blip r:embed="rId3"/>
          <a:stretch>
            <a:fillRect/>
          </a:stretch>
        </p:blipFill>
        <p:spPr>
          <a:xfrm>
            <a:off x="9409815" y="5582093"/>
            <a:ext cx="1483507" cy="1057625"/>
          </a:xfrm>
          <a:prstGeom prst="rect">
            <a:avLst/>
          </a:prstGeom>
          <a:ln w="12700" cap="flat">
            <a:noFill/>
            <a:miter lim="400000"/>
          </a:ln>
          <a:effectLst/>
        </p:spPr>
      </p:pic>
      <p:sp>
        <p:nvSpPr>
          <p:cNvPr id="2" name="Title 1">
            <a:extLst>
              <a:ext uri="{FF2B5EF4-FFF2-40B4-BE49-F238E27FC236}">
                <a16:creationId xmlns:a16="http://schemas.microsoft.com/office/drawing/2014/main" id="{2900424E-9760-4F85-96DF-E3C6CF338D02}"/>
              </a:ext>
            </a:extLst>
          </p:cNvPr>
          <p:cNvSpPr>
            <a:spLocks noGrp="1"/>
          </p:cNvSpPr>
          <p:nvPr>
            <p:ph type="ctrTitle" hasCustomPrompt="1"/>
          </p:nvPr>
        </p:nvSpPr>
        <p:spPr>
          <a:xfrm>
            <a:off x="806301" y="1519946"/>
            <a:ext cx="9804991" cy="3096100"/>
          </a:xfrm>
          <a:prstGeom prst="rect">
            <a:avLst/>
          </a:prstGeom>
        </p:spPr>
        <p:txBody>
          <a:bodyPr anchor="ctr">
            <a:normAutofit/>
          </a:bodyPr>
          <a:lstStyle>
            <a:lvl1pPr algn="l">
              <a:defRPr sz="4800" b="1">
                <a:solidFill>
                  <a:schemeClr val="tx2"/>
                </a:solidFill>
                <a:effectLst/>
                <a:latin typeface="+mn-lt"/>
              </a:defRPr>
            </a:lvl1pPr>
          </a:lstStyle>
          <a:p>
            <a:r>
              <a:rPr lang="en-US"/>
              <a:t>Click to edit Master title style </a:t>
            </a:r>
            <a:r>
              <a:rPr lang="en-US" err="1"/>
              <a:t>xxxxx</a:t>
            </a:r>
            <a:br>
              <a:rPr lang="en-US"/>
            </a:br>
            <a:r>
              <a:rPr lang="en-US" err="1"/>
              <a:t>xxxxxxx</a:t>
            </a:r>
            <a:endParaRPr lang="en-US"/>
          </a:p>
        </p:txBody>
      </p:sp>
    </p:spTree>
    <p:extLst>
      <p:ext uri="{BB962C8B-B14F-4D97-AF65-F5344CB8AC3E}">
        <p14:creationId xmlns:p14="http://schemas.microsoft.com/office/powerpoint/2010/main" val="271680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900424E-9760-4F85-96DF-E3C6CF338D02}"/>
              </a:ext>
            </a:extLst>
          </p:cNvPr>
          <p:cNvSpPr txBox="1">
            <a:spLocks/>
          </p:cNvSpPr>
          <p:nvPr userDrawn="1"/>
        </p:nvSpPr>
        <p:spPr>
          <a:xfrm>
            <a:off x="838199" y="1181260"/>
            <a:ext cx="10568710" cy="3096100"/>
          </a:xfrm>
          <a:prstGeom prst="rect">
            <a:avLst/>
          </a:prstGeom>
        </p:spPr>
        <p:txBody>
          <a:bodyPr anchor="ctr">
            <a:normAutofit/>
          </a:bodyPr>
          <a:lstStyle>
            <a:lvl1pPr algn="l" defTabSz="914400" rtl="0" eaLnBrk="1" latinLnBrk="0" hangingPunct="1">
              <a:lnSpc>
                <a:spcPct val="90000"/>
              </a:lnSpc>
              <a:spcBef>
                <a:spcPct val="0"/>
              </a:spcBef>
              <a:buNone/>
              <a:defRPr sz="4800" b="1" kern="1200">
                <a:solidFill>
                  <a:srgbClr val="BE0D2A"/>
                </a:solidFill>
                <a:latin typeface="+mn-lt"/>
                <a:ea typeface="+mj-ea"/>
                <a:cs typeface="+mj-cs"/>
              </a:defRPr>
            </a:lvl1pPr>
          </a:lstStyle>
          <a:p>
            <a:r>
              <a:rPr lang="en-US">
                <a:solidFill>
                  <a:srgbClr val="BE0D2A"/>
                </a:solidFill>
              </a:rPr>
              <a:t>Click to edit Master title style xxxxx</a:t>
            </a:r>
            <a:br>
              <a:rPr lang="en-US"/>
            </a:br>
            <a:endParaRPr lang="en-US"/>
          </a:p>
        </p:txBody>
      </p:sp>
      <p:sp>
        <p:nvSpPr>
          <p:cNvPr id="6" name="Subtitle 2">
            <a:extLst>
              <a:ext uri="{FF2B5EF4-FFF2-40B4-BE49-F238E27FC236}">
                <a16:creationId xmlns:a16="http://schemas.microsoft.com/office/drawing/2014/main" id="{67F96839-1C92-4E65-805D-FD9E40CAA4A7}"/>
              </a:ext>
            </a:extLst>
          </p:cNvPr>
          <p:cNvSpPr>
            <a:spLocks noGrp="1"/>
          </p:cNvSpPr>
          <p:nvPr>
            <p:ph type="subTitle" idx="1" hasCustomPrompt="1"/>
          </p:nvPr>
        </p:nvSpPr>
        <p:spPr>
          <a:xfrm>
            <a:off x="838200" y="4973638"/>
            <a:ext cx="2585720" cy="45488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sp>
        <p:nvSpPr>
          <p:cNvPr id="7" name="Text Placeholder 64"/>
          <p:cNvSpPr>
            <a:spLocks noGrp="1"/>
          </p:cNvSpPr>
          <p:nvPr>
            <p:ph type="body" sz="quarter" idx="12" hasCustomPrompt="1"/>
          </p:nvPr>
        </p:nvSpPr>
        <p:spPr>
          <a:xfrm>
            <a:off x="838200" y="5428527"/>
            <a:ext cx="2585720" cy="616745"/>
          </a:xfrm>
          <a:prstGeom prst="rect">
            <a:avLst/>
          </a:prstGeom>
        </p:spPr>
        <p:txBody>
          <a:bodyPr>
            <a:noAutofit/>
          </a:bodyPr>
          <a:lstStyle>
            <a:lvl1pPr marL="0" indent="0">
              <a:buNone/>
              <a:defRPr sz="2000">
                <a:solidFill>
                  <a:schemeClr val="tx2"/>
                </a:solidFill>
                <a:latin typeface="+mn-lt"/>
              </a:defRPr>
            </a:lvl1pPr>
          </a:lstStyle>
          <a:p>
            <a:pPr lvl="0"/>
            <a:r>
              <a:rPr lang="en-US"/>
              <a:t>[Location]</a:t>
            </a:r>
          </a:p>
        </p:txBody>
      </p:sp>
    </p:spTree>
    <p:extLst>
      <p:ext uri="{BB962C8B-B14F-4D97-AF65-F5344CB8AC3E}">
        <p14:creationId xmlns:p14="http://schemas.microsoft.com/office/powerpoint/2010/main" val="21879576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2" name="Rectangle 1"/>
          <p:cNvSpPr/>
          <p:nvPr userDrawn="1"/>
        </p:nvSpPr>
        <p:spPr>
          <a:xfrm>
            <a:off x="1" y="1807127"/>
            <a:ext cx="12181952" cy="44299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0"/>
          <p:cNvSpPr>
            <a:spLocks noGrp="1"/>
          </p:cNvSpPr>
          <p:nvPr>
            <p:ph type="body" sz="quarter" idx="15" hasCustomPrompt="1"/>
          </p:nvPr>
        </p:nvSpPr>
        <p:spPr>
          <a:xfrm flipH="1">
            <a:off x="606361" y="284682"/>
            <a:ext cx="10610079" cy="731520"/>
          </a:xfrm>
          <a:prstGeom prst="rect">
            <a:avLst/>
          </a:prstGeom>
          <a:noFill/>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800" b="0" i="1" baseline="0" dirty="0">
                <a:solidFill>
                  <a:schemeClr val="accent1"/>
                </a:solidFill>
                <a:latin typeface="+mn-lt"/>
              </a:defRPr>
            </a:lvl1pPr>
          </a:lstStyle>
          <a:p>
            <a:r>
              <a:rPr lang="en-US"/>
              <a:t>[Editable Headline]</a:t>
            </a:r>
          </a:p>
        </p:txBody>
      </p:sp>
      <p:sp>
        <p:nvSpPr>
          <p:cNvPr id="24" name="Content Placeholder 3"/>
          <p:cNvSpPr>
            <a:spLocks noGrp="1"/>
          </p:cNvSpPr>
          <p:nvPr>
            <p:ph sz="quarter" idx="26" hasCustomPrompt="1"/>
          </p:nvPr>
        </p:nvSpPr>
        <p:spPr>
          <a:xfrm>
            <a:off x="364251" y="2015735"/>
            <a:ext cx="5464301" cy="4158777"/>
          </a:xfrm>
          <a:prstGeom prst="rect">
            <a:avLst/>
          </a:prstGeom>
          <a:pattFill prst="pct5">
            <a:fgClr>
              <a:schemeClr val="tx2"/>
            </a:fgClr>
            <a:bgClr>
              <a:schemeClr val="bg1"/>
            </a:bgClr>
          </a:pattFill>
        </p:spPr>
        <p:txBody>
          <a:bodyPr/>
          <a:lstStyle>
            <a:lvl1pPr marL="0" indent="0">
              <a:buNone/>
              <a:defRPr/>
            </a:lvl1pPr>
          </a:lstStyle>
          <a:p>
            <a:pPr lvl="0"/>
            <a:r>
              <a:rPr lang="en-US"/>
              <a:t>   </a:t>
            </a:r>
          </a:p>
        </p:txBody>
      </p:sp>
      <p:sp>
        <p:nvSpPr>
          <p:cNvPr id="27" name="Text Placeholder 10"/>
          <p:cNvSpPr>
            <a:spLocks noGrp="1"/>
          </p:cNvSpPr>
          <p:nvPr>
            <p:ph type="body" sz="quarter" idx="28" hasCustomPrompt="1"/>
          </p:nvPr>
        </p:nvSpPr>
        <p:spPr>
          <a:xfrm>
            <a:off x="803228" y="1245930"/>
            <a:ext cx="4586348" cy="571813"/>
          </a:xfrm>
          <a:prstGeom prst="rect">
            <a:avLst/>
          </a:prstGeom>
        </p:spPr>
        <p:txBody>
          <a:bodyPr anchor="ctr">
            <a:noAutofit/>
          </a:bodyPr>
          <a:lstStyle>
            <a:lvl1pPr marL="0" indent="0" algn="ctr">
              <a:buNone/>
              <a:defRPr lang="en-US" sz="1400" b="1" dirty="0">
                <a:solidFill>
                  <a:schemeClr val="tx1"/>
                </a:solidFill>
                <a:latin typeface="+mn-lt"/>
              </a:defRPr>
            </a:lvl1pPr>
          </a:lstStyle>
          <a:p>
            <a:r>
              <a:rPr lang="en-US"/>
              <a:t>[Editable Text]</a:t>
            </a:r>
          </a:p>
        </p:txBody>
      </p:sp>
      <p:sp>
        <p:nvSpPr>
          <p:cNvPr id="33" name="Text Placeholder 10"/>
          <p:cNvSpPr>
            <a:spLocks noGrp="1"/>
          </p:cNvSpPr>
          <p:nvPr>
            <p:ph type="body" sz="quarter" idx="30" hasCustomPrompt="1"/>
          </p:nvPr>
        </p:nvSpPr>
        <p:spPr>
          <a:xfrm>
            <a:off x="819703" y="6326794"/>
            <a:ext cx="2803342" cy="158889"/>
          </a:xfrm>
          <a:prstGeom prst="rect">
            <a:avLst/>
          </a:prstGeom>
        </p:spPr>
        <p:txBody>
          <a:bodyPr anchor="ctr">
            <a:noAutofit/>
          </a:bodyPr>
          <a:lstStyle>
            <a:lvl1pPr marL="0" indent="0" algn="l">
              <a:buNone/>
              <a:defRPr lang="en-US" sz="700" b="0" dirty="0">
                <a:solidFill>
                  <a:schemeClr val="tx2"/>
                </a:solidFill>
                <a:latin typeface="+mn-lt"/>
              </a:defRPr>
            </a:lvl1pPr>
          </a:lstStyle>
          <a:p>
            <a:r>
              <a:rPr lang="en-US"/>
              <a:t>XXXXXXXXXX</a:t>
            </a:r>
          </a:p>
        </p:txBody>
      </p:sp>
      <p:sp>
        <p:nvSpPr>
          <p:cNvPr id="35" name="Text Placeholder 10"/>
          <p:cNvSpPr>
            <a:spLocks noGrp="1"/>
          </p:cNvSpPr>
          <p:nvPr>
            <p:ph type="body" sz="quarter" idx="31" hasCustomPrompt="1"/>
          </p:nvPr>
        </p:nvSpPr>
        <p:spPr>
          <a:xfrm>
            <a:off x="716229" y="6524785"/>
            <a:ext cx="2906816" cy="160953"/>
          </a:xfrm>
          <a:prstGeom prst="rect">
            <a:avLst/>
          </a:prstGeom>
        </p:spPr>
        <p:txBody>
          <a:bodyPr anchor="ctr">
            <a:noAutofit/>
          </a:bodyPr>
          <a:lstStyle>
            <a:lvl1pPr marL="0" indent="0" algn="l">
              <a:buNone/>
              <a:defRPr lang="en-US" sz="700" b="0" dirty="0">
                <a:solidFill>
                  <a:schemeClr val="tx2"/>
                </a:solidFill>
                <a:latin typeface="+mn-lt"/>
              </a:defRPr>
            </a:lvl1pPr>
          </a:lstStyle>
          <a:p>
            <a:r>
              <a:rPr lang="en-US"/>
              <a:t>XXXXXXXXXX</a:t>
            </a:r>
          </a:p>
        </p:txBody>
      </p:sp>
      <p:sp>
        <p:nvSpPr>
          <p:cNvPr id="36" name="Rectangle 35"/>
          <p:cNvSpPr/>
          <p:nvPr userDrawn="1"/>
        </p:nvSpPr>
        <p:spPr>
          <a:xfrm>
            <a:off x="280773" y="6485683"/>
            <a:ext cx="399468" cy="200055"/>
          </a:xfrm>
          <a:prstGeom prst="rect">
            <a:avLst/>
          </a:prstGeom>
        </p:spPr>
        <p:txBody>
          <a:bodyPr wrap="none">
            <a:spAutoFit/>
          </a:bodyPr>
          <a:lstStyle/>
          <a:p>
            <a:r>
              <a:rPr lang="en-US" sz="700">
                <a:solidFill>
                  <a:schemeClr val="tx2"/>
                </a:solidFill>
              </a:rPr>
              <a:t>Note:</a:t>
            </a:r>
          </a:p>
        </p:txBody>
      </p:sp>
      <p:sp>
        <p:nvSpPr>
          <p:cNvPr id="37" name="Text Placeholder 10"/>
          <p:cNvSpPr>
            <a:spLocks noGrp="1"/>
          </p:cNvSpPr>
          <p:nvPr>
            <p:ph type="body" sz="quarter" idx="32" hasCustomPrompt="1"/>
          </p:nvPr>
        </p:nvSpPr>
        <p:spPr>
          <a:xfrm>
            <a:off x="6655137" y="6326794"/>
            <a:ext cx="2803342" cy="158889"/>
          </a:xfrm>
          <a:prstGeom prst="rect">
            <a:avLst/>
          </a:prstGeom>
        </p:spPr>
        <p:txBody>
          <a:bodyPr anchor="ctr">
            <a:noAutofit/>
          </a:bodyPr>
          <a:lstStyle>
            <a:lvl1pPr marL="0" indent="0" algn="l">
              <a:buNone/>
              <a:defRPr lang="en-US" sz="700" b="0" dirty="0">
                <a:solidFill>
                  <a:schemeClr val="tx2"/>
                </a:solidFill>
                <a:latin typeface="+mn-lt"/>
              </a:defRPr>
            </a:lvl1pPr>
          </a:lstStyle>
          <a:p>
            <a:r>
              <a:rPr lang="en-US"/>
              <a:t>XXXXXXXXXX</a:t>
            </a:r>
          </a:p>
        </p:txBody>
      </p:sp>
      <p:sp>
        <p:nvSpPr>
          <p:cNvPr id="38" name="Rectangle 37"/>
          <p:cNvSpPr/>
          <p:nvPr userDrawn="1"/>
        </p:nvSpPr>
        <p:spPr>
          <a:xfrm>
            <a:off x="6116207" y="6287691"/>
            <a:ext cx="538930" cy="200055"/>
          </a:xfrm>
          <a:prstGeom prst="rect">
            <a:avLst/>
          </a:prstGeom>
        </p:spPr>
        <p:txBody>
          <a:bodyPr wrap="none">
            <a:spAutoFit/>
          </a:bodyPr>
          <a:lstStyle/>
          <a:p>
            <a:r>
              <a:rPr lang="en-US" sz="700">
                <a:solidFill>
                  <a:schemeClr val="tx2"/>
                </a:solidFill>
              </a:rPr>
              <a:t>Sources:</a:t>
            </a:r>
          </a:p>
        </p:txBody>
      </p:sp>
      <p:sp>
        <p:nvSpPr>
          <p:cNvPr id="39" name="Text Placeholder 10"/>
          <p:cNvSpPr>
            <a:spLocks noGrp="1"/>
          </p:cNvSpPr>
          <p:nvPr>
            <p:ph type="body" sz="quarter" idx="33" hasCustomPrompt="1"/>
          </p:nvPr>
        </p:nvSpPr>
        <p:spPr>
          <a:xfrm>
            <a:off x="6551663" y="6524785"/>
            <a:ext cx="2906816" cy="160953"/>
          </a:xfrm>
          <a:prstGeom prst="rect">
            <a:avLst/>
          </a:prstGeom>
        </p:spPr>
        <p:txBody>
          <a:bodyPr anchor="ctr">
            <a:noAutofit/>
          </a:bodyPr>
          <a:lstStyle>
            <a:lvl1pPr marL="0" indent="0" algn="l">
              <a:buNone/>
              <a:defRPr lang="en-US" sz="700" b="0" dirty="0">
                <a:solidFill>
                  <a:schemeClr val="tx2"/>
                </a:solidFill>
                <a:latin typeface="+mn-lt"/>
              </a:defRPr>
            </a:lvl1pPr>
          </a:lstStyle>
          <a:p>
            <a:r>
              <a:rPr lang="en-US"/>
              <a:t>XXXXXXXXXX</a:t>
            </a:r>
          </a:p>
        </p:txBody>
      </p:sp>
      <p:sp>
        <p:nvSpPr>
          <p:cNvPr id="40" name="Rectangle 39"/>
          <p:cNvSpPr/>
          <p:nvPr userDrawn="1"/>
        </p:nvSpPr>
        <p:spPr>
          <a:xfrm>
            <a:off x="6116207" y="6485683"/>
            <a:ext cx="399468" cy="200055"/>
          </a:xfrm>
          <a:prstGeom prst="rect">
            <a:avLst/>
          </a:prstGeom>
        </p:spPr>
        <p:txBody>
          <a:bodyPr wrap="none">
            <a:spAutoFit/>
          </a:bodyPr>
          <a:lstStyle/>
          <a:p>
            <a:r>
              <a:rPr lang="en-US" sz="700">
                <a:solidFill>
                  <a:schemeClr val="tx2"/>
                </a:solidFill>
              </a:rPr>
              <a:t>Note:</a:t>
            </a:r>
          </a:p>
        </p:txBody>
      </p:sp>
      <p:sp>
        <p:nvSpPr>
          <p:cNvPr id="26" name="Text Placeholder 10"/>
          <p:cNvSpPr>
            <a:spLocks noGrp="1"/>
          </p:cNvSpPr>
          <p:nvPr>
            <p:ph type="body" sz="quarter" idx="35" hasCustomPrompt="1"/>
          </p:nvPr>
        </p:nvSpPr>
        <p:spPr>
          <a:xfrm>
            <a:off x="6630093" y="1245930"/>
            <a:ext cx="4586348" cy="571813"/>
          </a:xfrm>
          <a:prstGeom prst="rect">
            <a:avLst/>
          </a:prstGeom>
        </p:spPr>
        <p:txBody>
          <a:bodyPr anchor="ctr">
            <a:noAutofit/>
          </a:bodyPr>
          <a:lstStyle>
            <a:lvl1pPr marL="0" indent="0" algn="ctr">
              <a:buNone/>
              <a:defRPr lang="en-US" sz="1400" b="1" dirty="0">
                <a:solidFill>
                  <a:schemeClr val="tx1"/>
                </a:solidFill>
                <a:latin typeface="+mn-lt"/>
              </a:defRPr>
            </a:lvl1pPr>
          </a:lstStyle>
          <a:p>
            <a:r>
              <a:rPr lang="en-US"/>
              <a:t>[Editable Text]</a:t>
            </a:r>
          </a:p>
        </p:txBody>
      </p:sp>
      <p:sp>
        <p:nvSpPr>
          <p:cNvPr id="29" name="Content Placeholder 3"/>
          <p:cNvSpPr>
            <a:spLocks noGrp="1"/>
          </p:cNvSpPr>
          <p:nvPr>
            <p:ph sz="quarter" idx="36" hasCustomPrompt="1"/>
          </p:nvPr>
        </p:nvSpPr>
        <p:spPr>
          <a:xfrm>
            <a:off x="6191116" y="2009121"/>
            <a:ext cx="5464301" cy="4158777"/>
          </a:xfrm>
          <a:prstGeom prst="rect">
            <a:avLst/>
          </a:prstGeom>
          <a:pattFill prst="pct5">
            <a:fgClr>
              <a:schemeClr val="tx2"/>
            </a:fgClr>
            <a:bgClr>
              <a:schemeClr val="bg1"/>
            </a:bgClr>
          </a:pattFill>
        </p:spPr>
        <p:txBody>
          <a:bodyPr/>
          <a:lstStyle>
            <a:lvl1pPr marL="0" indent="0">
              <a:buNone/>
              <a:defRPr/>
            </a:lvl1pPr>
          </a:lstStyle>
          <a:p>
            <a:pPr lvl="0"/>
            <a:r>
              <a:rPr lang="en-US"/>
              <a:t>   </a:t>
            </a:r>
          </a:p>
        </p:txBody>
      </p:sp>
      <p:sp>
        <p:nvSpPr>
          <p:cNvPr id="34" name="Rectangle 33"/>
          <p:cNvSpPr/>
          <p:nvPr userDrawn="1"/>
        </p:nvSpPr>
        <p:spPr>
          <a:xfrm>
            <a:off x="280772" y="6287690"/>
            <a:ext cx="11374645" cy="468000"/>
          </a:xfrm>
          <a:prstGeom prst="rect">
            <a:avLst/>
          </a:prstGeom>
          <a:solidFill>
            <a:schemeClr val="bg1"/>
          </a:solidFill>
        </p:spPr>
        <p:txBody>
          <a:bodyPr wrap="square">
            <a:spAutoFit/>
          </a:bodyPr>
          <a:lstStyle/>
          <a:p>
            <a:endParaRPr lang="en-US" sz="700">
              <a:solidFill>
                <a:schemeClr val="tx2"/>
              </a:solidFill>
            </a:endParaRPr>
          </a:p>
          <a:p>
            <a:endParaRPr lang="en-US" sz="700">
              <a:solidFill>
                <a:schemeClr val="tx2"/>
              </a:solidFill>
            </a:endParaRPr>
          </a:p>
        </p:txBody>
      </p:sp>
      <p:sp>
        <p:nvSpPr>
          <p:cNvPr id="3" name="Text Placeholder 10">
            <a:extLst>
              <a:ext uri="{FF2B5EF4-FFF2-40B4-BE49-F238E27FC236}">
                <a16:creationId xmlns:a16="http://schemas.microsoft.com/office/drawing/2014/main" id="{047170B8-85A9-47B5-F2D8-0EA9DAD1170D}"/>
              </a:ext>
            </a:extLst>
          </p:cNvPr>
          <p:cNvSpPr>
            <a:spLocks noGrp="1"/>
          </p:cNvSpPr>
          <p:nvPr>
            <p:ph type="body" sz="quarter" idx="16" hasCustomPrompt="1"/>
          </p:nvPr>
        </p:nvSpPr>
        <p:spPr>
          <a:xfrm>
            <a:off x="364097" y="6402229"/>
            <a:ext cx="3991425" cy="130176"/>
          </a:xfrm>
          <a:prstGeom prst="rect">
            <a:avLst/>
          </a:prstGeom>
        </p:spPr>
        <p:txBody>
          <a:bodyPr anchor="ctr">
            <a:noAutofit/>
          </a:bodyPr>
          <a:lstStyle>
            <a:lvl1pPr marL="0" indent="0" algn="l">
              <a:buNone/>
              <a:defRPr lang="en-US" sz="900" b="0" dirty="0">
                <a:solidFill>
                  <a:schemeClr val="bg1">
                    <a:lumMod val="50000"/>
                  </a:schemeClr>
                </a:solidFill>
                <a:latin typeface="+mn-lt"/>
              </a:defRPr>
            </a:lvl1pPr>
          </a:lstStyle>
          <a:p>
            <a:r>
              <a:rPr lang="en-US"/>
              <a:t>Source: </a:t>
            </a:r>
            <a:r>
              <a:rPr lang="en-US" err="1"/>
              <a:t>xxxxxxxxxxxxxxxxxxxxxxxxxxxxxxxxxxxxxxxxx</a:t>
            </a:r>
            <a:endParaRPr lang="en-US"/>
          </a:p>
        </p:txBody>
      </p:sp>
      <p:sp>
        <p:nvSpPr>
          <p:cNvPr id="4" name="Text Placeholder 10">
            <a:extLst>
              <a:ext uri="{FF2B5EF4-FFF2-40B4-BE49-F238E27FC236}">
                <a16:creationId xmlns:a16="http://schemas.microsoft.com/office/drawing/2014/main" id="{15E61B63-B7B9-F9CF-D43D-C21D26EF837B}"/>
              </a:ext>
            </a:extLst>
          </p:cNvPr>
          <p:cNvSpPr>
            <a:spLocks noGrp="1"/>
          </p:cNvSpPr>
          <p:nvPr>
            <p:ph type="body" sz="quarter" idx="37" hasCustomPrompt="1"/>
          </p:nvPr>
        </p:nvSpPr>
        <p:spPr>
          <a:xfrm>
            <a:off x="6191116" y="6387718"/>
            <a:ext cx="3991425" cy="130176"/>
          </a:xfrm>
          <a:prstGeom prst="rect">
            <a:avLst/>
          </a:prstGeom>
        </p:spPr>
        <p:txBody>
          <a:bodyPr anchor="ctr">
            <a:noAutofit/>
          </a:bodyPr>
          <a:lstStyle>
            <a:lvl1pPr marL="0" indent="0" algn="l">
              <a:buNone/>
              <a:defRPr lang="en-US" sz="900" b="0" dirty="0">
                <a:solidFill>
                  <a:schemeClr val="bg1">
                    <a:lumMod val="50000"/>
                  </a:schemeClr>
                </a:solidFill>
                <a:latin typeface="+mn-lt"/>
              </a:defRPr>
            </a:lvl1pPr>
          </a:lstStyle>
          <a:p>
            <a:r>
              <a:rPr lang="en-US"/>
              <a:t>Source: </a:t>
            </a:r>
            <a:r>
              <a:rPr lang="en-US" err="1"/>
              <a:t>xxxxxxxxxxxxxxxxxxxxxxxxxxxxxxxxxxxxxxxxx</a:t>
            </a:r>
            <a:endParaRPr lang="en-US"/>
          </a:p>
        </p:txBody>
      </p:sp>
    </p:spTree>
    <p:extLst>
      <p:ext uri="{BB962C8B-B14F-4D97-AF65-F5344CB8AC3E}">
        <p14:creationId xmlns:p14="http://schemas.microsoft.com/office/powerpoint/2010/main" val="19312649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Slide 9">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007778-F28E-4947-ADF4-AF57393E5B2B}"/>
              </a:ext>
            </a:extLst>
          </p:cNvPr>
          <p:cNvSpPr>
            <a:spLocks noGrp="1"/>
          </p:cNvSpPr>
          <p:nvPr userDrawn="1">
            <p:ph type="title" hasCustomPrompt="1"/>
          </p:nvPr>
        </p:nvSpPr>
        <p:spPr>
          <a:xfrm>
            <a:off x="731520" y="518753"/>
            <a:ext cx="3856781" cy="467945"/>
          </a:xfrm>
          <a:prstGeom prst="rect">
            <a:avLst/>
          </a:prstGeom>
        </p:spPr>
        <p:txBody>
          <a:bodyPr anchor="t">
            <a:noAutofit/>
          </a:bodyPr>
          <a:lstStyle>
            <a:lvl1pPr algn="l">
              <a:defRPr sz="2800" b="1" baseline="0">
                <a:solidFill>
                  <a:schemeClr val="accent1"/>
                </a:solidFill>
                <a:latin typeface="+mn-lt"/>
              </a:defRPr>
            </a:lvl1pPr>
          </a:lstStyle>
          <a:p>
            <a:r>
              <a:rPr lang="en-US"/>
              <a:t>[Editable Headline]</a:t>
            </a:r>
          </a:p>
        </p:txBody>
      </p:sp>
      <p:sp>
        <p:nvSpPr>
          <p:cNvPr id="25" name="Content Placeholder 13"/>
          <p:cNvSpPr>
            <a:spLocks noGrp="1"/>
          </p:cNvSpPr>
          <p:nvPr>
            <p:ph sz="half" idx="2" hasCustomPrompt="1"/>
          </p:nvPr>
        </p:nvSpPr>
        <p:spPr>
          <a:xfrm>
            <a:off x="731520" y="1177456"/>
            <a:ext cx="7039276" cy="4944447"/>
          </a:xfrm>
          <a:prstGeom prst="rect">
            <a:avLst/>
          </a:prstGeom>
          <a:solidFill>
            <a:schemeClr val="bg1"/>
          </a:solidFill>
          <a:effectLst/>
        </p:spPr>
        <p:txBody>
          <a:bodyPr anchor="ctr"/>
          <a:lstStyle>
            <a:lvl1pPr marL="0" indent="0" algn="ctr">
              <a:buNone/>
              <a:defRPr sz="1800"/>
            </a:lvl1pPr>
          </a:lstStyle>
          <a:p>
            <a:pPr lvl="0"/>
            <a:r>
              <a:rPr lang="en-US"/>
              <a:t>[Graph / Chart / Table Placeholder]</a:t>
            </a:r>
          </a:p>
        </p:txBody>
      </p:sp>
      <p:sp>
        <p:nvSpPr>
          <p:cNvPr id="7" name="Slide Number Placeholder 5"/>
          <p:cNvSpPr>
            <a:spLocks noGrp="1"/>
          </p:cNvSpPr>
          <p:nvPr>
            <p:ph type="sldNum" sz="quarter" idx="4"/>
          </p:nvPr>
        </p:nvSpPr>
        <p:spPr>
          <a:xfrm>
            <a:off x="924347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3F5C1-078D-470A-9B1F-351C9D2F8E7B}" type="slidenum">
              <a:rPr lang="en-US" smtClean="0"/>
              <a:t>‹#›</a:t>
            </a:fld>
            <a:endParaRPr lang="en-US"/>
          </a:p>
        </p:txBody>
      </p:sp>
      <p:sp>
        <p:nvSpPr>
          <p:cNvPr id="12" name="Text Placeholder 10"/>
          <p:cNvSpPr>
            <a:spLocks noGrp="1"/>
          </p:cNvSpPr>
          <p:nvPr>
            <p:ph type="body" sz="quarter" idx="16" hasCustomPrompt="1"/>
          </p:nvPr>
        </p:nvSpPr>
        <p:spPr>
          <a:xfrm>
            <a:off x="1088916" y="6285261"/>
            <a:ext cx="3991425" cy="130176"/>
          </a:xfrm>
          <a:prstGeom prst="rect">
            <a:avLst/>
          </a:prstGeom>
        </p:spPr>
        <p:txBody>
          <a:bodyPr anchor="ctr">
            <a:noAutofit/>
          </a:bodyPr>
          <a:lstStyle>
            <a:lvl1pPr marL="0" indent="0" algn="l">
              <a:buNone/>
              <a:defRPr lang="en-US" sz="700" b="0" dirty="0">
                <a:solidFill>
                  <a:schemeClr val="tx1"/>
                </a:solidFill>
                <a:latin typeface="+mn-lt"/>
              </a:defRPr>
            </a:lvl1pPr>
          </a:lstStyle>
          <a:p>
            <a:r>
              <a:rPr lang="en-US"/>
              <a:t>Sources: </a:t>
            </a:r>
            <a:r>
              <a:rPr lang="en-US" err="1"/>
              <a:t>xxxxxxxxxxxxxxxxxxxxxxxxxxxxxxxxxxxxxxxxx</a:t>
            </a:r>
            <a:endParaRPr lang="en-US"/>
          </a:p>
        </p:txBody>
      </p:sp>
      <p:sp>
        <p:nvSpPr>
          <p:cNvPr id="13" name="Text Placeholder 10"/>
          <p:cNvSpPr>
            <a:spLocks noGrp="1"/>
          </p:cNvSpPr>
          <p:nvPr>
            <p:ph type="body" sz="quarter" idx="17" hasCustomPrompt="1"/>
          </p:nvPr>
        </p:nvSpPr>
        <p:spPr>
          <a:xfrm>
            <a:off x="1079584" y="6478968"/>
            <a:ext cx="3991425" cy="130176"/>
          </a:xfrm>
          <a:prstGeom prst="rect">
            <a:avLst/>
          </a:prstGeom>
        </p:spPr>
        <p:txBody>
          <a:bodyPr anchor="ctr">
            <a:noAutofit/>
          </a:bodyPr>
          <a:lstStyle>
            <a:lvl1pPr marL="0" indent="0" algn="l">
              <a:buNone/>
              <a:defRPr lang="en-US" sz="700" b="0" dirty="0">
                <a:solidFill>
                  <a:schemeClr val="tx1"/>
                </a:solidFill>
                <a:latin typeface="+mn-lt"/>
              </a:defRPr>
            </a:lvl1pPr>
          </a:lstStyle>
          <a:p>
            <a:r>
              <a:rPr lang="en-US"/>
              <a:t>Note: </a:t>
            </a:r>
            <a:r>
              <a:rPr lang="en-US" err="1"/>
              <a:t>xxxxxxxxxxxxxxxxxxxxxxxxxxxxxxxxxxxxxxxxxxxxxxxx</a:t>
            </a:r>
            <a:endParaRPr lang="en-US"/>
          </a:p>
        </p:txBody>
      </p:sp>
      <p:sp>
        <p:nvSpPr>
          <p:cNvPr id="14" name="Text Placeholder 10"/>
          <p:cNvSpPr>
            <a:spLocks noGrp="1"/>
          </p:cNvSpPr>
          <p:nvPr>
            <p:ph type="body" sz="quarter" idx="10" hasCustomPrompt="1"/>
          </p:nvPr>
        </p:nvSpPr>
        <p:spPr>
          <a:xfrm>
            <a:off x="7879974" y="981534"/>
            <a:ext cx="4106698" cy="5303727"/>
          </a:xfrm>
          <a:prstGeom prst="rect">
            <a:avLst/>
          </a:prstGeom>
        </p:spPr>
        <p:txBody>
          <a:bodyPr anchor="ctr">
            <a:noAutofit/>
          </a:bodyPr>
          <a:lstStyle>
            <a:lvl1pPr marL="0" indent="0" algn="l">
              <a:buNone/>
              <a:defRPr lang="en-US" sz="1800" b="0" dirty="0">
                <a:solidFill>
                  <a:schemeClr val="tx1"/>
                </a:solidFill>
                <a:latin typeface="+mn-lt"/>
              </a:defRPr>
            </a:lvl1pPr>
          </a:lstStyle>
          <a:p>
            <a:r>
              <a:rPr lang="en-US"/>
              <a:t>[Editable Text] A </a:t>
            </a:r>
            <a:r>
              <a:rPr lang="en-US" err="1"/>
              <a:t>cras</a:t>
            </a:r>
            <a:r>
              <a:rPr lang="en-US"/>
              <a:t> dolor </a:t>
            </a:r>
            <a:r>
              <a:rPr lang="en-US" err="1"/>
              <a:t>tempor</a:t>
            </a:r>
            <a:r>
              <a:rPr lang="en-US"/>
              <a:t> dolor, </a:t>
            </a:r>
            <a:r>
              <a:rPr lang="en-US" err="1"/>
              <a:t>aut</a:t>
            </a:r>
            <a:r>
              <a:rPr lang="en-US"/>
              <a:t> </a:t>
            </a:r>
            <a:r>
              <a:rPr lang="en-US" err="1"/>
              <a:t>leo</a:t>
            </a:r>
            <a:r>
              <a:rPr lang="en-US"/>
              <a:t> </a:t>
            </a:r>
            <a:r>
              <a:rPr lang="en-US" err="1"/>
              <a:t>aenean</a:t>
            </a:r>
            <a:r>
              <a:rPr lang="en-US"/>
              <a:t>, </a:t>
            </a:r>
            <a:r>
              <a:rPr lang="en-US" err="1"/>
              <a:t>hendrerit</a:t>
            </a:r>
            <a:r>
              <a:rPr lang="en-US"/>
              <a:t> </a:t>
            </a:r>
            <a:r>
              <a:rPr lang="en-US" err="1"/>
              <a:t>ultrices</a:t>
            </a:r>
            <a:r>
              <a:rPr lang="en-US"/>
              <a:t> ac sed. Et lorem </a:t>
            </a:r>
            <a:r>
              <a:rPr lang="en-US" err="1"/>
              <a:t>pellentesque</a:t>
            </a:r>
            <a:r>
              <a:rPr lang="en-US"/>
              <a:t> </a:t>
            </a:r>
            <a:r>
              <a:rPr lang="en-US" err="1"/>
              <a:t>nunc</a:t>
            </a:r>
            <a:r>
              <a:rPr lang="en-US"/>
              <a:t> </a:t>
            </a:r>
            <a:r>
              <a:rPr lang="en-US" err="1"/>
              <a:t>varius</a:t>
            </a:r>
            <a:r>
              <a:rPr lang="en-US"/>
              <a:t>. </a:t>
            </a:r>
            <a:r>
              <a:rPr lang="en-US" err="1"/>
              <a:t>Nec</a:t>
            </a:r>
            <a:r>
              <a:rPr lang="en-US"/>
              <a:t> ipsum </a:t>
            </a:r>
            <a:r>
              <a:rPr lang="en-US" err="1"/>
              <a:t>pulvinar</a:t>
            </a:r>
            <a:r>
              <a:rPr lang="en-US"/>
              <a:t> </a:t>
            </a:r>
            <a:r>
              <a:rPr lang="en-US" err="1"/>
              <a:t>netus</a:t>
            </a:r>
            <a:r>
              <a:rPr lang="en-US"/>
              <a:t> </a:t>
            </a:r>
            <a:r>
              <a:rPr lang="en-US" err="1"/>
              <a:t>hendrerit</a:t>
            </a:r>
            <a:r>
              <a:rPr lang="en-US"/>
              <a:t> </a:t>
            </a:r>
            <a:r>
              <a:rPr lang="en-US" err="1"/>
              <a:t>amet</a:t>
            </a:r>
            <a:r>
              <a:rPr lang="en-US"/>
              <a:t> </a:t>
            </a:r>
            <a:r>
              <a:rPr lang="en-US" err="1"/>
              <a:t>corporis</a:t>
            </a:r>
            <a:r>
              <a:rPr lang="en-US"/>
              <a:t>, </a:t>
            </a:r>
            <a:r>
              <a:rPr lang="en-US" err="1"/>
              <a:t>donec</a:t>
            </a:r>
            <a:r>
              <a:rPr lang="en-US"/>
              <a:t> </a:t>
            </a:r>
            <a:r>
              <a:rPr lang="en-US" err="1"/>
              <a:t>urna</a:t>
            </a:r>
            <a:r>
              <a:rPr lang="en-US"/>
              <a:t>. </a:t>
            </a:r>
          </a:p>
          <a:p>
            <a:endParaRPr lang="en-US"/>
          </a:p>
          <a:p>
            <a:r>
              <a:rPr lang="en-US"/>
              <a:t>[Editable Text]  </a:t>
            </a:r>
            <a:r>
              <a:rPr lang="en-US" err="1"/>
              <a:t>Eius</a:t>
            </a:r>
            <a:r>
              <a:rPr lang="en-US"/>
              <a:t> dolor </a:t>
            </a:r>
            <a:r>
              <a:rPr lang="en-US" err="1"/>
              <a:t>duis</a:t>
            </a:r>
            <a:r>
              <a:rPr lang="en-US"/>
              <a:t> dolor vitae </a:t>
            </a:r>
            <a:r>
              <a:rPr lang="en-US" err="1"/>
              <a:t>odio</a:t>
            </a:r>
            <a:r>
              <a:rPr lang="en-US"/>
              <a:t> </a:t>
            </a:r>
            <a:r>
              <a:rPr lang="en-US" err="1"/>
              <a:t>lecus</a:t>
            </a:r>
            <a:r>
              <a:rPr lang="en-US"/>
              <a:t>, </a:t>
            </a:r>
            <a:r>
              <a:rPr lang="en-US" err="1"/>
              <a:t>sed</a:t>
            </a:r>
            <a:r>
              <a:rPr lang="en-US"/>
              <a:t> </a:t>
            </a:r>
            <a:r>
              <a:rPr lang="en-US" err="1"/>
              <a:t>eros</a:t>
            </a:r>
            <a:r>
              <a:rPr lang="en-US"/>
              <a:t> </a:t>
            </a:r>
            <a:r>
              <a:rPr lang="en-US" err="1"/>
              <a:t>donec</a:t>
            </a:r>
            <a:r>
              <a:rPr lang="en-US"/>
              <a:t> a, </a:t>
            </a:r>
            <a:r>
              <a:rPr lang="en-US" err="1"/>
              <a:t>vel</a:t>
            </a:r>
            <a:r>
              <a:rPr lang="en-US"/>
              <a:t> </a:t>
            </a:r>
            <a:r>
              <a:rPr lang="en-US" err="1"/>
              <a:t>ultricies</a:t>
            </a:r>
            <a:r>
              <a:rPr lang="en-US"/>
              <a:t> </a:t>
            </a:r>
            <a:r>
              <a:rPr lang="en-US" err="1"/>
              <a:t>ultrices</a:t>
            </a:r>
            <a:r>
              <a:rPr lang="en-US"/>
              <a:t> </a:t>
            </a:r>
            <a:r>
              <a:rPr lang="en-US" err="1"/>
              <a:t>nunc</a:t>
            </a:r>
            <a:r>
              <a:rPr lang="en-US"/>
              <a:t> </a:t>
            </a:r>
            <a:r>
              <a:rPr lang="en-US" err="1"/>
              <a:t>neque</a:t>
            </a:r>
            <a:r>
              <a:rPr lang="en-US"/>
              <a:t>. </a:t>
            </a:r>
            <a:r>
              <a:rPr lang="en-US" err="1"/>
              <a:t>Sed</a:t>
            </a:r>
            <a:r>
              <a:rPr lang="en-US"/>
              <a:t> </a:t>
            </a:r>
            <a:r>
              <a:rPr lang="en-US" err="1"/>
              <a:t>natoque</a:t>
            </a:r>
            <a:r>
              <a:rPr lang="en-US"/>
              <a:t> </a:t>
            </a:r>
            <a:r>
              <a:rPr lang="en-US" err="1"/>
              <a:t>ultricies</a:t>
            </a:r>
            <a:r>
              <a:rPr lang="en-US"/>
              <a:t> </a:t>
            </a:r>
            <a:r>
              <a:rPr lang="en-US" err="1"/>
              <a:t>odio</a:t>
            </a:r>
            <a:r>
              <a:rPr lang="en-US"/>
              <a:t> </a:t>
            </a:r>
            <a:r>
              <a:rPr lang="en-US" err="1"/>
              <a:t>metus</a:t>
            </a:r>
            <a:r>
              <a:rPr lang="en-US"/>
              <a:t>, in </a:t>
            </a:r>
            <a:r>
              <a:rPr lang="en-US" err="1"/>
              <a:t>felis</a:t>
            </a:r>
            <a:r>
              <a:rPr lang="en-US"/>
              <a:t> vitae </a:t>
            </a:r>
            <a:r>
              <a:rPr lang="en-US" err="1"/>
              <a:t>nulla</a:t>
            </a:r>
            <a:r>
              <a:rPr lang="en-US"/>
              <a:t> </a:t>
            </a:r>
            <a:r>
              <a:rPr lang="en-US" err="1"/>
              <a:t>aliquam</a:t>
            </a:r>
            <a:r>
              <a:rPr lang="en-US"/>
              <a:t> dolor </a:t>
            </a:r>
            <a:r>
              <a:rPr lang="en-US" err="1"/>
              <a:t>bibendum</a:t>
            </a:r>
            <a:r>
              <a:rPr lang="en-US"/>
              <a:t>, </a:t>
            </a:r>
            <a:r>
              <a:rPr lang="en-US" err="1"/>
              <a:t>est</a:t>
            </a:r>
            <a:r>
              <a:rPr lang="en-US"/>
              <a:t> </a:t>
            </a:r>
            <a:r>
              <a:rPr lang="en-US" err="1"/>
              <a:t>inceptos</a:t>
            </a:r>
            <a:r>
              <a:rPr lang="en-US"/>
              <a:t> </a:t>
            </a:r>
            <a:r>
              <a:rPr lang="en-US" err="1"/>
              <a:t>ipsam</a:t>
            </a:r>
            <a:r>
              <a:rPr lang="en-US"/>
              <a:t> </a:t>
            </a:r>
            <a:r>
              <a:rPr lang="en-US" err="1"/>
              <a:t>adipiscing</a:t>
            </a:r>
            <a:r>
              <a:rPr lang="en-US"/>
              <a:t>. </a:t>
            </a:r>
            <a:r>
              <a:rPr lang="en-US" err="1"/>
              <a:t>Viverra</a:t>
            </a:r>
            <a:r>
              <a:rPr lang="en-US"/>
              <a:t> </a:t>
            </a:r>
            <a:r>
              <a:rPr lang="en-US" err="1"/>
              <a:t>tellus</a:t>
            </a:r>
            <a:r>
              <a:rPr lang="en-US"/>
              <a:t> </a:t>
            </a:r>
            <a:r>
              <a:rPr lang="en-US" err="1"/>
              <a:t>faucibus</a:t>
            </a:r>
            <a:r>
              <a:rPr lang="en-US"/>
              <a:t> </a:t>
            </a:r>
            <a:r>
              <a:rPr lang="en-US" err="1"/>
              <a:t>fusce</a:t>
            </a:r>
            <a:r>
              <a:rPr lang="en-US"/>
              <a:t> convallis, </a:t>
            </a:r>
            <a:r>
              <a:rPr lang="en-US" err="1"/>
              <a:t>fringilla</a:t>
            </a:r>
            <a:r>
              <a:rPr lang="en-US"/>
              <a:t> non mi dolor</a:t>
            </a:r>
          </a:p>
        </p:txBody>
      </p:sp>
    </p:spTree>
    <p:extLst>
      <p:ext uri="{BB962C8B-B14F-4D97-AF65-F5344CB8AC3E}">
        <p14:creationId xmlns:p14="http://schemas.microsoft.com/office/powerpoint/2010/main" val="650374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 Slide 4">
    <p:spTree>
      <p:nvGrpSpPr>
        <p:cNvPr id="1" name=""/>
        <p:cNvGrpSpPr/>
        <p:nvPr/>
      </p:nvGrpSpPr>
      <p:grpSpPr>
        <a:xfrm>
          <a:off x="0" y="0"/>
          <a:ext cx="0" cy="0"/>
          <a:chOff x="0" y="0"/>
          <a:chExt cx="0" cy="0"/>
        </a:xfrm>
      </p:grpSpPr>
      <p:sp>
        <p:nvSpPr>
          <p:cNvPr id="5" name="Table Placeholder 4"/>
          <p:cNvSpPr>
            <a:spLocks noGrp="1"/>
          </p:cNvSpPr>
          <p:nvPr>
            <p:ph type="tbl" sz="quarter" idx="10" hasCustomPrompt="1"/>
          </p:nvPr>
        </p:nvSpPr>
        <p:spPr>
          <a:xfrm>
            <a:off x="731519" y="1097281"/>
            <a:ext cx="10676709" cy="5151490"/>
          </a:xfrm>
          <a:prstGeom prst="rect">
            <a:avLst/>
          </a:prstGeom>
          <a:solidFill>
            <a:schemeClr val="bg1"/>
          </a:solidFill>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r>
              <a:rPr lang="en-US"/>
              <a:t>[Table/Chart]</a:t>
            </a:r>
          </a:p>
          <a:p>
            <a:endParaRPr lang="en-US"/>
          </a:p>
        </p:txBody>
      </p:sp>
      <p:sp>
        <p:nvSpPr>
          <p:cNvPr id="13" name="Title 1">
            <a:extLst>
              <a:ext uri="{FF2B5EF4-FFF2-40B4-BE49-F238E27FC236}">
                <a16:creationId xmlns:a16="http://schemas.microsoft.com/office/drawing/2014/main" id="{EC007778-F28E-4947-ADF4-AF57393E5B2B}"/>
              </a:ext>
            </a:extLst>
          </p:cNvPr>
          <p:cNvSpPr>
            <a:spLocks noGrp="1"/>
          </p:cNvSpPr>
          <p:nvPr>
            <p:ph type="title" hasCustomPrompt="1"/>
          </p:nvPr>
        </p:nvSpPr>
        <p:spPr>
          <a:xfrm>
            <a:off x="721468" y="476546"/>
            <a:ext cx="3856781" cy="508831"/>
          </a:xfrm>
          <a:prstGeom prst="rect">
            <a:avLst/>
          </a:prstGeom>
        </p:spPr>
        <p:txBody>
          <a:bodyPr>
            <a:noAutofit/>
          </a:bodyPr>
          <a:lstStyle>
            <a:lvl1pPr algn="l">
              <a:defRPr sz="2800" b="1" baseline="0">
                <a:solidFill>
                  <a:schemeClr val="accent1"/>
                </a:solidFill>
                <a:latin typeface="+mn-lt"/>
              </a:defRPr>
            </a:lvl1pPr>
          </a:lstStyle>
          <a:p>
            <a:r>
              <a:rPr lang="en-US"/>
              <a:t>[Editable Headline]</a:t>
            </a:r>
          </a:p>
        </p:txBody>
      </p:sp>
      <p:sp>
        <p:nvSpPr>
          <p:cNvPr id="4" name="Slide Number Placeholder 5"/>
          <p:cNvSpPr>
            <a:spLocks noGrp="1"/>
          </p:cNvSpPr>
          <p:nvPr>
            <p:ph type="sldNum" sz="quarter" idx="4"/>
          </p:nvPr>
        </p:nvSpPr>
        <p:spPr>
          <a:xfrm>
            <a:off x="924347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3F5C1-078D-470A-9B1F-351C9D2F8E7B}" type="slidenum">
              <a:rPr lang="en-US" smtClean="0"/>
              <a:t>‹#›</a:t>
            </a:fld>
            <a:endParaRPr lang="en-US"/>
          </a:p>
        </p:txBody>
      </p:sp>
      <p:sp>
        <p:nvSpPr>
          <p:cNvPr id="9" name="Text Placeholder 10"/>
          <p:cNvSpPr>
            <a:spLocks noGrp="1"/>
          </p:cNvSpPr>
          <p:nvPr>
            <p:ph type="body" sz="quarter" idx="15" hasCustomPrompt="1"/>
          </p:nvPr>
        </p:nvSpPr>
        <p:spPr>
          <a:xfrm>
            <a:off x="721468" y="6538512"/>
            <a:ext cx="4621419" cy="146353"/>
          </a:xfrm>
          <a:prstGeom prst="rect">
            <a:avLst/>
          </a:prstGeom>
        </p:spPr>
        <p:txBody>
          <a:bodyPr anchor="ctr">
            <a:noAutofit/>
          </a:bodyPr>
          <a:lstStyle>
            <a:lvl1pPr marL="0" indent="0" algn="l">
              <a:buNone/>
              <a:defRPr lang="en-US" sz="700" b="0" dirty="0">
                <a:solidFill>
                  <a:schemeClr val="tx1"/>
                </a:solidFill>
                <a:latin typeface="+mn-lt"/>
              </a:defRPr>
            </a:lvl1pPr>
          </a:lstStyle>
          <a:p>
            <a:r>
              <a:rPr lang="en-US"/>
              <a:t>Note:</a:t>
            </a:r>
          </a:p>
        </p:txBody>
      </p:sp>
    </p:spTree>
    <p:extLst>
      <p:ext uri="{BB962C8B-B14F-4D97-AF65-F5344CB8AC3E}">
        <p14:creationId xmlns:p14="http://schemas.microsoft.com/office/powerpoint/2010/main" val="21175451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007778-F28E-4947-ADF4-AF57393E5B2B}"/>
              </a:ext>
            </a:extLst>
          </p:cNvPr>
          <p:cNvSpPr>
            <a:spLocks noGrp="1"/>
          </p:cNvSpPr>
          <p:nvPr>
            <p:ph type="title" hasCustomPrompt="1"/>
          </p:nvPr>
        </p:nvSpPr>
        <p:spPr>
          <a:xfrm>
            <a:off x="795315" y="117679"/>
            <a:ext cx="3856781" cy="467945"/>
          </a:xfrm>
          <a:prstGeom prst="rect">
            <a:avLst/>
          </a:prstGeom>
        </p:spPr>
        <p:txBody>
          <a:bodyPr anchor="t">
            <a:noAutofit/>
          </a:bodyPr>
          <a:lstStyle>
            <a:lvl1pPr algn="l">
              <a:defRPr sz="2800" b="1" baseline="0">
                <a:solidFill>
                  <a:schemeClr val="accent1"/>
                </a:solidFill>
                <a:latin typeface="+mn-lt"/>
              </a:defRPr>
            </a:lvl1pPr>
          </a:lstStyle>
          <a:p>
            <a:r>
              <a:rPr lang="en-US"/>
              <a:t>[Editable Headline]</a:t>
            </a:r>
          </a:p>
        </p:txBody>
      </p:sp>
      <p:sp>
        <p:nvSpPr>
          <p:cNvPr id="12" name="Content Placeholder 10"/>
          <p:cNvSpPr>
            <a:spLocks noGrp="1"/>
          </p:cNvSpPr>
          <p:nvPr>
            <p:ph sz="half" idx="2" hasCustomPrompt="1"/>
          </p:nvPr>
        </p:nvSpPr>
        <p:spPr>
          <a:xfrm>
            <a:off x="1079584" y="1722474"/>
            <a:ext cx="9944843" cy="4560419"/>
          </a:xfrm>
          <a:prstGeom prst="rect">
            <a:avLst/>
          </a:prstGeom>
          <a:solidFill>
            <a:schemeClr val="bg1"/>
          </a:solidFill>
          <a:effectLst/>
        </p:spPr>
        <p:txBody>
          <a:bodyPr anchor="ctr"/>
          <a:lstStyle>
            <a:lvl1pPr marL="0" indent="0" algn="ctr">
              <a:buNone/>
              <a:defRPr sz="1800"/>
            </a:lvl1pPr>
          </a:lstStyle>
          <a:p>
            <a:pPr lvl="0"/>
            <a:r>
              <a:rPr lang="en-US"/>
              <a:t>[Graph / Chart / Table Placeholder]</a:t>
            </a:r>
          </a:p>
        </p:txBody>
      </p:sp>
      <p:sp>
        <p:nvSpPr>
          <p:cNvPr id="5" name="Slide Number Placeholder 5"/>
          <p:cNvSpPr>
            <a:spLocks noGrp="1"/>
          </p:cNvSpPr>
          <p:nvPr>
            <p:ph type="sldNum" sz="quarter" idx="4"/>
          </p:nvPr>
        </p:nvSpPr>
        <p:spPr>
          <a:xfrm>
            <a:off x="924347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3F5C1-078D-470A-9B1F-351C9D2F8E7B}" type="slidenum">
              <a:rPr lang="en-US" smtClean="0"/>
              <a:t>‹#›</a:t>
            </a:fld>
            <a:endParaRPr lang="en-US"/>
          </a:p>
        </p:txBody>
      </p:sp>
      <p:sp>
        <p:nvSpPr>
          <p:cNvPr id="6" name="Text Placeholder 10"/>
          <p:cNvSpPr>
            <a:spLocks noGrp="1"/>
          </p:cNvSpPr>
          <p:nvPr>
            <p:ph type="body" sz="quarter" idx="16" hasCustomPrompt="1"/>
          </p:nvPr>
        </p:nvSpPr>
        <p:spPr>
          <a:xfrm>
            <a:off x="1088916" y="6285261"/>
            <a:ext cx="3991425" cy="130176"/>
          </a:xfrm>
          <a:prstGeom prst="rect">
            <a:avLst/>
          </a:prstGeom>
        </p:spPr>
        <p:txBody>
          <a:bodyPr anchor="ctr">
            <a:noAutofit/>
          </a:bodyPr>
          <a:lstStyle>
            <a:lvl1pPr marL="0" indent="0" algn="l">
              <a:buNone/>
              <a:defRPr lang="en-US" sz="700" b="0" dirty="0">
                <a:solidFill>
                  <a:schemeClr val="tx1"/>
                </a:solidFill>
                <a:latin typeface="+mn-lt"/>
              </a:defRPr>
            </a:lvl1pPr>
          </a:lstStyle>
          <a:p>
            <a:r>
              <a:rPr lang="en-US"/>
              <a:t>Sources:</a:t>
            </a:r>
          </a:p>
        </p:txBody>
      </p:sp>
      <p:sp>
        <p:nvSpPr>
          <p:cNvPr id="7" name="Text Placeholder 10"/>
          <p:cNvSpPr>
            <a:spLocks noGrp="1"/>
          </p:cNvSpPr>
          <p:nvPr>
            <p:ph type="body" sz="quarter" idx="17" hasCustomPrompt="1"/>
          </p:nvPr>
        </p:nvSpPr>
        <p:spPr>
          <a:xfrm>
            <a:off x="1079584" y="6478968"/>
            <a:ext cx="3991425" cy="130176"/>
          </a:xfrm>
          <a:prstGeom prst="rect">
            <a:avLst/>
          </a:prstGeom>
        </p:spPr>
        <p:txBody>
          <a:bodyPr anchor="ctr">
            <a:noAutofit/>
          </a:bodyPr>
          <a:lstStyle>
            <a:lvl1pPr marL="0" indent="0" algn="l">
              <a:buNone/>
              <a:defRPr lang="en-US" sz="700" b="0" dirty="0">
                <a:solidFill>
                  <a:schemeClr val="tx1"/>
                </a:solidFill>
                <a:latin typeface="+mn-lt"/>
              </a:defRPr>
            </a:lvl1pPr>
          </a:lstStyle>
          <a:p>
            <a:r>
              <a:rPr lang="en-US"/>
              <a:t>Note:</a:t>
            </a:r>
          </a:p>
        </p:txBody>
      </p:sp>
      <p:sp>
        <p:nvSpPr>
          <p:cNvPr id="8" name="Text Placeholder 10"/>
          <p:cNvSpPr>
            <a:spLocks noGrp="1"/>
          </p:cNvSpPr>
          <p:nvPr>
            <p:ph type="body" sz="quarter" idx="10" hasCustomPrompt="1"/>
          </p:nvPr>
        </p:nvSpPr>
        <p:spPr>
          <a:xfrm>
            <a:off x="795315" y="659081"/>
            <a:ext cx="10229112" cy="888949"/>
          </a:xfrm>
          <a:prstGeom prst="rect">
            <a:avLst/>
          </a:prstGeom>
          <a:solidFill>
            <a:schemeClr val="bg1"/>
          </a:solidFill>
        </p:spPr>
        <p:txBody>
          <a:bodyPr anchor="ctr">
            <a:noAutofit/>
          </a:bodyPr>
          <a:lstStyle>
            <a:lvl1pPr marL="0" indent="0" algn="l">
              <a:buNone/>
              <a:defRPr lang="en-US" sz="1800" b="0" dirty="0">
                <a:solidFill>
                  <a:schemeClr val="tx1"/>
                </a:solidFill>
                <a:latin typeface="+mn-lt"/>
              </a:defRPr>
            </a:lvl1pPr>
          </a:lstStyle>
          <a:p>
            <a:r>
              <a:rPr lang="en-US"/>
              <a:t>[Editable Text] Lorem ipsum dolor sit </a:t>
            </a:r>
            <a:r>
              <a:rPr lang="en-US" err="1"/>
              <a:t>amet</a:t>
            </a:r>
            <a:r>
              <a:rPr lang="en-US"/>
              <a:t>, lorem </a:t>
            </a:r>
            <a:r>
              <a:rPr lang="en-US" err="1"/>
              <a:t>adipiscing</a:t>
            </a:r>
            <a:r>
              <a:rPr lang="en-US"/>
              <a:t>, </a:t>
            </a:r>
            <a:r>
              <a:rPr lang="en-US" err="1"/>
              <a:t>tellus</a:t>
            </a:r>
            <a:r>
              <a:rPr lang="en-US"/>
              <a:t> </a:t>
            </a:r>
            <a:r>
              <a:rPr lang="en-US" err="1"/>
              <a:t>nec</a:t>
            </a:r>
            <a:r>
              <a:rPr lang="en-US"/>
              <a:t> </a:t>
            </a:r>
            <a:r>
              <a:rPr lang="en-US" err="1"/>
              <a:t>vel</a:t>
            </a:r>
            <a:r>
              <a:rPr lang="en-US"/>
              <a:t> </a:t>
            </a:r>
            <a:r>
              <a:rPr lang="en-US" err="1"/>
              <a:t>metus</a:t>
            </a:r>
            <a:r>
              <a:rPr lang="en-US"/>
              <a:t> </a:t>
            </a:r>
            <a:r>
              <a:rPr lang="en-US" err="1"/>
              <a:t>luctus</a:t>
            </a:r>
            <a:r>
              <a:rPr lang="en-US"/>
              <a:t> </a:t>
            </a:r>
            <a:r>
              <a:rPr lang="en-US" err="1"/>
              <a:t>massa</a:t>
            </a:r>
            <a:r>
              <a:rPr lang="en-US"/>
              <a:t> </a:t>
            </a:r>
            <a:r>
              <a:rPr lang="en-US" err="1"/>
              <a:t>placerat</a:t>
            </a:r>
            <a:r>
              <a:rPr lang="en-US"/>
              <a:t>.</a:t>
            </a:r>
          </a:p>
        </p:txBody>
      </p:sp>
    </p:spTree>
    <p:extLst>
      <p:ext uri="{BB962C8B-B14F-4D97-AF65-F5344CB8AC3E}">
        <p14:creationId xmlns:p14="http://schemas.microsoft.com/office/powerpoint/2010/main" val="21914114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2" name="Rectangle 1"/>
          <p:cNvSpPr/>
          <p:nvPr userDrawn="1"/>
        </p:nvSpPr>
        <p:spPr>
          <a:xfrm>
            <a:off x="1" y="1807127"/>
            <a:ext cx="12181952" cy="44299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quarter" idx="24" hasCustomPrompt="1"/>
          </p:nvPr>
        </p:nvSpPr>
        <p:spPr>
          <a:xfrm>
            <a:off x="0" y="2063278"/>
            <a:ext cx="3607358" cy="3887627"/>
          </a:xfrm>
          <a:prstGeom prst="rect">
            <a:avLst/>
          </a:prstGeom>
          <a:pattFill prst="pct5">
            <a:fgClr>
              <a:schemeClr val="tx2"/>
            </a:fgClr>
            <a:bgClr>
              <a:schemeClr val="bg1"/>
            </a:bgClr>
          </a:pattFill>
        </p:spPr>
        <p:txBody>
          <a:bodyPr/>
          <a:lstStyle>
            <a:lvl1pPr marL="0" indent="0">
              <a:buNone/>
              <a:defRPr/>
            </a:lvl1pPr>
          </a:lstStyle>
          <a:p>
            <a:pPr lvl="0"/>
            <a:r>
              <a:rPr lang="en-US"/>
              <a:t>   </a:t>
            </a:r>
          </a:p>
        </p:txBody>
      </p:sp>
      <p:sp>
        <p:nvSpPr>
          <p:cNvPr id="23" name="Text Placeholder 10"/>
          <p:cNvSpPr>
            <a:spLocks noGrp="1"/>
          </p:cNvSpPr>
          <p:nvPr>
            <p:ph type="body" sz="quarter" idx="15" hasCustomPrompt="1"/>
          </p:nvPr>
        </p:nvSpPr>
        <p:spPr>
          <a:xfrm flipH="1">
            <a:off x="606361" y="284682"/>
            <a:ext cx="10947463" cy="731520"/>
          </a:xfrm>
          <a:prstGeom prst="rect">
            <a:avLst/>
          </a:prstGeom>
          <a:noFill/>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800" b="0" i="1" baseline="0" dirty="0">
                <a:solidFill>
                  <a:schemeClr val="accent1"/>
                </a:solidFill>
                <a:latin typeface="+mn-lt"/>
              </a:defRPr>
            </a:lvl1pPr>
          </a:lstStyle>
          <a:p>
            <a:r>
              <a:rPr lang="en-US"/>
              <a:t>[Editable Headline]</a:t>
            </a:r>
          </a:p>
        </p:txBody>
      </p:sp>
      <p:sp>
        <p:nvSpPr>
          <p:cNvPr id="20" name="Text Placeholder 10"/>
          <p:cNvSpPr>
            <a:spLocks noGrp="1"/>
          </p:cNvSpPr>
          <p:nvPr>
            <p:ph type="body" sz="quarter" idx="13" hasCustomPrompt="1"/>
          </p:nvPr>
        </p:nvSpPr>
        <p:spPr>
          <a:xfrm>
            <a:off x="197654" y="1235314"/>
            <a:ext cx="3212050" cy="571813"/>
          </a:xfrm>
          <a:prstGeom prst="rect">
            <a:avLst/>
          </a:prstGeom>
        </p:spPr>
        <p:txBody>
          <a:bodyPr anchor="ctr">
            <a:noAutofit/>
          </a:bodyPr>
          <a:lstStyle>
            <a:lvl1pPr marL="0" indent="0" algn="ctr">
              <a:buNone/>
              <a:defRPr lang="en-US" sz="1800" b="0" dirty="0">
                <a:solidFill>
                  <a:schemeClr val="tx2"/>
                </a:solidFill>
                <a:latin typeface="+mn-lt"/>
              </a:defRPr>
            </a:lvl1pPr>
          </a:lstStyle>
          <a:p>
            <a:r>
              <a:rPr lang="en-US"/>
              <a:t>[Editable Text]</a:t>
            </a:r>
          </a:p>
        </p:txBody>
      </p:sp>
      <p:sp>
        <p:nvSpPr>
          <p:cNvPr id="24" name="Content Placeholder 3"/>
          <p:cNvSpPr>
            <a:spLocks noGrp="1"/>
          </p:cNvSpPr>
          <p:nvPr>
            <p:ph sz="quarter" idx="26" hasCustomPrompt="1"/>
          </p:nvPr>
        </p:nvSpPr>
        <p:spPr>
          <a:xfrm>
            <a:off x="4306725" y="2078276"/>
            <a:ext cx="3607358" cy="3887627"/>
          </a:xfrm>
          <a:prstGeom prst="rect">
            <a:avLst/>
          </a:prstGeom>
          <a:pattFill prst="pct5">
            <a:fgClr>
              <a:schemeClr val="tx2"/>
            </a:fgClr>
            <a:bgClr>
              <a:schemeClr val="bg1"/>
            </a:bgClr>
          </a:pattFill>
        </p:spPr>
        <p:txBody>
          <a:bodyPr/>
          <a:lstStyle>
            <a:lvl1pPr marL="0" indent="0">
              <a:buNone/>
              <a:defRPr/>
            </a:lvl1pPr>
          </a:lstStyle>
          <a:p>
            <a:pPr lvl="0"/>
            <a:r>
              <a:rPr lang="en-US"/>
              <a:t>   </a:t>
            </a:r>
          </a:p>
        </p:txBody>
      </p:sp>
      <p:sp>
        <p:nvSpPr>
          <p:cNvPr id="25" name="Content Placeholder 3"/>
          <p:cNvSpPr>
            <a:spLocks noGrp="1"/>
          </p:cNvSpPr>
          <p:nvPr>
            <p:ph sz="quarter" idx="27" hasCustomPrompt="1"/>
          </p:nvPr>
        </p:nvSpPr>
        <p:spPr>
          <a:xfrm>
            <a:off x="8574594" y="2063276"/>
            <a:ext cx="3607358" cy="3887627"/>
          </a:xfrm>
          <a:prstGeom prst="rect">
            <a:avLst/>
          </a:prstGeom>
          <a:pattFill prst="pct5">
            <a:fgClr>
              <a:schemeClr val="tx2"/>
            </a:fgClr>
            <a:bgClr>
              <a:schemeClr val="bg1"/>
            </a:bgClr>
          </a:pattFill>
        </p:spPr>
        <p:txBody>
          <a:bodyPr/>
          <a:lstStyle>
            <a:lvl1pPr marL="0" indent="0">
              <a:buNone/>
              <a:defRPr/>
            </a:lvl1pPr>
          </a:lstStyle>
          <a:p>
            <a:pPr lvl="0"/>
            <a:r>
              <a:rPr lang="en-US"/>
              <a:t>   </a:t>
            </a:r>
          </a:p>
        </p:txBody>
      </p:sp>
      <p:sp>
        <p:nvSpPr>
          <p:cNvPr id="27" name="Text Placeholder 10"/>
          <p:cNvSpPr>
            <a:spLocks noGrp="1"/>
          </p:cNvSpPr>
          <p:nvPr>
            <p:ph type="body" sz="quarter" idx="28" hasCustomPrompt="1"/>
          </p:nvPr>
        </p:nvSpPr>
        <p:spPr>
          <a:xfrm>
            <a:off x="4504379" y="1245930"/>
            <a:ext cx="3212050" cy="571813"/>
          </a:xfrm>
          <a:prstGeom prst="rect">
            <a:avLst/>
          </a:prstGeom>
        </p:spPr>
        <p:txBody>
          <a:bodyPr anchor="ctr">
            <a:noAutofit/>
          </a:bodyPr>
          <a:lstStyle>
            <a:lvl1pPr marL="0" indent="0" algn="ctr">
              <a:buNone/>
              <a:defRPr lang="en-US" sz="1800" b="0" dirty="0">
                <a:solidFill>
                  <a:schemeClr val="tx2"/>
                </a:solidFill>
                <a:latin typeface="+mn-lt"/>
              </a:defRPr>
            </a:lvl1pPr>
          </a:lstStyle>
          <a:p>
            <a:r>
              <a:rPr lang="en-US"/>
              <a:t>[Editable Text]</a:t>
            </a:r>
          </a:p>
        </p:txBody>
      </p:sp>
      <p:sp>
        <p:nvSpPr>
          <p:cNvPr id="28" name="Text Placeholder 10"/>
          <p:cNvSpPr>
            <a:spLocks noGrp="1"/>
          </p:cNvSpPr>
          <p:nvPr>
            <p:ph type="body" sz="quarter" idx="29" hasCustomPrompt="1"/>
          </p:nvPr>
        </p:nvSpPr>
        <p:spPr>
          <a:xfrm>
            <a:off x="8676120" y="1217139"/>
            <a:ext cx="3212050" cy="571813"/>
          </a:xfrm>
          <a:prstGeom prst="rect">
            <a:avLst/>
          </a:prstGeom>
        </p:spPr>
        <p:txBody>
          <a:bodyPr anchor="ctr">
            <a:noAutofit/>
          </a:bodyPr>
          <a:lstStyle>
            <a:lvl1pPr marL="0" indent="0" algn="ctr">
              <a:buNone/>
              <a:defRPr lang="en-US" sz="1800" b="0" dirty="0">
                <a:solidFill>
                  <a:schemeClr val="tx2"/>
                </a:solidFill>
                <a:latin typeface="+mn-lt"/>
              </a:defRPr>
            </a:lvl1pPr>
          </a:lstStyle>
          <a:p>
            <a:r>
              <a:rPr lang="en-US"/>
              <a:t>[Editable Text]</a:t>
            </a:r>
          </a:p>
        </p:txBody>
      </p:sp>
    </p:spTree>
    <p:extLst>
      <p:ext uri="{BB962C8B-B14F-4D97-AF65-F5344CB8AC3E}">
        <p14:creationId xmlns:p14="http://schemas.microsoft.com/office/powerpoint/2010/main" val="21343013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ontent Slide 9">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007778-F28E-4947-ADF4-AF57393E5B2B}"/>
              </a:ext>
            </a:extLst>
          </p:cNvPr>
          <p:cNvSpPr>
            <a:spLocks noGrp="1"/>
          </p:cNvSpPr>
          <p:nvPr userDrawn="1">
            <p:ph type="title" hasCustomPrompt="1"/>
          </p:nvPr>
        </p:nvSpPr>
        <p:spPr>
          <a:xfrm>
            <a:off x="731520" y="518753"/>
            <a:ext cx="10787380" cy="467945"/>
          </a:xfrm>
          <a:prstGeom prst="rect">
            <a:avLst/>
          </a:prstGeom>
        </p:spPr>
        <p:txBody>
          <a:bodyPr anchor="t">
            <a:noAutofit/>
          </a:bodyPr>
          <a:lstStyle>
            <a:lvl1pPr algn="l">
              <a:defRPr sz="2800" b="0" i="1" baseline="0">
                <a:solidFill>
                  <a:schemeClr val="accent1"/>
                </a:solidFill>
                <a:latin typeface="+mn-lt"/>
              </a:defRPr>
            </a:lvl1pPr>
          </a:lstStyle>
          <a:p>
            <a:r>
              <a:rPr lang="en-US"/>
              <a:t>[Editable Headline]</a:t>
            </a:r>
          </a:p>
        </p:txBody>
      </p:sp>
      <p:sp>
        <p:nvSpPr>
          <p:cNvPr id="7" name="Slide Number Placeholder 5"/>
          <p:cNvSpPr>
            <a:spLocks noGrp="1"/>
          </p:cNvSpPr>
          <p:nvPr>
            <p:ph type="sldNum" sz="quarter" idx="4"/>
          </p:nvPr>
        </p:nvSpPr>
        <p:spPr>
          <a:xfrm>
            <a:off x="924347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3F5C1-078D-470A-9B1F-351C9D2F8E7B}" type="slidenum">
              <a:rPr lang="en-US" smtClean="0"/>
              <a:t>‹#›</a:t>
            </a:fld>
            <a:endParaRPr lang="en-US"/>
          </a:p>
        </p:txBody>
      </p:sp>
      <p:sp>
        <p:nvSpPr>
          <p:cNvPr id="13" name="Text Placeholder 10"/>
          <p:cNvSpPr>
            <a:spLocks noGrp="1"/>
          </p:cNvSpPr>
          <p:nvPr>
            <p:ph type="body" sz="quarter" idx="17" hasCustomPrompt="1"/>
          </p:nvPr>
        </p:nvSpPr>
        <p:spPr>
          <a:xfrm>
            <a:off x="1079584" y="6478968"/>
            <a:ext cx="3991425" cy="130176"/>
          </a:xfrm>
          <a:prstGeom prst="rect">
            <a:avLst/>
          </a:prstGeom>
        </p:spPr>
        <p:txBody>
          <a:bodyPr anchor="ctr">
            <a:noAutofit/>
          </a:bodyPr>
          <a:lstStyle>
            <a:lvl1pPr marL="0" indent="0" algn="l">
              <a:buNone/>
              <a:defRPr lang="en-US" sz="700" b="0" dirty="0">
                <a:solidFill>
                  <a:schemeClr val="tx1"/>
                </a:solidFill>
                <a:latin typeface="+mn-lt"/>
              </a:defRPr>
            </a:lvl1pPr>
          </a:lstStyle>
          <a:p>
            <a:r>
              <a:rPr lang="en-US"/>
              <a:t>Note: </a:t>
            </a:r>
            <a:r>
              <a:rPr lang="en-US" err="1"/>
              <a:t>xxxxxxxxxxxxxxxxxxxxxxxxxxxxxxxxxxxxxxxxxxxxxxxx</a:t>
            </a:r>
            <a:endParaRPr lang="en-US"/>
          </a:p>
        </p:txBody>
      </p:sp>
      <p:sp>
        <p:nvSpPr>
          <p:cNvPr id="3" name="Chart Placeholder 2">
            <a:extLst>
              <a:ext uri="{FF2B5EF4-FFF2-40B4-BE49-F238E27FC236}">
                <a16:creationId xmlns:a16="http://schemas.microsoft.com/office/drawing/2014/main" id="{B2CA17BE-F11B-2D2C-0039-2B952DDC4844}"/>
              </a:ext>
            </a:extLst>
          </p:cNvPr>
          <p:cNvSpPr>
            <a:spLocks noGrp="1"/>
          </p:cNvSpPr>
          <p:nvPr>
            <p:ph type="chart" sz="quarter" idx="18"/>
          </p:nvPr>
        </p:nvSpPr>
        <p:spPr>
          <a:xfrm>
            <a:off x="4870573" y="1934450"/>
            <a:ext cx="3801600" cy="4312800"/>
          </a:xfrm>
          <a:prstGeom prst="rect">
            <a:avLst/>
          </a:prstGeom>
        </p:spPr>
        <p:txBody>
          <a:bodyPr/>
          <a:lstStyle/>
          <a:p>
            <a:endParaRPr lang="en-SG"/>
          </a:p>
        </p:txBody>
      </p:sp>
      <p:sp>
        <p:nvSpPr>
          <p:cNvPr id="4" name="Chart Placeholder 2">
            <a:extLst>
              <a:ext uri="{FF2B5EF4-FFF2-40B4-BE49-F238E27FC236}">
                <a16:creationId xmlns:a16="http://schemas.microsoft.com/office/drawing/2014/main" id="{977D31DB-B3F1-44E9-F915-36D754EE394E}"/>
              </a:ext>
            </a:extLst>
          </p:cNvPr>
          <p:cNvSpPr>
            <a:spLocks noGrp="1"/>
          </p:cNvSpPr>
          <p:nvPr>
            <p:ph type="chart" sz="quarter" idx="19"/>
          </p:nvPr>
        </p:nvSpPr>
        <p:spPr>
          <a:xfrm>
            <a:off x="703929" y="1926075"/>
            <a:ext cx="3801600" cy="4312800"/>
          </a:xfrm>
          <a:prstGeom prst="rect">
            <a:avLst/>
          </a:prstGeom>
        </p:spPr>
        <p:txBody>
          <a:bodyPr/>
          <a:lstStyle/>
          <a:p>
            <a:endParaRPr lang="en-SG"/>
          </a:p>
        </p:txBody>
      </p:sp>
      <p:sp>
        <p:nvSpPr>
          <p:cNvPr id="5" name="Text Placeholder 10">
            <a:extLst>
              <a:ext uri="{FF2B5EF4-FFF2-40B4-BE49-F238E27FC236}">
                <a16:creationId xmlns:a16="http://schemas.microsoft.com/office/drawing/2014/main" id="{50F884D6-B501-E436-EE41-7738784D101B}"/>
              </a:ext>
            </a:extLst>
          </p:cNvPr>
          <p:cNvSpPr>
            <a:spLocks noGrp="1"/>
          </p:cNvSpPr>
          <p:nvPr>
            <p:ph type="body" sz="quarter" idx="28" hasCustomPrompt="1"/>
          </p:nvPr>
        </p:nvSpPr>
        <p:spPr>
          <a:xfrm>
            <a:off x="676339" y="1476283"/>
            <a:ext cx="3856781" cy="571813"/>
          </a:xfrm>
          <a:prstGeom prst="rect">
            <a:avLst/>
          </a:prstGeom>
        </p:spPr>
        <p:txBody>
          <a:bodyPr anchor="ctr">
            <a:noAutofit/>
          </a:bodyPr>
          <a:lstStyle>
            <a:lvl1pPr marL="0" indent="0" algn="ctr">
              <a:buNone/>
              <a:defRPr lang="en-US" sz="1400" b="1" dirty="0">
                <a:solidFill>
                  <a:schemeClr val="tx1"/>
                </a:solidFill>
                <a:latin typeface="+mn-lt"/>
              </a:defRPr>
            </a:lvl1pPr>
          </a:lstStyle>
          <a:p>
            <a:r>
              <a:rPr lang="en-US"/>
              <a:t>[Editable Text]</a:t>
            </a:r>
          </a:p>
        </p:txBody>
      </p:sp>
      <p:sp>
        <p:nvSpPr>
          <p:cNvPr id="6" name="Text Placeholder 10">
            <a:extLst>
              <a:ext uri="{FF2B5EF4-FFF2-40B4-BE49-F238E27FC236}">
                <a16:creationId xmlns:a16="http://schemas.microsoft.com/office/drawing/2014/main" id="{5C5A6357-3457-8A12-367D-970D232833FC}"/>
              </a:ext>
            </a:extLst>
          </p:cNvPr>
          <p:cNvSpPr>
            <a:spLocks noGrp="1"/>
          </p:cNvSpPr>
          <p:nvPr>
            <p:ph type="body" sz="quarter" idx="29" hasCustomPrompt="1"/>
          </p:nvPr>
        </p:nvSpPr>
        <p:spPr>
          <a:xfrm>
            <a:off x="4842983" y="1476283"/>
            <a:ext cx="3856781" cy="571813"/>
          </a:xfrm>
          <a:prstGeom prst="rect">
            <a:avLst/>
          </a:prstGeom>
        </p:spPr>
        <p:txBody>
          <a:bodyPr anchor="ctr">
            <a:noAutofit/>
          </a:bodyPr>
          <a:lstStyle>
            <a:lvl1pPr marL="0" indent="0" algn="ctr">
              <a:buNone/>
              <a:defRPr lang="en-US" sz="1400" b="1" dirty="0">
                <a:solidFill>
                  <a:schemeClr val="tx1"/>
                </a:solidFill>
                <a:latin typeface="+mn-lt"/>
              </a:defRPr>
            </a:lvl1pPr>
          </a:lstStyle>
          <a:p>
            <a:r>
              <a:rPr lang="en-US"/>
              <a:t>[Editable Text]</a:t>
            </a:r>
          </a:p>
        </p:txBody>
      </p:sp>
    </p:spTree>
    <p:extLst>
      <p:ext uri="{BB962C8B-B14F-4D97-AF65-F5344CB8AC3E}">
        <p14:creationId xmlns:p14="http://schemas.microsoft.com/office/powerpoint/2010/main" val="42524209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2" name="Rectangle 1"/>
          <p:cNvSpPr/>
          <p:nvPr/>
        </p:nvSpPr>
        <p:spPr>
          <a:xfrm>
            <a:off x="1" y="1807127"/>
            <a:ext cx="12181952" cy="44299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0"/>
          <p:cNvSpPr>
            <a:spLocks noGrp="1"/>
          </p:cNvSpPr>
          <p:nvPr>
            <p:ph type="body" sz="quarter" idx="15" hasCustomPrompt="1"/>
          </p:nvPr>
        </p:nvSpPr>
        <p:spPr>
          <a:xfrm flipH="1">
            <a:off x="606361" y="284682"/>
            <a:ext cx="10610079" cy="731520"/>
          </a:xfrm>
          <a:prstGeom prst="rect">
            <a:avLst/>
          </a:prstGeom>
          <a:noFill/>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800" b="1" i="0" baseline="0" dirty="0">
                <a:solidFill>
                  <a:schemeClr val="accent1"/>
                </a:solidFill>
                <a:latin typeface="+mn-lt"/>
              </a:defRPr>
            </a:lvl1pPr>
          </a:lstStyle>
          <a:p>
            <a:r>
              <a:rPr lang="en-US"/>
              <a:t>[Editable Headline]</a:t>
            </a:r>
          </a:p>
        </p:txBody>
      </p:sp>
      <p:sp>
        <p:nvSpPr>
          <p:cNvPr id="24" name="Content Placeholder 3"/>
          <p:cNvSpPr>
            <a:spLocks noGrp="1"/>
          </p:cNvSpPr>
          <p:nvPr>
            <p:ph sz="quarter" idx="26" hasCustomPrompt="1"/>
          </p:nvPr>
        </p:nvSpPr>
        <p:spPr>
          <a:xfrm>
            <a:off x="364251" y="2501660"/>
            <a:ext cx="5464301" cy="3672852"/>
          </a:xfrm>
          <a:prstGeom prst="rect">
            <a:avLst/>
          </a:prstGeom>
          <a:pattFill prst="pct5">
            <a:fgClr>
              <a:schemeClr val="tx2"/>
            </a:fgClr>
            <a:bgClr>
              <a:schemeClr val="bg1"/>
            </a:bgClr>
          </a:pattFill>
        </p:spPr>
        <p:txBody>
          <a:bodyPr/>
          <a:lstStyle>
            <a:lvl1pPr marL="0" indent="0">
              <a:buNone/>
              <a:defRPr/>
            </a:lvl1pPr>
          </a:lstStyle>
          <a:p>
            <a:pPr lvl="0"/>
            <a:r>
              <a:rPr lang="en-US"/>
              <a:t>   </a:t>
            </a:r>
          </a:p>
        </p:txBody>
      </p:sp>
      <p:sp>
        <p:nvSpPr>
          <p:cNvPr id="27" name="Text Placeholder 10"/>
          <p:cNvSpPr>
            <a:spLocks noGrp="1"/>
          </p:cNvSpPr>
          <p:nvPr>
            <p:ph type="body" sz="quarter" idx="28" hasCustomPrompt="1"/>
          </p:nvPr>
        </p:nvSpPr>
        <p:spPr>
          <a:xfrm>
            <a:off x="364251" y="1245930"/>
            <a:ext cx="5464301" cy="571813"/>
          </a:xfrm>
          <a:prstGeom prst="rect">
            <a:avLst/>
          </a:prstGeom>
        </p:spPr>
        <p:txBody>
          <a:bodyPr anchor="ctr">
            <a:noAutofit/>
          </a:bodyPr>
          <a:lstStyle>
            <a:lvl1pPr marL="0" indent="0" algn="l">
              <a:lnSpc>
                <a:spcPct val="100000"/>
              </a:lnSpc>
              <a:spcBef>
                <a:spcPts val="0"/>
              </a:spcBef>
              <a:buNone/>
              <a:defRPr lang="en-US" sz="1400" b="0" i="1" dirty="0">
                <a:solidFill>
                  <a:schemeClr val="tx1"/>
                </a:solidFill>
                <a:latin typeface="+mn-lt"/>
              </a:defRPr>
            </a:lvl1pPr>
          </a:lstStyle>
          <a:p>
            <a:r>
              <a:rPr lang="en-US"/>
              <a:t>[Editable Text]</a:t>
            </a:r>
          </a:p>
        </p:txBody>
      </p:sp>
      <p:sp>
        <p:nvSpPr>
          <p:cNvPr id="26" name="Text Placeholder 10"/>
          <p:cNvSpPr>
            <a:spLocks noGrp="1"/>
          </p:cNvSpPr>
          <p:nvPr>
            <p:ph type="body" sz="quarter" idx="35" hasCustomPrompt="1"/>
          </p:nvPr>
        </p:nvSpPr>
        <p:spPr>
          <a:xfrm>
            <a:off x="6191116" y="1245930"/>
            <a:ext cx="5464301" cy="571813"/>
          </a:xfrm>
          <a:prstGeom prst="rect">
            <a:avLst/>
          </a:prstGeom>
        </p:spPr>
        <p:txBody>
          <a:bodyPr anchor="ctr">
            <a:noAutofit/>
          </a:bodyPr>
          <a:lstStyle>
            <a:lvl1pPr marL="0" indent="0" algn="l">
              <a:lnSpc>
                <a:spcPct val="100000"/>
              </a:lnSpc>
              <a:spcBef>
                <a:spcPts val="0"/>
              </a:spcBef>
              <a:buNone/>
              <a:defRPr lang="en-US" sz="1400" b="0" i="1" dirty="0">
                <a:solidFill>
                  <a:schemeClr val="tx1"/>
                </a:solidFill>
                <a:latin typeface="+mn-lt"/>
              </a:defRPr>
            </a:lvl1pPr>
          </a:lstStyle>
          <a:p>
            <a:r>
              <a:rPr lang="en-US"/>
              <a:t>[Editable Text]</a:t>
            </a:r>
          </a:p>
        </p:txBody>
      </p:sp>
      <p:sp>
        <p:nvSpPr>
          <p:cNvPr id="29" name="Content Placeholder 3"/>
          <p:cNvSpPr>
            <a:spLocks noGrp="1"/>
          </p:cNvSpPr>
          <p:nvPr>
            <p:ph sz="quarter" idx="36" hasCustomPrompt="1"/>
          </p:nvPr>
        </p:nvSpPr>
        <p:spPr>
          <a:xfrm>
            <a:off x="6191116" y="2501660"/>
            <a:ext cx="5464301" cy="3666238"/>
          </a:xfrm>
          <a:prstGeom prst="rect">
            <a:avLst/>
          </a:prstGeom>
          <a:pattFill prst="pct5">
            <a:fgClr>
              <a:schemeClr val="tx2"/>
            </a:fgClr>
            <a:bgClr>
              <a:schemeClr val="bg1"/>
            </a:bgClr>
          </a:pattFill>
        </p:spPr>
        <p:txBody>
          <a:bodyPr/>
          <a:lstStyle>
            <a:lvl1pPr marL="0" indent="0">
              <a:buNone/>
              <a:defRPr/>
            </a:lvl1pPr>
          </a:lstStyle>
          <a:p>
            <a:pPr lvl="0"/>
            <a:r>
              <a:rPr lang="en-US"/>
              <a:t>   </a:t>
            </a:r>
          </a:p>
        </p:txBody>
      </p:sp>
      <p:sp>
        <p:nvSpPr>
          <p:cNvPr id="3" name="Text Placeholder 10">
            <a:extLst>
              <a:ext uri="{FF2B5EF4-FFF2-40B4-BE49-F238E27FC236}">
                <a16:creationId xmlns:a16="http://schemas.microsoft.com/office/drawing/2014/main" id="{047170B8-85A9-47B5-F2D8-0EA9DAD1170D}"/>
              </a:ext>
            </a:extLst>
          </p:cNvPr>
          <p:cNvSpPr>
            <a:spLocks noGrp="1"/>
          </p:cNvSpPr>
          <p:nvPr>
            <p:ph type="body" sz="quarter" idx="16" hasCustomPrompt="1"/>
          </p:nvPr>
        </p:nvSpPr>
        <p:spPr>
          <a:xfrm>
            <a:off x="364251" y="6283731"/>
            <a:ext cx="3991425" cy="230832"/>
          </a:xfrm>
          <a:prstGeom prst="rect">
            <a:avLst/>
          </a:prstGeom>
        </p:spPr>
        <p:txBody>
          <a:bodyPr anchor="t">
            <a:spAutoFit/>
          </a:bodyPr>
          <a:lstStyle>
            <a:lvl1pPr marL="0" indent="0" algn="l">
              <a:lnSpc>
                <a:spcPct val="100000"/>
              </a:lnSpc>
              <a:spcBef>
                <a:spcPts val="0"/>
              </a:spcBef>
              <a:buNone/>
              <a:defRPr lang="en-US" sz="900" b="0" dirty="0">
                <a:solidFill>
                  <a:schemeClr val="bg1">
                    <a:lumMod val="50000"/>
                  </a:schemeClr>
                </a:solidFill>
                <a:latin typeface="+mn-lt"/>
              </a:defRPr>
            </a:lvl1pPr>
          </a:lstStyle>
          <a:p>
            <a:r>
              <a:rPr lang="en-US"/>
              <a:t>Source: </a:t>
            </a:r>
            <a:r>
              <a:rPr lang="en-US" err="1"/>
              <a:t>xxxxxxxxxxxxxxxxxxxxxxxxxxxxxxxxxxxxxxxxx</a:t>
            </a:r>
            <a:endParaRPr lang="en-US"/>
          </a:p>
        </p:txBody>
      </p:sp>
      <p:sp>
        <p:nvSpPr>
          <p:cNvPr id="4" name="Text Placeholder 10">
            <a:extLst>
              <a:ext uri="{FF2B5EF4-FFF2-40B4-BE49-F238E27FC236}">
                <a16:creationId xmlns:a16="http://schemas.microsoft.com/office/drawing/2014/main" id="{15E61B63-B7B9-F9CF-D43D-C21D26EF837B}"/>
              </a:ext>
            </a:extLst>
          </p:cNvPr>
          <p:cNvSpPr>
            <a:spLocks noGrp="1"/>
          </p:cNvSpPr>
          <p:nvPr>
            <p:ph type="body" sz="quarter" idx="37" hasCustomPrompt="1"/>
          </p:nvPr>
        </p:nvSpPr>
        <p:spPr>
          <a:xfrm>
            <a:off x="6191116" y="6283731"/>
            <a:ext cx="3991425" cy="230832"/>
          </a:xfrm>
          <a:prstGeom prst="rect">
            <a:avLst/>
          </a:prstGeom>
        </p:spPr>
        <p:txBody>
          <a:bodyPr anchor="t">
            <a:spAutoFit/>
          </a:bodyPr>
          <a:lstStyle>
            <a:lvl1pPr marL="0" indent="0" algn="l">
              <a:lnSpc>
                <a:spcPct val="100000"/>
              </a:lnSpc>
              <a:spcBef>
                <a:spcPts val="0"/>
              </a:spcBef>
              <a:buNone/>
              <a:defRPr lang="en-US" sz="900" b="0" dirty="0">
                <a:solidFill>
                  <a:schemeClr val="bg1">
                    <a:lumMod val="50000"/>
                  </a:schemeClr>
                </a:solidFill>
                <a:latin typeface="+mn-lt"/>
              </a:defRPr>
            </a:lvl1pPr>
          </a:lstStyle>
          <a:p>
            <a:r>
              <a:rPr lang="en-US"/>
              <a:t>Source: </a:t>
            </a:r>
            <a:r>
              <a:rPr lang="en-US" err="1"/>
              <a:t>xxxxxxxxxxxxxxxxxxxxxxxxxxxxxxxxxxxxxxxxx</a:t>
            </a:r>
            <a:endParaRPr lang="en-US"/>
          </a:p>
        </p:txBody>
      </p:sp>
      <p:sp>
        <p:nvSpPr>
          <p:cNvPr id="6" name="Slide Number Placeholder 5">
            <a:extLst>
              <a:ext uri="{FF2B5EF4-FFF2-40B4-BE49-F238E27FC236}">
                <a16:creationId xmlns:a16="http://schemas.microsoft.com/office/drawing/2014/main" id="{90703502-5F08-A1F9-7FDC-73C6BCF11239}"/>
              </a:ext>
            </a:extLst>
          </p:cNvPr>
          <p:cNvSpPr txBox="1">
            <a:spLocks/>
          </p:cNvSpPr>
          <p:nvPr userDrawn="1"/>
        </p:nvSpPr>
        <p:spPr>
          <a:xfrm>
            <a:off x="11436110" y="6341288"/>
            <a:ext cx="550561" cy="38018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63F5C1-078D-470A-9B1F-351C9D2F8E7B}" type="slidenum">
              <a:rPr lang="en-US" smtClean="0"/>
              <a:pPr/>
              <a:t>‹#›</a:t>
            </a:fld>
            <a:endParaRPr lang="en-US"/>
          </a:p>
        </p:txBody>
      </p:sp>
      <p:sp>
        <p:nvSpPr>
          <p:cNvPr id="5" name="Text Placeholder 10">
            <a:extLst>
              <a:ext uri="{FF2B5EF4-FFF2-40B4-BE49-F238E27FC236}">
                <a16:creationId xmlns:a16="http://schemas.microsoft.com/office/drawing/2014/main" id="{9DDC6F0F-5E70-F2CF-686E-B94564895AE7}"/>
              </a:ext>
            </a:extLst>
          </p:cNvPr>
          <p:cNvSpPr>
            <a:spLocks noGrp="1"/>
          </p:cNvSpPr>
          <p:nvPr>
            <p:ph type="body" sz="quarter" idx="38" hasCustomPrompt="1"/>
          </p:nvPr>
        </p:nvSpPr>
        <p:spPr>
          <a:xfrm>
            <a:off x="798418" y="1864421"/>
            <a:ext cx="4586348" cy="571813"/>
          </a:xfrm>
          <a:prstGeom prst="rect">
            <a:avLst/>
          </a:prstGeom>
        </p:spPr>
        <p:txBody>
          <a:bodyPr anchor="ctr">
            <a:noAutofit/>
          </a:bodyPr>
          <a:lstStyle>
            <a:lvl1pPr marL="0" indent="0" algn="ctr">
              <a:lnSpc>
                <a:spcPct val="100000"/>
              </a:lnSpc>
              <a:spcBef>
                <a:spcPts val="0"/>
              </a:spcBef>
              <a:buNone/>
              <a:defRPr lang="en-US" sz="1200" b="1" dirty="0">
                <a:solidFill>
                  <a:schemeClr val="tx1"/>
                </a:solidFill>
                <a:latin typeface="+mn-lt"/>
              </a:defRPr>
            </a:lvl1pPr>
          </a:lstStyle>
          <a:p>
            <a:r>
              <a:rPr lang="en-US"/>
              <a:t>[Editable Text]</a:t>
            </a:r>
          </a:p>
        </p:txBody>
      </p:sp>
      <p:sp>
        <p:nvSpPr>
          <p:cNvPr id="7" name="Text Placeholder 10">
            <a:extLst>
              <a:ext uri="{FF2B5EF4-FFF2-40B4-BE49-F238E27FC236}">
                <a16:creationId xmlns:a16="http://schemas.microsoft.com/office/drawing/2014/main" id="{72526BB2-6F61-A5BC-0A20-4AB6FC8CEE5D}"/>
              </a:ext>
            </a:extLst>
          </p:cNvPr>
          <p:cNvSpPr>
            <a:spLocks noGrp="1"/>
          </p:cNvSpPr>
          <p:nvPr>
            <p:ph type="body" sz="quarter" idx="39" hasCustomPrompt="1"/>
          </p:nvPr>
        </p:nvSpPr>
        <p:spPr>
          <a:xfrm>
            <a:off x="6625283" y="1864421"/>
            <a:ext cx="4586348" cy="571813"/>
          </a:xfrm>
          <a:prstGeom prst="rect">
            <a:avLst/>
          </a:prstGeom>
        </p:spPr>
        <p:txBody>
          <a:bodyPr anchor="ctr">
            <a:noAutofit/>
          </a:bodyPr>
          <a:lstStyle>
            <a:lvl1pPr marL="0" indent="0" algn="ctr">
              <a:lnSpc>
                <a:spcPct val="100000"/>
              </a:lnSpc>
              <a:spcBef>
                <a:spcPts val="0"/>
              </a:spcBef>
              <a:buNone/>
              <a:defRPr lang="en-US" sz="1200" b="1" dirty="0">
                <a:solidFill>
                  <a:schemeClr val="tx1"/>
                </a:solidFill>
                <a:latin typeface="+mn-lt"/>
              </a:defRPr>
            </a:lvl1pPr>
          </a:lstStyle>
          <a:p>
            <a:r>
              <a:rPr lang="en-US"/>
              <a:t>[Editable Text]</a:t>
            </a:r>
          </a:p>
        </p:txBody>
      </p:sp>
    </p:spTree>
    <p:extLst>
      <p:ext uri="{BB962C8B-B14F-4D97-AF65-F5344CB8AC3E}">
        <p14:creationId xmlns:p14="http://schemas.microsoft.com/office/powerpoint/2010/main" val="20749680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11">
          <p15:clr>
            <a:srgbClr val="FBAE40"/>
          </p15:clr>
        </p15:guide>
        <p15:guide id="4" orient="horz" pos="395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F10B64-7DDA-0E9D-3EBB-99968020AD07}"/>
              </a:ext>
            </a:extLst>
          </p:cNvPr>
          <p:cNvSpPr/>
          <p:nvPr userDrawn="1"/>
        </p:nvSpPr>
        <p:spPr>
          <a:xfrm>
            <a:off x="133004" y="1807127"/>
            <a:ext cx="5962996" cy="44299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0"/>
          <p:cNvSpPr>
            <a:spLocks noGrp="1"/>
          </p:cNvSpPr>
          <p:nvPr>
            <p:ph type="body" sz="quarter" idx="15" hasCustomPrompt="1"/>
          </p:nvPr>
        </p:nvSpPr>
        <p:spPr>
          <a:xfrm flipH="1">
            <a:off x="606361" y="284682"/>
            <a:ext cx="10610079" cy="731520"/>
          </a:xfrm>
          <a:prstGeom prst="rect">
            <a:avLst/>
          </a:prstGeom>
          <a:noFill/>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800" b="0" i="1" baseline="0" dirty="0">
                <a:solidFill>
                  <a:schemeClr val="accent1"/>
                </a:solidFill>
                <a:latin typeface="+mn-lt"/>
              </a:defRPr>
            </a:lvl1pPr>
          </a:lstStyle>
          <a:p>
            <a:r>
              <a:rPr lang="en-US"/>
              <a:t>[Editable Headline]</a:t>
            </a:r>
          </a:p>
        </p:txBody>
      </p:sp>
      <p:sp>
        <p:nvSpPr>
          <p:cNvPr id="24" name="Content Placeholder 3"/>
          <p:cNvSpPr>
            <a:spLocks noGrp="1"/>
          </p:cNvSpPr>
          <p:nvPr>
            <p:ph sz="quarter" idx="26" hasCustomPrompt="1"/>
          </p:nvPr>
        </p:nvSpPr>
        <p:spPr>
          <a:xfrm>
            <a:off x="364251" y="2378940"/>
            <a:ext cx="5464301" cy="3795572"/>
          </a:xfrm>
          <a:prstGeom prst="rect">
            <a:avLst/>
          </a:prstGeom>
          <a:pattFill prst="pct5">
            <a:fgClr>
              <a:schemeClr val="tx2"/>
            </a:fgClr>
            <a:bgClr>
              <a:schemeClr val="bg1"/>
            </a:bgClr>
          </a:pattFill>
        </p:spPr>
        <p:txBody>
          <a:bodyPr/>
          <a:lstStyle>
            <a:lvl1pPr marL="0" indent="0">
              <a:buNone/>
              <a:defRPr/>
            </a:lvl1pPr>
          </a:lstStyle>
          <a:p>
            <a:pPr lvl="0"/>
            <a:r>
              <a:rPr lang="en-US"/>
              <a:t>   </a:t>
            </a:r>
          </a:p>
        </p:txBody>
      </p:sp>
      <p:sp>
        <p:nvSpPr>
          <p:cNvPr id="27" name="Text Placeholder 10"/>
          <p:cNvSpPr>
            <a:spLocks noGrp="1"/>
          </p:cNvSpPr>
          <p:nvPr>
            <p:ph type="body" sz="quarter" idx="28" hasCustomPrompt="1"/>
          </p:nvPr>
        </p:nvSpPr>
        <p:spPr>
          <a:xfrm>
            <a:off x="364251" y="1245930"/>
            <a:ext cx="5464301" cy="571813"/>
          </a:xfrm>
          <a:prstGeom prst="rect">
            <a:avLst/>
          </a:prstGeom>
        </p:spPr>
        <p:txBody>
          <a:bodyPr anchor="ctr">
            <a:noAutofit/>
          </a:bodyPr>
          <a:lstStyle>
            <a:lvl1pPr marL="0" indent="0" algn="l">
              <a:lnSpc>
                <a:spcPct val="100000"/>
              </a:lnSpc>
              <a:spcBef>
                <a:spcPts val="0"/>
              </a:spcBef>
              <a:buNone/>
              <a:defRPr lang="en-US" sz="1400" b="0" i="1" dirty="0">
                <a:solidFill>
                  <a:schemeClr val="tx1"/>
                </a:solidFill>
                <a:latin typeface="+mn-lt"/>
              </a:defRPr>
            </a:lvl1pPr>
          </a:lstStyle>
          <a:p>
            <a:r>
              <a:rPr lang="en-US"/>
              <a:t>[Editable Text]</a:t>
            </a:r>
          </a:p>
        </p:txBody>
      </p:sp>
      <p:sp>
        <p:nvSpPr>
          <p:cNvPr id="29" name="Content Placeholder 3"/>
          <p:cNvSpPr>
            <a:spLocks noGrp="1"/>
          </p:cNvSpPr>
          <p:nvPr>
            <p:ph sz="quarter" idx="36" hasCustomPrompt="1"/>
          </p:nvPr>
        </p:nvSpPr>
        <p:spPr>
          <a:xfrm>
            <a:off x="6191116" y="1737971"/>
            <a:ext cx="5464301" cy="4499081"/>
          </a:xfrm>
          <a:prstGeom prst="rect">
            <a:avLst/>
          </a:prstGeom>
          <a:pattFill prst="pct5">
            <a:fgClr>
              <a:schemeClr val="tx2"/>
            </a:fgClr>
            <a:bgClr>
              <a:schemeClr val="bg1"/>
            </a:bgClr>
          </a:pattFill>
        </p:spPr>
        <p:txBody>
          <a:bodyPr/>
          <a:lstStyle>
            <a:lvl1pPr marL="457200" indent="-457200">
              <a:buFont typeface="Arial" panose="020B0604020202020204" pitchFamily="34" charset="0"/>
              <a:buChar char="•"/>
              <a:defRPr sz="2000"/>
            </a:lvl1pPr>
          </a:lstStyle>
          <a:p>
            <a:pPr lvl="0"/>
            <a:r>
              <a:rPr lang="en-US"/>
              <a:t>[..]</a:t>
            </a:r>
          </a:p>
          <a:p>
            <a:pPr lvl="0"/>
            <a:r>
              <a:rPr lang="en-US"/>
              <a:t>[..]   </a:t>
            </a:r>
          </a:p>
        </p:txBody>
      </p:sp>
      <p:sp>
        <p:nvSpPr>
          <p:cNvPr id="3" name="Text Placeholder 10">
            <a:extLst>
              <a:ext uri="{FF2B5EF4-FFF2-40B4-BE49-F238E27FC236}">
                <a16:creationId xmlns:a16="http://schemas.microsoft.com/office/drawing/2014/main" id="{047170B8-85A9-47B5-F2D8-0EA9DAD1170D}"/>
              </a:ext>
            </a:extLst>
          </p:cNvPr>
          <p:cNvSpPr>
            <a:spLocks noGrp="1"/>
          </p:cNvSpPr>
          <p:nvPr>
            <p:ph type="body" sz="quarter" idx="16" hasCustomPrompt="1"/>
          </p:nvPr>
        </p:nvSpPr>
        <p:spPr>
          <a:xfrm>
            <a:off x="364251" y="6283731"/>
            <a:ext cx="3991425" cy="230832"/>
          </a:xfrm>
          <a:prstGeom prst="rect">
            <a:avLst/>
          </a:prstGeom>
        </p:spPr>
        <p:txBody>
          <a:bodyPr anchor="t">
            <a:spAutoFit/>
          </a:bodyPr>
          <a:lstStyle>
            <a:lvl1pPr marL="0" indent="0" algn="l">
              <a:lnSpc>
                <a:spcPct val="100000"/>
              </a:lnSpc>
              <a:spcBef>
                <a:spcPts val="0"/>
              </a:spcBef>
              <a:buNone/>
              <a:defRPr lang="en-US" sz="900" b="0" dirty="0">
                <a:solidFill>
                  <a:schemeClr val="bg1">
                    <a:lumMod val="50000"/>
                  </a:schemeClr>
                </a:solidFill>
                <a:latin typeface="+mn-lt"/>
              </a:defRPr>
            </a:lvl1pPr>
          </a:lstStyle>
          <a:p>
            <a:r>
              <a:rPr lang="en-US"/>
              <a:t>Source: </a:t>
            </a:r>
            <a:r>
              <a:rPr lang="en-US" err="1"/>
              <a:t>xxxxxxxxxxxxxxxxxxxxxxxxxxxxxxxxxxxxxxxxx</a:t>
            </a:r>
            <a:endParaRPr lang="en-US"/>
          </a:p>
        </p:txBody>
      </p:sp>
      <p:sp>
        <p:nvSpPr>
          <p:cNvPr id="6" name="Slide Number Placeholder 5">
            <a:extLst>
              <a:ext uri="{FF2B5EF4-FFF2-40B4-BE49-F238E27FC236}">
                <a16:creationId xmlns:a16="http://schemas.microsoft.com/office/drawing/2014/main" id="{90703502-5F08-A1F9-7FDC-73C6BCF11239}"/>
              </a:ext>
            </a:extLst>
          </p:cNvPr>
          <p:cNvSpPr txBox="1">
            <a:spLocks/>
          </p:cNvSpPr>
          <p:nvPr userDrawn="1"/>
        </p:nvSpPr>
        <p:spPr>
          <a:xfrm>
            <a:off x="11436110" y="6341288"/>
            <a:ext cx="550561" cy="38018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63F5C1-078D-470A-9B1F-351C9D2F8E7B}" type="slidenum">
              <a:rPr lang="en-US" smtClean="0"/>
              <a:pPr/>
              <a:t>‹#›</a:t>
            </a:fld>
            <a:endParaRPr lang="en-US"/>
          </a:p>
        </p:txBody>
      </p:sp>
      <p:sp>
        <p:nvSpPr>
          <p:cNvPr id="5" name="Text Placeholder 10">
            <a:extLst>
              <a:ext uri="{FF2B5EF4-FFF2-40B4-BE49-F238E27FC236}">
                <a16:creationId xmlns:a16="http://schemas.microsoft.com/office/drawing/2014/main" id="{9DDC6F0F-5E70-F2CF-686E-B94564895AE7}"/>
              </a:ext>
            </a:extLst>
          </p:cNvPr>
          <p:cNvSpPr>
            <a:spLocks noGrp="1"/>
          </p:cNvSpPr>
          <p:nvPr>
            <p:ph type="body" sz="quarter" idx="38" hasCustomPrompt="1"/>
          </p:nvPr>
        </p:nvSpPr>
        <p:spPr>
          <a:xfrm>
            <a:off x="803227" y="1864421"/>
            <a:ext cx="4586348" cy="571813"/>
          </a:xfrm>
          <a:prstGeom prst="rect">
            <a:avLst/>
          </a:prstGeom>
        </p:spPr>
        <p:txBody>
          <a:bodyPr anchor="ctr">
            <a:noAutofit/>
          </a:bodyPr>
          <a:lstStyle>
            <a:lvl1pPr marL="0" indent="0" algn="ctr">
              <a:lnSpc>
                <a:spcPct val="100000"/>
              </a:lnSpc>
              <a:spcBef>
                <a:spcPts val="0"/>
              </a:spcBef>
              <a:buNone/>
              <a:defRPr lang="en-US" sz="1200" b="1" dirty="0">
                <a:solidFill>
                  <a:schemeClr val="tx1"/>
                </a:solidFill>
                <a:latin typeface="+mn-lt"/>
              </a:defRPr>
            </a:lvl1pPr>
          </a:lstStyle>
          <a:p>
            <a:r>
              <a:rPr lang="en-US"/>
              <a:t>[Editable Text]</a:t>
            </a:r>
          </a:p>
        </p:txBody>
      </p:sp>
    </p:spTree>
    <p:extLst>
      <p:ext uri="{BB962C8B-B14F-4D97-AF65-F5344CB8AC3E}">
        <p14:creationId xmlns:p14="http://schemas.microsoft.com/office/powerpoint/2010/main" val="1012595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11">
          <p15:clr>
            <a:srgbClr val="FBAE40"/>
          </p15:clr>
        </p15:guide>
        <p15:guide id="4" orient="horz" pos="39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6">
    <p:bg>
      <p:bgPr>
        <a:solidFill>
          <a:schemeClr val="bg1"/>
        </a:solidFill>
        <a:effectLst/>
      </p:bgPr>
    </p:bg>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33BC54B1-5D6E-4BA5-AF83-F42F8E4ABBEA}"/>
              </a:ext>
            </a:extLst>
          </p:cNvPr>
          <p:cNvSpPr>
            <a:spLocks noGrp="1"/>
          </p:cNvSpPr>
          <p:nvPr>
            <p:ph sz="half" idx="2" hasCustomPrompt="1"/>
          </p:nvPr>
        </p:nvSpPr>
        <p:spPr>
          <a:xfrm>
            <a:off x="731520" y="733921"/>
            <a:ext cx="6402927" cy="5512991"/>
          </a:xfrm>
          <a:prstGeom prst="rect">
            <a:avLst/>
          </a:prstGeom>
          <a:solidFill>
            <a:schemeClr val="bg1"/>
          </a:solidFill>
        </p:spPr>
        <p:txBody>
          <a:bodyPr>
            <a:normAutofit/>
          </a:bodyPr>
          <a:lstStyle>
            <a:lvl1pPr marL="0" indent="0">
              <a:buNone/>
              <a:defRPr sz="1800" baseline="0"/>
            </a:lvl1pPr>
          </a:lstStyle>
          <a:p>
            <a:pPr lvl="0"/>
            <a:r>
              <a:rPr lang="en-US"/>
              <a:t>[Photo]</a:t>
            </a:r>
          </a:p>
        </p:txBody>
      </p:sp>
      <p:sp>
        <p:nvSpPr>
          <p:cNvPr id="9" name="Text Placeholder 10"/>
          <p:cNvSpPr>
            <a:spLocks noGrp="1"/>
          </p:cNvSpPr>
          <p:nvPr>
            <p:ph type="body" sz="quarter" idx="10" hasCustomPrompt="1"/>
          </p:nvPr>
        </p:nvSpPr>
        <p:spPr>
          <a:xfrm>
            <a:off x="7376869" y="1965716"/>
            <a:ext cx="4393374" cy="3049399"/>
          </a:xfrm>
          <a:prstGeom prst="rect">
            <a:avLst/>
          </a:prstGeom>
          <a:solidFill>
            <a:schemeClr val="bg1"/>
          </a:solidFill>
        </p:spPr>
        <p:txBody>
          <a:bodyPr anchor="ctr">
            <a:noAutofit/>
          </a:bodyPr>
          <a:lstStyle>
            <a:lvl1pPr marL="0" indent="0" algn="l">
              <a:buNone/>
              <a:defRPr lang="en-US" sz="1800" b="0" dirty="0">
                <a:solidFill>
                  <a:schemeClr val="tx1"/>
                </a:solidFill>
                <a:latin typeface="+mn-lt"/>
              </a:defRPr>
            </a:lvl1pPr>
          </a:lstStyle>
          <a:p>
            <a:r>
              <a:rPr lang="en-US"/>
              <a:t>[Editable Text] Lorem ipsum dolor sit </a:t>
            </a:r>
            <a:r>
              <a:rPr lang="en-US" err="1"/>
              <a:t>amet</a:t>
            </a:r>
            <a:r>
              <a:rPr lang="en-US"/>
              <a:t>, lorem </a:t>
            </a:r>
            <a:r>
              <a:rPr lang="en-US" err="1"/>
              <a:t>adipiscing</a:t>
            </a:r>
            <a:r>
              <a:rPr lang="en-US"/>
              <a:t>, </a:t>
            </a:r>
            <a:r>
              <a:rPr lang="en-US" err="1"/>
              <a:t>tellus</a:t>
            </a:r>
            <a:r>
              <a:rPr lang="en-US"/>
              <a:t> </a:t>
            </a:r>
            <a:r>
              <a:rPr lang="en-US" err="1"/>
              <a:t>nec</a:t>
            </a:r>
            <a:r>
              <a:rPr lang="en-US"/>
              <a:t> </a:t>
            </a:r>
            <a:r>
              <a:rPr lang="en-US" err="1"/>
              <a:t>vel</a:t>
            </a:r>
            <a:r>
              <a:rPr lang="en-US"/>
              <a:t> </a:t>
            </a:r>
            <a:r>
              <a:rPr lang="en-US" err="1"/>
              <a:t>metus</a:t>
            </a:r>
            <a:r>
              <a:rPr lang="en-US"/>
              <a:t> </a:t>
            </a:r>
            <a:r>
              <a:rPr lang="en-US" err="1"/>
              <a:t>luctus</a:t>
            </a:r>
            <a:r>
              <a:rPr lang="en-US"/>
              <a:t> </a:t>
            </a:r>
            <a:r>
              <a:rPr lang="en-US" err="1"/>
              <a:t>massa</a:t>
            </a:r>
            <a:r>
              <a:rPr lang="en-US"/>
              <a:t> </a:t>
            </a:r>
            <a:r>
              <a:rPr lang="en-US" err="1"/>
              <a:t>placerat</a:t>
            </a:r>
            <a:r>
              <a:rPr lang="en-US"/>
              <a:t>.</a:t>
            </a:r>
          </a:p>
        </p:txBody>
      </p:sp>
      <p:sp>
        <p:nvSpPr>
          <p:cNvPr id="11" name="Title 1">
            <a:extLst>
              <a:ext uri="{FF2B5EF4-FFF2-40B4-BE49-F238E27FC236}">
                <a16:creationId xmlns:a16="http://schemas.microsoft.com/office/drawing/2014/main" id="{EC007778-F28E-4947-ADF4-AF57393E5B2B}"/>
              </a:ext>
            </a:extLst>
          </p:cNvPr>
          <p:cNvSpPr>
            <a:spLocks noGrp="1"/>
          </p:cNvSpPr>
          <p:nvPr>
            <p:ph type="title" hasCustomPrompt="1"/>
          </p:nvPr>
        </p:nvSpPr>
        <p:spPr>
          <a:xfrm>
            <a:off x="731520" y="237696"/>
            <a:ext cx="3893643" cy="464459"/>
          </a:xfrm>
          <a:prstGeom prst="rect">
            <a:avLst/>
          </a:prstGeom>
        </p:spPr>
        <p:txBody>
          <a:bodyPr>
            <a:noAutofit/>
          </a:bodyPr>
          <a:lstStyle>
            <a:lvl1pPr algn="l">
              <a:defRPr sz="2800" b="1" baseline="0">
                <a:solidFill>
                  <a:schemeClr val="accent1"/>
                </a:solidFill>
                <a:latin typeface="+mn-lt"/>
              </a:defRPr>
            </a:lvl1pPr>
          </a:lstStyle>
          <a:p>
            <a:r>
              <a:rPr lang="en-US"/>
              <a:t>[Editable Headline]</a:t>
            </a:r>
          </a:p>
        </p:txBody>
      </p:sp>
      <p:sp>
        <p:nvSpPr>
          <p:cNvPr id="6" name="Slide Number Placeholder 5"/>
          <p:cNvSpPr>
            <a:spLocks noGrp="1"/>
          </p:cNvSpPr>
          <p:nvPr>
            <p:ph type="sldNum" sz="quarter" idx="4"/>
          </p:nvPr>
        </p:nvSpPr>
        <p:spPr>
          <a:xfrm>
            <a:off x="924347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3F5C1-078D-470A-9B1F-351C9D2F8E7B}" type="slidenum">
              <a:rPr lang="en-US" smtClean="0"/>
              <a:t>‹#›</a:t>
            </a:fld>
            <a:endParaRPr lang="en-US"/>
          </a:p>
        </p:txBody>
      </p:sp>
      <p:sp>
        <p:nvSpPr>
          <p:cNvPr id="7" name="Text Placeholder 10"/>
          <p:cNvSpPr>
            <a:spLocks noGrp="1"/>
          </p:cNvSpPr>
          <p:nvPr>
            <p:ph type="body" sz="quarter" idx="16" hasCustomPrompt="1"/>
          </p:nvPr>
        </p:nvSpPr>
        <p:spPr>
          <a:xfrm>
            <a:off x="740852" y="6397592"/>
            <a:ext cx="3991425" cy="130176"/>
          </a:xfrm>
          <a:prstGeom prst="rect">
            <a:avLst/>
          </a:prstGeom>
        </p:spPr>
        <p:txBody>
          <a:bodyPr anchor="ctr">
            <a:noAutofit/>
          </a:bodyPr>
          <a:lstStyle>
            <a:lvl1pPr marL="0" indent="0" algn="l">
              <a:buNone/>
              <a:defRPr lang="en-US" sz="700" b="0" dirty="0">
                <a:solidFill>
                  <a:schemeClr val="bg1"/>
                </a:solidFill>
                <a:latin typeface="+mn-lt"/>
              </a:defRPr>
            </a:lvl1pPr>
          </a:lstStyle>
          <a:p>
            <a:r>
              <a:rPr lang="en-US"/>
              <a:t>Sources:</a:t>
            </a:r>
          </a:p>
        </p:txBody>
      </p:sp>
      <p:sp>
        <p:nvSpPr>
          <p:cNvPr id="8" name="Text Placeholder 10"/>
          <p:cNvSpPr>
            <a:spLocks noGrp="1"/>
          </p:cNvSpPr>
          <p:nvPr>
            <p:ph type="body" sz="quarter" idx="17" hasCustomPrompt="1"/>
          </p:nvPr>
        </p:nvSpPr>
        <p:spPr>
          <a:xfrm>
            <a:off x="731520" y="6591299"/>
            <a:ext cx="3991425" cy="130176"/>
          </a:xfrm>
          <a:prstGeom prst="rect">
            <a:avLst/>
          </a:prstGeom>
        </p:spPr>
        <p:txBody>
          <a:bodyPr anchor="ctr">
            <a:noAutofit/>
          </a:bodyPr>
          <a:lstStyle>
            <a:lvl1pPr marL="0" indent="0" algn="l">
              <a:buNone/>
              <a:defRPr lang="en-US" sz="700" b="0" dirty="0">
                <a:solidFill>
                  <a:schemeClr val="bg1"/>
                </a:solidFill>
                <a:latin typeface="+mn-lt"/>
              </a:defRPr>
            </a:lvl1pPr>
          </a:lstStyle>
          <a:p>
            <a:r>
              <a:rPr lang="en-US"/>
              <a:t>Note:</a:t>
            </a:r>
          </a:p>
        </p:txBody>
      </p:sp>
    </p:spTree>
    <p:extLst>
      <p:ext uri="{BB962C8B-B14F-4D97-AF65-F5344CB8AC3E}">
        <p14:creationId xmlns:p14="http://schemas.microsoft.com/office/powerpoint/2010/main" val="2204181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9">
    <p:bg>
      <p:bgPr>
        <a:solidFill>
          <a:schemeClr val="bg1">
            <a:alpha val="5000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007778-F28E-4947-ADF4-AF57393E5B2B}"/>
              </a:ext>
            </a:extLst>
          </p:cNvPr>
          <p:cNvSpPr>
            <a:spLocks noGrp="1"/>
          </p:cNvSpPr>
          <p:nvPr userDrawn="1">
            <p:ph type="title" hasCustomPrompt="1"/>
          </p:nvPr>
        </p:nvSpPr>
        <p:spPr>
          <a:xfrm>
            <a:off x="731520" y="518753"/>
            <a:ext cx="3856781" cy="467945"/>
          </a:xfrm>
          <a:prstGeom prst="rect">
            <a:avLst/>
          </a:prstGeom>
        </p:spPr>
        <p:txBody>
          <a:bodyPr anchor="t">
            <a:noAutofit/>
          </a:bodyPr>
          <a:lstStyle>
            <a:lvl1pPr algn="l">
              <a:defRPr sz="2800" b="1" baseline="0">
                <a:solidFill>
                  <a:schemeClr val="accent1"/>
                </a:solidFill>
                <a:latin typeface="+mn-lt"/>
              </a:defRPr>
            </a:lvl1pPr>
          </a:lstStyle>
          <a:p>
            <a:r>
              <a:rPr lang="en-US"/>
              <a:t>[Editable Headline]</a:t>
            </a:r>
          </a:p>
        </p:txBody>
      </p:sp>
      <p:sp>
        <p:nvSpPr>
          <p:cNvPr id="25" name="Content Placeholder 13"/>
          <p:cNvSpPr>
            <a:spLocks noGrp="1"/>
          </p:cNvSpPr>
          <p:nvPr>
            <p:ph sz="half" idx="2" hasCustomPrompt="1"/>
          </p:nvPr>
        </p:nvSpPr>
        <p:spPr>
          <a:xfrm>
            <a:off x="731520" y="1177456"/>
            <a:ext cx="7039276" cy="4944447"/>
          </a:xfrm>
          <a:prstGeom prst="rect">
            <a:avLst/>
          </a:prstGeom>
          <a:solidFill>
            <a:schemeClr val="bg1"/>
          </a:solidFill>
          <a:effectLst/>
        </p:spPr>
        <p:txBody>
          <a:bodyPr anchor="ctr"/>
          <a:lstStyle>
            <a:lvl1pPr marL="0" indent="0" algn="ctr">
              <a:buNone/>
              <a:defRPr sz="1800"/>
            </a:lvl1pPr>
          </a:lstStyle>
          <a:p>
            <a:pPr lvl="0"/>
            <a:r>
              <a:rPr lang="en-US"/>
              <a:t>[Graph / Chart / Table Placeholder]</a:t>
            </a:r>
          </a:p>
        </p:txBody>
      </p:sp>
      <p:sp>
        <p:nvSpPr>
          <p:cNvPr id="7" name="Slide Number Placeholder 5"/>
          <p:cNvSpPr>
            <a:spLocks noGrp="1"/>
          </p:cNvSpPr>
          <p:nvPr>
            <p:ph type="sldNum" sz="quarter" idx="4"/>
          </p:nvPr>
        </p:nvSpPr>
        <p:spPr>
          <a:xfrm>
            <a:off x="924347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3F5C1-078D-470A-9B1F-351C9D2F8E7B}" type="slidenum">
              <a:rPr lang="en-US" smtClean="0"/>
              <a:t>‹#›</a:t>
            </a:fld>
            <a:endParaRPr lang="en-US"/>
          </a:p>
        </p:txBody>
      </p:sp>
      <p:sp>
        <p:nvSpPr>
          <p:cNvPr id="12" name="Text Placeholder 10"/>
          <p:cNvSpPr>
            <a:spLocks noGrp="1"/>
          </p:cNvSpPr>
          <p:nvPr>
            <p:ph type="body" sz="quarter" idx="16" hasCustomPrompt="1"/>
          </p:nvPr>
        </p:nvSpPr>
        <p:spPr>
          <a:xfrm>
            <a:off x="1088916" y="6285261"/>
            <a:ext cx="3991425" cy="130176"/>
          </a:xfrm>
          <a:prstGeom prst="rect">
            <a:avLst/>
          </a:prstGeom>
        </p:spPr>
        <p:txBody>
          <a:bodyPr anchor="ctr">
            <a:noAutofit/>
          </a:bodyPr>
          <a:lstStyle>
            <a:lvl1pPr marL="0" indent="0" algn="l">
              <a:buNone/>
              <a:defRPr lang="en-US" sz="700" b="0" dirty="0">
                <a:solidFill>
                  <a:schemeClr val="tx1"/>
                </a:solidFill>
                <a:latin typeface="+mn-lt"/>
              </a:defRPr>
            </a:lvl1pPr>
          </a:lstStyle>
          <a:p>
            <a:r>
              <a:rPr lang="en-US"/>
              <a:t>Sources: </a:t>
            </a:r>
            <a:r>
              <a:rPr lang="en-US" err="1"/>
              <a:t>xxxxxxxxxxxxxxxxxxxxxxxxxxxxxxxxxxxxxxxxx</a:t>
            </a:r>
            <a:endParaRPr lang="en-US"/>
          </a:p>
        </p:txBody>
      </p:sp>
      <p:sp>
        <p:nvSpPr>
          <p:cNvPr id="13" name="Text Placeholder 10"/>
          <p:cNvSpPr>
            <a:spLocks noGrp="1"/>
          </p:cNvSpPr>
          <p:nvPr>
            <p:ph type="body" sz="quarter" idx="17" hasCustomPrompt="1"/>
          </p:nvPr>
        </p:nvSpPr>
        <p:spPr>
          <a:xfrm>
            <a:off x="1079584" y="6478968"/>
            <a:ext cx="3991425" cy="130176"/>
          </a:xfrm>
          <a:prstGeom prst="rect">
            <a:avLst/>
          </a:prstGeom>
        </p:spPr>
        <p:txBody>
          <a:bodyPr anchor="ctr">
            <a:noAutofit/>
          </a:bodyPr>
          <a:lstStyle>
            <a:lvl1pPr marL="0" indent="0" algn="l">
              <a:buNone/>
              <a:defRPr lang="en-US" sz="700" b="0" dirty="0">
                <a:solidFill>
                  <a:schemeClr val="tx1"/>
                </a:solidFill>
                <a:latin typeface="+mn-lt"/>
              </a:defRPr>
            </a:lvl1pPr>
          </a:lstStyle>
          <a:p>
            <a:r>
              <a:rPr lang="en-US"/>
              <a:t>Note: </a:t>
            </a:r>
            <a:r>
              <a:rPr lang="en-US" err="1"/>
              <a:t>xxxxxxxxxxxxxxxxxxxxxxxxxxxxxxxxxxxxxxxxxxxxxxxx</a:t>
            </a:r>
            <a:endParaRPr lang="en-US"/>
          </a:p>
        </p:txBody>
      </p:sp>
      <p:sp>
        <p:nvSpPr>
          <p:cNvPr id="14" name="Text Placeholder 10"/>
          <p:cNvSpPr>
            <a:spLocks noGrp="1"/>
          </p:cNvSpPr>
          <p:nvPr>
            <p:ph type="body" sz="quarter" idx="10" hasCustomPrompt="1"/>
          </p:nvPr>
        </p:nvSpPr>
        <p:spPr>
          <a:xfrm>
            <a:off x="7879974" y="981534"/>
            <a:ext cx="4106698" cy="5303727"/>
          </a:xfrm>
          <a:prstGeom prst="rect">
            <a:avLst/>
          </a:prstGeom>
        </p:spPr>
        <p:txBody>
          <a:bodyPr anchor="ctr">
            <a:noAutofit/>
          </a:bodyPr>
          <a:lstStyle>
            <a:lvl1pPr marL="0" indent="0" algn="l">
              <a:buNone/>
              <a:defRPr lang="en-US" sz="1800" b="0" dirty="0">
                <a:solidFill>
                  <a:schemeClr val="tx1"/>
                </a:solidFill>
                <a:latin typeface="+mn-lt"/>
              </a:defRPr>
            </a:lvl1pPr>
          </a:lstStyle>
          <a:p>
            <a:r>
              <a:rPr lang="en-US"/>
              <a:t>[Editable Text] A </a:t>
            </a:r>
            <a:r>
              <a:rPr lang="en-US" err="1"/>
              <a:t>cras</a:t>
            </a:r>
            <a:r>
              <a:rPr lang="en-US"/>
              <a:t> dolor </a:t>
            </a:r>
            <a:r>
              <a:rPr lang="en-US" err="1"/>
              <a:t>tempor</a:t>
            </a:r>
            <a:r>
              <a:rPr lang="en-US"/>
              <a:t> dolor, </a:t>
            </a:r>
            <a:r>
              <a:rPr lang="en-US" err="1"/>
              <a:t>aut</a:t>
            </a:r>
            <a:r>
              <a:rPr lang="en-US"/>
              <a:t> </a:t>
            </a:r>
            <a:r>
              <a:rPr lang="en-US" err="1"/>
              <a:t>leo</a:t>
            </a:r>
            <a:r>
              <a:rPr lang="en-US"/>
              <a:t> </a:t>
            </a:r>
            <a:r>
              <a:rPr lang="en-US" err="1"/>
              <a:t>aenean</a:t>
            </a:r>
            <a:r>
              <a:rPr lang="en-US"/>
              <a:t>, </a:t>
            </a:r>
            <a:r>
              <a:rPr lang="en-US" err="1"/>
              <a:t>hendrerit</a:t>
            </a:r>
            <a:r>
              <a:rPr lang="en-US"/>
              <a:t> </a:t>
            </a:r>
            <a:r>
              <a:rPr lang="en-US" err="1"/>
              <a:t>ultrices</a:t>
            </a:r>
            <a:r>
              <a:rPr lang="en-US"/>
              <a:t> ac sed. Et lorem </a:t>
            </a:r>
            <a:r>
              <a:rPr lang="en-US" err="1"/>
              <a:t>pellentesque</a:t>
            </a:r>
            <a:r>
              <a:rPr lang="en-US"/>
              <a:t> </a:t>
            </a:r>
            <a:r>
              <a:rPr lang="en-US" err="1"/>
              <a:t>nunc</a:t>
            </a:r>
            <a:r>
              <a:rPr lang="en-US"/>
              <a:t> </a:t>
            </a:r>
            <a:r>
              <a:rPr lang="en-US" err="1"/>
              <a:t>varius</a:t>
            </a:r>
            <a:r>
              <a:rPr lang="en-US"/>
              <a:t>. </a:t>
            </a:r>
            <a:r>
              <a:rPr lang="en-US" err="1"/>
              <a:t>Nec</a:t>
            </a:r>
            <a:r>
              <a:rPr lang="en-US"/>
              <a:t> ipsum </a:t>
            </a:r>
            <a:r>
              <a:rPr lang="en-US" err="1"/>
              <a:t>pulvinar</a:t>
            </a:r>
            <a:r>
              <a:rPr lang="en-US"/>
              <a:t> </a:t>
            </a:r>
            <a:r>
              <a:rPr lang="en-US" err="1"/>
              <a:t>netus</a:t>
            </a:r>
            <a:r>
              <a:rPr lang="en-US"/>
              <a:t> </a:t>
            </a:r>
            <a:r>
              <a:rPr lang="en-US" err="1"/>
              <a:t>hendrerit</a:t>
            </a:r>
            <a:r>
              <a:rPr lang="en-US"/>
              <a:t> </a:t>
            </a:r>
            <a:r>
              <a:rPr lang="en-US" err="1"/>
              <a:t>amet</a:t>
            </a:r>
            <a:r>
              <a:rPr lang="en-US"/>
              <a:t> </a:t>
            </a:r>
            <a:r>
              <a:rPr lang="en-US" err="1"/>
              <a:t>corporis</a:t>
            </a:r>
            <a:r>
              <a:rPr lang="en-US"/>
              <a:t>, </a:t>
            </a:r>
            <a:r>
              <a:rPr lang="en-US" err="1"/>
              <a:t>donec</a:t>
            </a:r>
            <a:r>
              <a:rPr lang="en-US"/>
              <a:t> </a:t>
            </a:r>
            <a:r>
              <a:rPr lang="en-US" err="1"/>
              <a:t>urna</a:t>
            </a:r>
            <a:r>
              <a:rPr lang="en-US"/>
              <a:t>. </a:t>
            </a:r>
          </a:p>
          <a:p>
            <a:endParaRPr lang="en-US"/>
          </a:p>
          <a:p>
            <a:r>
              <a:rPr lang="en-US"/>
              <a:t>[Editable Text]  </a:t>
            </a:r>
            <a:r>
              <a:rPr lang="en-US" err="1"/>
              <a:t>Eius</a:t>
            </a:r>
            <a:r>
              <a:rPr lang="en-US"/>
              <a:t> dolor </a:t>
            </a:r>
            <a:r>
              <a:rPr lang="en-US" err="1"/>
              <a:t>duis</a:t>
            </a:r>
            <a:r>
              <a:rPr lang="en-US"/>
              <a:t> dolor vitae </a:t>
            </a:r>
            <a:r>
              <a:rPr lang="en-US" err="1"/>
              <a:t>odio</a:t>
            </a:r>
            <a:r>
              <a:rPr lang="en-US"/>
              <a:t> </a:t>
            </a:r>
            <a:r>
              <a:rPr lang="en-US" err="1"/>
              <a:t>lecus</a:t>
            </a:r>
            <a:r>
              <a:rPr lang="en-US"/>
              <a:t>, </a:t>
            </a:r>
            <a:r>
              <a:rPr lang="en-US" err="1"/>
              <a:t>sed</a:t>
            </a:r>
            <a:r>
              <a:rPr lang="en-US"/>
              <a:t> </a:t>
            </a:r>
            <a:r>
              <a:rPr lang="en-US" err="1"/>
              <a:t>eros</a:t>
            </a:r>
            <a:r>
              <a:rPr lang="en-US"/>
              <a:t> </a:t>
            </a:r>
            <a:r>
              <a:rPr lang="en-US" err="1"/>
              <a:t>donec</a:t>
            </a:r>
            <a:r>
              <a:rPr lang="en-US"/>
              <a:t> a, </a:t>
            </a:r>
            <a:r>
              <a:rPr lang="en-US" err="1"/>
              <a:t>vel</a:t>
            </a:r>
            <a:r>
              <a:rPr lang="en-US"/>
              <a:t> </a:t>
            </a:r>
            <a:r>
              <a:rPr lang="en-US" err="1"/>
              <a:t>ultricies</a:t>
            </a:r>
            <a:r>
              <a:rPr lang="en-US"/>
              <a:t> </a:t>
            </a:r>
            <a:r>
              <a:rPr lang="en-US" err="1"/>
              <a:t>ultrices</a:t>
            </a:r>
            <a:r>
              <a:rPr lang="en-US"/>
              <a:t> </a:t>
            </a:r>
            <a:r>
              <a:rPr lang="en-US" err="1"/>
              <a:t>nunc</a:t>
            </a:r>
            <a:r>
              <a:rPr lang="en-US"/>
              <a:t> </a:t>
            </a:r>
            <a:r>
              <a:rPr lang="en-US" err="1"/>
              <a:t>neque</a:t>
            </a:r>
            <a:r>
              <a:rPr lang="en-US"/>
              <a:t>. </a:t>
            </a:r>
            <a:r>
              <a:rPr lang="en-US" err="1"/>
              <a:t>Sed</a:t>
            </a:r>
            <a:r>
              <a:rPr lang="en-US"/>
              <a:t> </a:t>
            </a:r>
            <a:r>
              <a:rPr lang="en-US" err="1"/>
              <a:t>natoque</a:t>
            </a:r>
            <a:r>
              <a:rPr lang="en-US"/>
              <a:t> </a:t>
            </a:r>
            <a:r>
              <a:rPr lang="en-US" err="1"/>
              <a:t>ultricies</a:t>
            </a:r>
            <a:r>
              <a:rPr lang="en-US"/>
              <a:t> </a:t>
            </a:r>
            <a:r>
              <a:rPr lang="en-US" err="1"/>
              <a:t>odio</a:t>
            </a:r>
            <a:r>
              <a:rPr lang="en-US"/>
              <a:t> </a:t>
            </a:r>
            <a:r>
              <a:rPr lang="en-US" err="1"/>
              <a:t>metus</a:t>
            </a:r>
            <a:r>
              <a:rPr lang="en-US"/>
              <a:t>, in </a:t>
            </a:r>
            <a:r>
              <a:rPr lang="en-US" err="1"/>
              <a:t>felis</a:t>
            </a:r>
            <a:r>
              <a:rPr lang="en-US"/>
              <a:t> vitae </a:t>
            </a:r>
            <a:r>
              <a:rPr lang="en-US" err="1"/>
              <a:t>nulla</a:t>
            </a:r>
            <a:r>
              <a:rPr lang="en-US"/>
              <a:t> </a:t>
            </a:r>
            <a:r>
              <a:rPr lang="en-US" err="1"/>
              <a:t>aliquam</a:t>
            </a:r>
            <a:r>
              <a:rPr lang="en-US"/>
              <a:t> dolor </a:t>
            </a:r>
            <a:r>
              <a:rPr lang="en-US" err="1"/>
              <a:t>bibendum</a:t>
            </a:r>
            <a:r>
              <a:rPr lang="en-US"/>
              <a:t>, </a:t>
            </a:r>
            <a:r>
              <a:rPr lang="en-US" err="1"/>
              <a:t>est</a:t>
            </a:r>
            <a:r>
              <a:rPr lang="en-US"/>
              <a:t> </a:t>
            </a:r>
            <a:r>
              <a:rPr lang="en-US" err="1"/>
              <a:t>inceptos</a:t>
            </a:r>
            <a:r>
              <a:rPr lang="en-US"/>
              <a:t> </a:t>
            </a:r>
            <a:r>
              <a:rPr lang="en-US" err="1"/>
              <a:t>ipsam</a:t>
            </a:r>
            <a:r>
              <a:rPr lang="en-US"/>
              <a:t> </a:t>
            </a:r>
            <a:r>
              <a:rPr lang="en-US" err="1"/>
              <a:t>adipiscing</a:t>
            </a:r>
            <a:r>
              <a:rPr lang="en-US"/>
              <a:t>. </a:t>
            </a:r>
            <a:r>
              <a:rPr lang="en-US" err="1"/>
              <a:t>Viverra</a:t>
            </a:r>
            <a:r>
              <a:rPr lang="en-US"/>
              <a:t> </a:t>
            </a:r>
            <a:r>
              <a:rPr lang="en-US" err="1"/>
              <a:t>tellus</a:t>
            </a:r>
            <a:r>
              <a:rPr lang="en-US"/>
              <a:t> </a:t>
            </a:r>
            <a:r>
              <a:rPr lang="en-US" err="1"/>
              <a:t>faucibus</a:t>
            </a:r>
            <a:r>
              <a:rPr lang="en-US"/>
              <a:t> </a:t>
            </a:r>
            <a:r>
              <a:rPr lang="en-US" err="1"/>
              <a:t>fusce</a:t>
            </a:r>
            <a:r>
              <a:rPr lang="en-US"/>
              <a:t> convallis, </a:t>
            </a:r>
            <a:r>
              <a:rPr lang="en-US" err="1"/>
              <a:t>fringilla</a:t>
            </a:r>
            <a:r>
              <a:rPr lang="en-US"/>
              <a:t> non mi dolor</a:t>
            </a:r>
          </a:p>
        </p:txBody>
      </p:sp>
    </p:spTree>
    <p:extLst>
      <p:ext uri="{BB962C8B-B14F-4D97-AF65-F5344CB8AC3E}">
        <p14:creationId xmlns:p14="http://schemas.microsoft.com/office/powerpoint/2010/main" val="1301074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3BC54B1-5D6E-4BA5-AF83-F42F8E4ABBEA}"/>
              </a:ext>
            </a:extLst>
          </p:cNvPr>
          <p:cNvSpPr>
            <a:spLocks noGrp="1"/>
          </p:cNvSpPr>
          <p:nvPr>
            <p:ph sz="half" idx="2" hasCustomPrompt="1"/>
          </p:nvPr>
        </p:nvSpPr>
        <p:spPr>
          <a:xfrm>
            <a:off x="4997302" y="1420494"/>
            <a:ext cx="6161747" cy="4897439"/>
          </a:xfrm>
          <a:prstGeom prst="rect">
            <a:avLst/>
          </a:prstGeom>
        </p:spPr>
        <p:txBody>
          <a:bodyPr>
            <a:normAutofit/>
          </a:bodyPr>
          <a:lstStyle>
            <a:lvl1pPr marL="0" indent="0" algn="ctr">
              <a:buNone/>
              <a:defRPr sz="1800" baseline="0"/>
            </a:lvl1pPr>
          </a:lstStyle>
          <a:p>
            <a:pPr lvl="0"/>
            <a:r>
              <a:rPr lang="en-US"/>
              <a:t>[Graph / Chart Placeholder]</a:t>
            </a:r>
          </a:p>
        </p:txBody>
      </p:sp>
      <p:sp>
        <p:nvSpPr>
          <p:cNvPr id="13" name="Text Placeholder 12"/>
          <p:cNvSpPr>
            <a:spLocks noGrp="1"/>
          </p:cNvSpPr>
          <p:nvPr>
            <p:ph type="body" sz="quarter" idx="11" hasCustomPrompt="1"/>
          </p:nvPr>
        </p:nvSpPr>
        <p:spPr>
          <a:xfrm>
            <a:off x="4997302" y="818831"/>
            <a:ext cx="6161747" cy="601663"/>
          </a:xfrm>
          <a:prstGeom prst="rect">
            <a:avLst/>
          </a:prstGeom>
        </p:spPr>
        <p:txBody>
          <a:bodyPr>
            <a:normAutofit/>
          </a:bodyPr>
          <a:lstStyle>
            <a:lvl1pPr marL="0" indent="0" algn="ctr">
              <a:buNone/>
              <a:defRPr sz="2000" b="1" baseline="0">
                <a:solidFill>
                  <a:schemeClr val="accent1"/>
                </a:solidFill>
                <a:latin typeface="+mn-lt"/>
              </a:defRPr>
            </a:lvl1pPr>
          </a:lstStyle>
          <a:p>
            <a:pPr lvl="0"/>
            <a:r>
              <a:rPr lang="en-US"/>
              <a:t>[Graph / Chart Title]</a:t>
            </a:r>
          </a:p>
        </p:txBody>
      </p:sp>
      <p:sp>
        <p:nvSpPr>
          <p:cNvPr id="9" name="Title 1">
            <a:extLst>
              <a:ext uri="{FF2B5EF4-FFF2-40B4-BE49-F238E27FC236}">
                <a16:creationId xmlns:a16="http://schemas.microsoft.com/office/drawing/2014/main" id="{EC007778-F28E-4947-ADF4-AF57393E5B2B}"/>
              </a:ext>
            </a:extLst>
          </p:cNvPr>
          <p:cNvSpPr>
            <a:spLocks noGrp="1"/>
          </p:cNvSpPr>
          <p:nvPr>
            <p:ph type="title" hasCustomPrompt="1"/>
          </p:nvPr>
        </p:nvSpPr>
        <p:spPr>
          <a:xfrm>
            <a:off x="731520" y="359381"/>
            <a:ext cx="3856781" cy="505929"/>
          </a:xfrm>
          <a:prstGeom prst="rect">
            <a:avLst/>
          </a:prstGeom>
        </p:spPr>
        <p:txBody>
          <a:bodyPr>
            <a:noAutofit/>
          </a:bodyPr>
          <a:lstStyle>
            <a:lvl1pPr algn="l">
              <a:defRPr sz="2800" b="1" baseline="0">
                <a:solidFill>
                  <a:schemeClr val="accent1"/>
                </a:solidFill>
                <a:latin typeface="+mn-lt"/>
              </a:defRPr>
            </a:lvl1pPr>
          </a:lstStyle>
          <a:p>
            <a:r>
              <a:rPr lang="en-US"/>
              <a:t>[Editable Headline]</a:t>
            </a:r>
          </a:p>
        </p:txBody>
      </p:sp>
      <p:sp>
        <p:nvSpPr>
          <p:cNvPr id="10" name="Slide Number Placeholder 5"/>
          <p:cNvSpPr>
            <a:spLocks noGrp="1"/>
          </p:cNvSpPr>
          <p:nvPr>
            <p:ph type="sldNum" sz="quarter" idx="4"/>
          </p:nvPr>
        </p:nvSpPr>
        <p:spPr>
          <a:xfrm>
            <a:off x="11573718" y="6356350"/>
            <a:ext cx="41295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3F5C1-078D-470A-9B1F-351C9D2F8E7B}" type="slidenum">
              <a:rPr lang="en-US" smtClean="0"/>
              <a:t>‹#›</a:t>
            </a:fld>
            <a:endParaRPr lang="en-US"/>
          </a:p>
        </p:txBody>
      </p:sp>
      <p:sp>
        <p:nvSpPr>
          <p:cNvPr id="14" name="Text Placeholder 10"/>
          <p:cNvSpPr>
            <a:spLocks noGrp="1"/>
          </p:cNvSpPr>
          <p:nvPr>
            <p:ph type="body" sz="quarter" idx="10" hasCustomPrompt="1"/>
          </p:nvPr>
        </p:nvSpPr>
        <p:spPr>
          <a:xfrm>
            <a:off x="731520" y="1052623"/>
            <a:ext cx="4106698" cy="5303727"/>
          </a:xfrm>
          <a:prstGeom prst="rect">
            <a:avLst/>
          </a:prstGeom>
        </p:spPr>
        <p:txBody>
          <a:bodyPr anchor="ctr">
            <a:noAutofit/>
          </a:bodyPr>
          <a:lstStyle>
            <a:lvl1pPr marL="0" indent="0" algn="l">
              <a:buNone/>
              <a:defRPr lang="en-US" sz="1800" b="0" dirty="0">
                <a:solidFill>
                  <a:schemeClr val="tx1"/>
                </a:solidFill>
                <a:latin typeface="+mn-lt"/>
              </a:defRPr>
            </a:lvl1pPr>
          </a:lstStyle>
          <a:p>
            <a:r>
              <a:rPr lang="en-US"/>
              <a:t>[Editable Text] A </a:t>
            </a:r>
            <a:r>
              <a:rPr lang="en-US" err="1"/>
              <a:t>cras</a:t>
            </a:r>
            <a:r>
              <a:rPr lang="en-US"/>
              <a:t> dolor </a:t>
            </a:r>
            <a:r>
              <a:rPr lang="en-US" err="1"/>
              <a:t>tempor</a:t>
            </a:r>
            <a:r>
              <a:rPr lang="en-US"/>
              <a:t> dolor, </a:t>
            </a:r>
            <a:r>
              <a:rPr lang="en-US" err="1"/>
              <a:t>aut</a:t>
            </a:r>
            <a:r>
              <a:rPr lang="en-US"/>
              <a:t> </a:t>
            </a:r>
            <a:r>
              <a:rPr lang="en-US" err="1"/>
              <a:t>leo</a:t>
            </a:r>
            <a:r>
              <a:rPr lang="en-US"/>
              <a:t> </a:t>
            </a:r>
            <a:r>
              <a:rPr lang="en-US" err="1"/>
              <a:t>aenean</a:t>
            </a:r>
            <a:r>
              <a:rPr lang="en-US"/>
              <a:t>, </a:t>
            </a:r>
            <a:r>
              <a:rPr lang="en-US" err="1"/>
              <a:t>hendrerit</a:t>
            </a:r>
            <a:r>
              <a:rPr lang="en-US"/>
              <a:t> </a:t>
            </a:r>
            <a:r>
              <a:rPr lang="en-US" err="1"/>
              <a:t>ultrices</a:t>
            </a:r>
            <a:r>
              <a:rPr lang="en-US"/>
              <a:t> ac sed. Et lorem </a:t>
            </a:r>
            <a:r>
              <a:rPr lang="en-US" err="1"/>
              <a:t>pellentesque</a:t>
            </a:r>
            <a:r>
              <a:rPr lang="en-US"/>
              <a:t> </a:t>
            </a:r>
            <a:r>
              <a:rPr lang="en-US" err="1"/>
              <a:t>nunc</a:t>
            </a:r>
            <a:r>
              <a:rPr lang="en-US"/>
              <a:t> </a:t>
            </a:r>
            <a:r>
              <a:rPr lang="en-US" err="1"/>
              <a:t>varius</a:t>
            </a:r>
            <a:r>
              <a:rPr lang="en-US"/>
              <a:t>. </a:t>
            </a:r>
            <a:r>
              <a:rPr lang="en-US" err="1"/>
              <a:t>Nec</a:t>
            </a:r>
            <a:r>
              <a:rPr lang="en-US"/>
              <a:t> ipsum </a:t>
            </a:r>
            <a:r>
              <a:rPr lang="en-US" err="1"/>
              <a:t>pulvinar</a:t>
            </a:r>
            <a:r>
              <a:rPr lang="en-US"/>
              <a:t> </a:t>
            </a:r>
            <a:r>
              <a:rPr lang="en-US" err="1"/>
              <a:t>netus</a:t>
            </a:r>
            <a:r>
              <a:rPr lang="en-US"/>
              <a:t> </a:t>
            </a:r>
            <a:r>
              <a:rPr lang="en-US" err="1"/>
              <a:t>hendrerit</a:t>
            </a:r>
            <a:r>
              <a:rPr lang="en-US"/>
              <a:t> </a:t>
            </a:r>
            <a:r>
              <a:rPr lang="en-US" err="1"/>
              <a:t>amet</a:t>
            </a:r>
            <a:r>
              <a:rPr lang="en-US"/>
              <a:t> </a:t>
            </a:r>
            <a:r>
              <a:rPr lang="en-US" err="1"/>
              <a:t>corporis</a:t>
            </a:r>
            <a:r>
              <a:rPr lang="en-US"/>
              <a:t>, </a:t>
            </a:r>
            <a:r>
              <a:rPr lang="en-US" err="1"/>
              <a:t>donec</a:t>
            </a:r>
            <a:r>
              <a:rPr lang="en-US"/>
              <a:t> </a:t>
            </a:r>
            <a:r>
              <a:rPr lang="en-US" err="1"/>
              <a:t>urna</a:t>
            </a:r>
            <a:r>
              <a:rPr lang="en-US"/>
              <a:t>. </a:t>
            </a:r>
          </a:p>
          <a:p>
            <a:endParaRPr lang="en-US"/>
          </a:p>
          <a:p>
            <a:r>
              <a:rPr lang="en-US"/>
              <a:t>[Editable Text]  </a:t>
            </a:r>
            <a:r>
              <a:rPr lang="en-US" err="1"/>
              <a:t>Eius</a:t>
            </a:r>
            <a:r>
              <a:rPr lang="en-US"/>
              <a:t> dolor </a:t>
            </a:r>
            <a:r>
              <a:rPr lang="en-US" err="1"/>
              <a:t>duis</a:t>
            </a:r>
            <a:r>
              <a:rPr lang="en-US"/>
              <a:t> dolor vitae </a:t>
            </a:r>
            <a:r>
              <a:rPr lang="en-US" err="1"/>
              <a:t>odio</a:t>
            </a:r>
            <a:r>
              <a:rPr lang="en-US"/>
              <a:t> </a:t>
            </a:r>
            <a:r>
              <a:rPr lang="en-US" err="1"/>
              <a:t>lecus</a:t>
            </a:r>
            <a:r>
              <a:rPr lang="en-US"/>
              <a:t>, </a:t>
            </a:r>
            <a:r>
              <a:rPr lang="en-US" err="1"/>
              <a:t>sed</a:t>
            </a:r>
            <a:r>
              <a:rPr lang="en-US"/>
              <a:t> </a:t>
            </a:r>
            <a:r>
              <a:rPr lang="en-US" err="1"/>
              <a:t>eros</a:t>
            </a:r>
            <a:r>
              <a:rPr lang="en-US"/>
              <a:t> </a:t>
            </a:r>
            <a:r>
              <a:rPr lang="en-US" err="1"/>
              <a:t>donec</a:t>
            </a:r>
            <a:r>
              <a:rPr lang="en-US"/>
              <a:t> a, </a:t>
            </a:r>
            <a:r>
              <a:rPr lang="en-US" err="1"/>
              <a:t>vel</a:t>
            </a:r>
            <a:r>
              <a:rPr lang="en-US"/>
              <a:t> </a:t>
            </a:r>
            <a:r>
              <a:rPr lang="en-US" err="1"/>
              <a:t>ultricies</a:t>
            </a:r>
            <a:r>
              <a:rPr lang="en-US"/>
              <a:t> </a:t>
            </a:r>
            <a:r>
              <a:rPr lang="en-US" err="1"/>
              <a:t>ultrices</a:t>
            </a:r>
            <a:r>
              <a:rPr lang="en-US"/>
              <a:t> </a:t>
            </a:r>
            <a:r>
              <a:rPr lang="en-US" err="1"/>
              <a:t>nunc</a:t>
            </a:r>
            <a:r>
              <a:rPr lang="en-US"/>
              <a:t> </a:t>
            </a:r>
            <a:r>
              <a:rPr lang="en-US" err="1"/>
              <a:t>neque</a:t>
            </a:r>
            <a:r>
              <a:rPr lang="en-US"/>
              <a:t>. </a:t>
            </a:r>
            <a:r>
              <a:rPr lang="en-US" err="1"/>
              <a:t>Sed</a:t>
            </a:r>
            <a:r>
              <a:rPr lang="en-US"/>
              <a:t> </a:t>
            </a:r>
            <a:r>
              <a:rPr lang="en-US" err="1"/>
              <a:t>natoque</a:t>
            </a:r>
            <a:r>
              <a:rPr lang="en-US"/>
              <a:t> </a:t>
            </a:r>
            <a:r>
              <a:rPr lang="en-US" err="1"/>
              <a:t>ultricies</a:t>
            </a:r>
            <a:r>
              <a:rPr lang="en-US"/>
              <a:t> </a:t>
            </a:r>
            <a:r>
              <a:rPr lang="en-US" err="1"/>
              <a:t>odio</a:t>
            </a:r>
            <a:r>
              <a:rPr lang="en-US"/>
              <a:t> </a:t>
            </a:r>
            <a:r>
              <a:rPr lang="en-US" err="1"/>
              <a:t>metus</a:t>
            </a:r>
            <a:r>
              <a:rPr lang="en-US"/>
              <a:t>, in </a:t>
            </a:r>
            <a:r>
              <a:rPr lang="en-US" err="1"/>
              <a:t>felis</a:t>
            </a:r>
            <a:r>
              <a:rPr lang="en-US"/>
              <a:t> vitae </a:t>
            </a:r>
            <a:r>
              <a:rPr lang="en-US" err="1"/>
              <a:t>nulla</a:t>
            </a:r>
            <a:r>
              <a:rPr lang="en-US"/>
              <a:t> </a:t>
            </a:r>
            <a:r>
              <a:rPr lang="en-US" err="1"/>
              <a:t>aliquam</a:t>
            </a:r>
            <a:r>
              <a:rPr lang="en-US"/>
              <a:t> dolor </a:t>
            </a:r>
            <a:r>
              <a:rPr lang="en-US" err="1"/>
              <a:t>bibendum</a:t>
            </a:r>
            <a:r>
              <a:rPr lang="en-US"/>
              <a:t>, </a:t>
            </a:r>
            <a:r>
              <a:rPr lang="en-US" err="1"/>
              <a:t>est</a:t>
            </a:r>
            <a:r>
              <a:rPr lang="en-US"/>
              <a:t> </a:t>
            </a:r>
            <a:r>
              <a:rPr lang="en-US" err="1"/>
              <a:t>inceptos</a:t>
            </a:r>
            <a:r>
              <a:rPr lang="en-US"/>
              <a:t> </a:t>
            </a:r>
            <a:r>
              <a:rPr lang="en-US" err="1"/>
              <a:t>ipsam</a:t>
            </a:r>
            <a:r>
              <a:rPr lang="en-US"/>
              <a:t> </a:t>
            </a:r>
            <a:r>
              <a:rPr lang="en-US" err="1"/>
              <a:t>adipiscing</a:t>
            </a:r>
            <a:r>
              <a:rPr lang="en-US"/>
              <a:t>. </a:t>
            </a:r>
            <a:r>
              <a:rPr lang="en-US" err="1"/>
              <a:t>Viverra</a:t>
            </a:r>
            <a:r>
              <a:rPr lang="en-US"/>
              <a:t> </a:t>
            </a:r>
            <a:r>
              <a:rPr lang="en-US" err="1"/>
              <a:t>tellus</a:t>
            </a:r>
            <a:r>
              <a:rPr lang="en-US"/>
              <a:t> </a:t>
            </a:r>
            <a:r>
              <a:rPr lang="en-US" err="1"/>
              <a:t>faucibus</a:t>
            </a:r>
            <a:r>
              <a:rPr lang="en-US"/>
              <a:t> </a:t>
            </a:r>
            <a:r>
              <a:rPr lang="en-US" err="1"/>
              <a:t>fusce</a:t>
            </a:r>
            <a:r>
              <a:rPr lang="en-US"/>
              <a:t> convallis, </a:t>
            </a:r>
            <a:r>
              <a:rPr lang="en-US" err="1"/>
              <a:t>fringilla</a:t>
            </a:r>
            <a:r>
              <a:rPr lang="en-US"/>
              <a:t> non mi dolor</a:t>
            </a:r>
          </a:p>
        </p:txBody>
      </p:sp>
      <p:sp>
        <p:nvSpPr>
          <p:cNvPr id="15" name="Text Placeholder 10"/>
          <p:cNvSpPr>
            <a:spLocks noGrp="1"/>
          </p:cNvSpPr>
          <p:nvPr>
            <p:ph type="body" sz="quarter" idx="16" hasCustomPrompt="1"/>
          </p:nvPr>
        </p:nvSpPr>
        <p:spPr>
          <a:xfrm>
            <a:off x="7257398" y="6285261"/>
            <a:ext cx="3991425" cy="130176"/>
          </a:xfrm>
          <a:prstGeom prst="rect">
            <a:avLst/>
          </a:prstGeom>
        </p:spPr>
        <p:txBody>
          <a:bodyPr anchor="ctr">
            <a:noAutofit/>
          </a:bodyPr>
          <a:lstStyle>
            <a:lvl1pPr marL="0" indent="0" algn="ctr">
              <a:buNone/>
              <a:defRPr lang="en-US" sz="700" b="0" dirty="0">
                <a:solidFill>
                  <a:schemeClr val="tx1"/>
                </a:solidFill>
                <a:latin typeface="+mn-lt"/>
              </a:defRPr>
            </a:lvl1pPr>
          </a:lstStyle>
          <a:p>
            <a:r>
              <a:rPr lang="en-US"/>
              <a:t>Sources:</a:t>
            </a:r>
          </a:p>
        </p:txBody>
      </p:sp>
      <p:sp>
        <p:nvSpPr>
          <p:cNvPr id="16" name="Text Placeholder 10"/>
          <p:cNvSpPr>
            <a:spLocks noGrp="1"/>
          </p:cNvSpPr>
          <p:nvPr>
            <p:ph type="body" sz="quarter" idx="17" hasCustomPrompt="1"/>
          </p:nvPr>
        </p:nvSpPr>
        <p:spPr>
          <a:xfrm>
            <a:off x="7248066" y="6478968"/>
            <a:ext cx="3991425" cy="130176"/>
          </a:xfrm>
          <a:prstGeom prst="rect">
            <a:avLst/>
          </a:prstGeom>
        </p:spPr>
        <p:txBody>
          <a:bodyPr anchor="ctr">
            <a:noAutofit/>
          </a:bodyPr>
          <a:lstStyle>
            <a:lvl1pPr marL="0" indent="0" algn="ctr">
              <a:buNone/>
              <a:defRPr lang="en-US" sz="700" b="0" dirty="0">
                <a:solidFill>
                  <a:schemeClr val="tx1"/>
                </a:solidFill>
                <a:latin typeface="+mn-lt"/>
              </a:defRPr>
            </a:lvl1pPr>
          </a:lstStyle>
          <a:p>
            <a:r>
              <a:rPr lang="en-US"/>
              <a:t>Note:</a:t>
            </a:r>
          </a:p>
        </p:txBody>
      </p:sp>
    </p:spTree>
    <p:extLst>
      <p:ext uri="{BB962C8B-B14F-4D97-AF65-F5344CB8AC3E}">
        <p14:creationId xmlns:p14="http://schemas.microsoft.com/office/powerpoint/2010/main" val="3102402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14">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731520" y="1645994"/>
            <a:ext cx="4196606" cy="1436097"/>
          </a:xfrm>
          <a:prstGeom prst="rect">
            <a:avLst/>
          </a:prstGeom>
        </p:spPr>
        <p:txBody>
          <a:bodyPr anchor="ctr">
            <a:noAutofit/>
          </a:bodyPr>
          <a:lstStyle>
            <a:lvl1pPr marL="0" indent="0" algn="l">
              <a:buNone/>
              <a:defRPr lang="en-US" sz="1800" b="0" dirty="0">
                <a:solidFill>
                  <a:schemeClr val="tx1"/>
                </a:solidFill>
                <a:latin typeface="+mn-lt"/>
              </a:defRPr>
            </a:lvl1pPr>
          </a:lstStyle>
          <a:p>
            <a:r>
              <a:rPr lang="en-US"/>
              <a:t>[Editable Text] Lorem ipsum dolor sit </a:t>
            </a:r>
            <a:r>
              <a:rPr lang="en-US" err="1"/>
              <a:t>amet</a:t>
            </a:r>
            <a:r>
              <a:rPr lang="en-US"/>
              <a:t>, lorem </a:t>
            </a:r>
            <a:r>
              <a:rPr lang="en-US" err="1"/>
              <a:t>adipiscing</a:t>
            </a:r>
            <a:r>
              <a:rPr lang="en-US"/>
              <a:t>, </a:t>
            </a:r>
            <a:r>
              <a:rPr lang="en-US" err="1"/>
              <a:t>tellus</a:t>
            </a:r>
            <a:r>
              <a:rPr lang="en-US"/>
              <a:t> </a:t>
            </a:r>
            <a:r>
              <a:rPr lang="en-US" err="1"/>
              <a:t>nec</a:t>
            </a:r>
            <a:r>
              <a:rPr lang="en-US"/>
              <a:t> </a:t>
            </a:r>
            <a:r>
              <a:rPr lang="en-US" err="1"/>
              <a:t>vel</a:t>
            </a:r>
            <a:r>
              <a:rPr lang="en-US"/>
              <a:t> </a:t>
            </a:r>
            <a:r>
              <a:rPr lang="en-US" err="1"/>
              <a:t>metus</a:t>
            </a:r>
            <a:r>
              <a:rPr lang="en-US"/>
              <a:t> </a:t>
            </a:r>
            <a:r>
              <a:rPr lang="en-US" err="1"/>
              <a:t>luctus</a:t>
            </a:r>
            <a:r>
              <a:rPr lang="en-US"/>
              <a:t> </a:t>
            </a:r>
            <a:r>
              <a:rPr lang="en-US" err="1"/>
              <a:t>massa</a:t>
            </a:r>
            <a:r>
              <a:rPr lang="en-US"/>
              <a:t> </a:t>
            </a:r>
            <a:r>
              <a:rPr lang="en-US" err="1"/>
              <a:t>placerat</a:t>
            </a:r>
            <a:r>
              <a:rPr lang="en-US"/>
              <a:t>.</a:t>
            </a:r>
          </a:p>
        </p:txBody>
      </p:sp>
      <p:sp>
        <p:nvSpPr>
          <p:cNvPr id="10" name="Text Placeholder 10"/>
          <p:cNvSpPr>
            <a:spLocks noGrp="1"/>
          </p:cNvSpPr>
          <p:nvPr>
            <p:ph type="body" sz="quarter" idx="12" hasCustomPrompt="1"/>
          </p:nvPr>
        </p:nvSpPr>
        <p:spPr>
          <a:xfrm>
            <a:off x="731520" y="3248178"/>
            <a:ext cx="4196606" cy="1436097"/>
          </a:xfrm>
          <a:prstGeom prst="rect">
            <a:avLst/>
          </a:prstGeom>
        </p:spPr>
        <p:txBody>
          <a:bodyPr anchor="ctr">
            <a:noAutofit/>
          </a:bodyPr>
          <a:lstStyle>
            <a:lvl1pPr marL="0" indent="0" algn="l">
              <a:buNone/>
              <a:defRPr lang="en-US" sz="1800" b="0" dirty="0">
                <a:solidFill>
                  <a:schemeClr val="tx1"/>
                </a:solidFill>
                <a:latin typeface="+mn-lt"/>
              </a:defRPr>
            </a:lvl1pPr>
          </a:lstStyle>
          <a:p>
            <a:r>
              <a:rPr lang="en-US"/>
              <a:t>[Editable Text] Lorem ipsum dolor sit </a:t>
            </a:r>
            <a:r>
              <a:rPr lang="en-US" err="1"/>
              <a:t>amet</a:t>
            </a:r>
            <a:r>
              <a:rPr lang="en-US"/>
              <a:t>, lorem </a:t>
            </a:r>
            <a:r>
              <a:rPr lang="en-US" err="1"/>
              <a:t>adipiscing</a:t>
            </a:r>
            <a:r>
              <a:rPr lang="en-US"/>
              <a:t>, </a:t>
            </a:r>
            <a:r>
              <a:rPr lang="en-US" err="1"/>
              <a:t>tellus</a:t>
            </a:r>
            <a:r>
              <a:rPr lang="en-US"/>
              <a:t> </a:t>
            </a:r>
            <a:r>
              <a:rPr lang="en-US" err="1"/>
              <a:t>nec</a:t>
            </a:r>
            <a:r>
              <a:rPr lang="en-US"/>
              <a:t> </a:t>
            </a:r>
            <a:r>
              <a:rPr lang="en-US" err="1"/>
              <a:t>vel</a:t>
            </a:r>
            <a:r>
              <a:rPr lang="en-US"/>
              <a:t> </a:t>
            </a:r>
            <a:r>
              <a:rPr lang="en-US" err="1"/>
              <a:t>metus</a:t>
            </a:r>
            <a:r>
              <a:rPr lang="en-US"/>
              <a:t> </a:t>
            </a:r>
            <a:r>
              <a:rPr lang="en-US" err="1"/>
              <a:t>luctus</a:t>
            </a:r>
            <a:r>
              <a:rPr lang="en-US"/>
              <a:t> </a:t>
            </a:r>
            <a:r>
              <a:rPr lang="en-US" err="1"/>
              <a:t>massa</a:t>
            </a:r>
            <a:r>
              <a:rPr lang="en-US"/>
              <a:t> </a:t>
            </a:r>
            <a:r>
              <a:rPr lang="en-US" err="1"/>
              <a:t>placerat</a:t>
            </a:r>
            <a:r>
              <a:rPr lang="en-US"/>
              <a:t>.</a:t>
            </a:r>
          </a:p>
        </p:txBody>
      </p:sp>
      <p:sp>
        <p:nvSpPr>
          <p:cNvPr id="12" name="Text Placeholder 10"/>
          <p:cNvSpPr>
            <a:spLocks noGrp="1"/>
          </p:cNvSpPr>
          <p:nvPr>
            <p:ph type="body" sz="quarter" idx="13" hasCustomPrompt="1"/>
          </p:nvPr>
        </p:nvSpPr>
        <p:spPr>
          <a:xfrm>
            <a:off x="731520" y="4850362"/>
            <a:ext cx="4196606" cy="1436097"/>
          </a:xfrm>
          <a:prstGeom prst="rect">
            <a:avLst/>
          </a:prstGeom>
        </p:spPr>
        <p:txBody>
          <a:bodyPr anchor="ctr">
            <a:noAutofit/>
          </a:bodyPr>
          <a:lstStyle>
            <a:lvl1pPr marL="0" indent="0" algn="l">
              <a:buNone/>
              <a:defRPr lang="en-US" sz="1800" b="0" dirty="0">
                <a:solidFill>
                  <a:schemeClr val="tx1"/>
                </a:solidFill>
                <a:latin typeface="+mn-lt"/>
              </a:defRPr>
            </a:lvl1pPr>
          </a:lstStyle>
          <a:p>
            <a:r>
              <a:rPr lang="en-US"/>
              <a:t>[Editable Text] Lorem ipsum dolor sit </a:t>
            </a:r>
            <a:r>
              <a:rPr lang="en-US" err="1"/>
              <a:t>amet</a:t>
            </a:r>
            <a:r>
              <a:rPr lang="en-US"/>
              <a:t>, lorem </a:t>
            </a:r>
            <a:r>
              <a:rPr lang="en-US" err="1"/>
              <a:t>adipiscing</a:t>
            </a:r>
            <a:r>
              <a:rPr lang="en-US"/>
              <a:t>, </a:t>
            </a:r>
            <a:r>
              <a:rPr lang="en-US" err="1"/>
              <a:t>tellus</a:t>
            </a:r>
            <a:r>
              <a:rPr lang="en-US"/>
              <a:t> </a:t>
            </a:r>
            <a:r>
              <a:rPr lang="en-US" err="1"/>
              <a:t>nec</a:t>
            </a:r>
            <a:r>
              <a:rPr lang="en-US"/>
              <a:t> </a:t>
            </a:r>
            <a:r>
              <a:rPr lang="en-US" err="1"/>
              <a:t>vel</a:t>
            </a:r>
            <a:r>
              <a:rPr lang="en-US"/>
              <a:t> </a:t>
            </a:r>
            <a:r>
              <a:rPr lang="en-US" err="1"/>
              <a:t>metus</a:t>
            </a:r>
            <a:r>
              <a:rPr lang="en-US"/>
              <a:t> </a:t>
            </a:r>
            <a:r>
              <a:rPr lang="en-US" err="1"/>
              <a:t>luctus</a:t>
            </a:r>
            <a:r>
              <a:rPr lang="en-US"/>
              <a:t> </a:t>
            </a:r>
            <a:r>
              <a:rPr lang="en-US" err="1"/>
              <a:t>massa</a:t>
            </a:r>
            <a:r>
              <a:rPr lang="en-US"/>
              <a:t> </a:t>
            </a:r>
            <a:r>
              <a:rPr lang="en-US" err="1"/>
              <a:t>placerat</a:t>
            </a:r>
            <a:r>
              <a:rPr lang="en-US"/>
              <a:t>.</a:t>
            </a:r>
          </a:p>
        </p:txBody>
      </p:sp>
      <p:sp>
        <p:nvSpPr>
          <p:cNvPr id="2" name="Title 1">
            <a:extLst>
              <a:ext uri="{FF2B5EF4-FFF2-40B4-BE49-F238E27FC236}">
                <a16:creationId xmlns:a16="http://schemas.microsoft.com/office/drawing/2014/main" id="{EC007778-F28E-4947-ADF4-AF57393E5B2B}"/>
              </a:ext>
            </a:extLst>
          </p:cNvPr>
          <p:cNvSpPr>
            <a:spLocks noGrp="1"/>
          </p:cNvSpPr>
          <p:nvPr>
            <p:ph type="title" hasCustomPrompt="1"/>
          </p:nvPr>
        </p:nvSpPr>
        <p:spPr>
          <a:xfrm>
            <a:off x="731520" y="487680"/>
            <a:ext cx="3856781" cy="648245"/>
          </a:xfrm>
          <a:prstGeom prst="rect">
            <a:avLst/>
          </a:prstGeom>
        </p:spPr>
        <p:txBody>
          <a:bodyPr>
            <a:noAutofit/>
          </a:bodyPr>
          <a:lstStyle>
            <a:lvl1pPr algn="l">
              <a:defRPr sz="2800" b="1" baseline="0">
                <a:solidFill>
                  <a:schemeClr val="accent1"/>
                </a:solidFill>
                <a:latin typeface="+mn-lt"/>
              </a:defRPr>
            </a:lvl1pPr>
          </a:lstStyle>
          <a:p>
            <a:r>
              <a:rPr lang="en-US"/>
              <a:t>[Editable Headline]</a:t>
            </a:r>
          </a:p>
        </p:txBody>
      </p:sp>
      <p:sp>
        <p:nvSpPr>
          <p:cNvPr id="8" name="Slide Number Placeholder 5"/>
          <p:cNvSpPr>
            <a:spLocks noGrp="1"/>
          </p:cNvSpPr>
          <p:nvPr>
            <p:ph type="sldNum" sz="quarter" idx="4"/>
          </p:nvPr>
        </p:nvSpPr>
        <p:spPr>
          <a:xfrm>
            <a:off x="924347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3F5C1-078D-470A-9B1F-351C9D2F8E7B}" type="slidenum">
              <a:rPr lang="en-US" smtClean="0"/>
              <a:t>‹#›</a:t>
            </a:fld>
            <a:endParaRPr lang="en-US"/>
          </a:p>
        </p:txBody>
      </p:sp>
      <p:sp>
        <p:nvSpPr>
          <p:cNvPr id="7" name="Content Placeholder 13"/>
          <p:cNvSpPr>
            <a:spLocks noGrp="1"/>
          </p:cNvSpPr>
          <p:nvPr>
            <p:ph sz="half" idx="2" hasCustomPrompt="1"/>
          </p:nvPr>
        </p:nvSpPr>
        <p:spPr>
          <a:xfrm>
            <a:off x="5164184" y="1411903"/>
            <a:ext cx="6586430" cy="4944447"/>
          </a:xfrm>
          <a:prstGeom prst="rect">
            <a:avLst/>
          </a:prstGeom>
          <a:solidFill>
            <a:schemeClr val="bg1"/>
          </a:solidFill>
          <a:effectLst/>
        </p:spPr>
        <p:txBody>
          <a:bodyPr anchor="ctr"/>
          <a:lstStyle>
            <a:lvl1pPr marL="0" indent="0" algn="ctr">
              <a:buNone/>
              <a:defRPr sz="1800"/>
            </a:lvl1pPr>
          </a:lstStyle>
          <a:p>
            <a:pPr lvl="0"/>
            <a:r>
              <a:rPr lang="en-US"/>
              <a:t>[Graph / Chart / Table Placeholder]</a:t>
            </a:r>
          </a:p>
        </p:txBody>
      </p:sp>
    </p:spTree>
    <p:extLst>
      <p:ext uri="{BB962C8B-B14F-4D97-AF65-F5344CB8AC3E}">
        <p14:creationId xmlns:p14="http://schemas.microsoft.com/office/powerpoint/2010/main" val="1488295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18">
    <p:spTree>
      <p:nvGrpSpPr>
        <p:cNvPr id="1" name=""/>
        <p:cNvGrpSpPr/>
        <p:nvPr/>
      </p:nvGrpSpPr>
      <p:grpSpPr>
        <a:xfrm>
          <a:off x="0" y="0"/>
          <a:ext cx="0" cy="0"/>
          <a:chOff x="0" y="0"/>
          <a:chExt cx="0" cy="0"/>
        </a:xfrm>
      </p:grpSpPr>
      <p:sp>
        <p:nvSpPr>
          <p:cNvPr id="10" name="Picture Placeholder 7"/>
          <p:cNvSpPr>
            <a:spLocks noGrp="1"/>
          </p:cNvSpPr>
          <p:nvPr>
            <p:ph type="pic" sz="quarter" idx="11" hasCustomPrompt="1"/>
          </p:nvPr>
        </p:nvSpPr>
        <p:spPr>
          <a:xfrm>
            <a:off x="518160" y="627888"/>
            <a:ext cx="7734702" cy="5590032"/>
          </a:xfrm>
          <a:prstGeom prst="rect">
            <a:avLst/>
          </a:prstGeom>
          <a:pattFill prst="pct5">
            <a:fgClr>
              <a:schemeClr val="tx2"/>
            </a:fgClr>
            <a:bgClr>
              <a:schemeClr val="bg1"/>
            </a:bgClr>
          </a:pattFill>
          <a:effectLst/>
        </p:spPr>
        <p:txBody>
          <a:bodyPr anchor="ctr">
            <a:normAutofit/>
          </a:bodyPr>
          <a:lstStyle>
            <a:lvl1pPr marL="0" indent="0" algn="ctr">
              <a:buNone/>
              <a:defRPr sz="1600"/>
            </a:lvl1pPr>
          </a:lstStyle>
          <a:p>
            <a:r>
              <a:rPr lang="en-US"/>
              <a:t>[Photo]</a:t>
            </a:r>
          </a:p>
        </p:txBody>
      </p:sp>
      <p:sp>
        <p:nvSpPr>
          <p:cNvPr id="6" name="Text Placeholder 10"/>
          <p:cNvSpPr>
            <a:spLocks noGrp="1"/>
          </p:cNvSpPr>
          <p:nvPr>
            <p:ph type="body" sz="quarter" idx="10" hasCustomPrompt="1"/>
          </p:nvPr>
        </p:nvSpPr>
        <p:spPr>
          <a:xfrm>
            <a:off x="8651015" y="3208448"/>
            <a:ext cx="2532542" cy="1911171"/>
          </a:xfrm>
          <a:prstGeom prst="rect">
            <a:avLst/>
          </a:prstGeom>
          <a:noFill/>
        </p:spPr>
        <p:txBody>
          <a:bodyPr anchor="ctr">
            <a:noAutofit/>
          </a:bodyPr>
          <a:lstStyle>
            <a:lvl1pPr marL="0" indent="0" algn="l">
              <a:buNone/>
              <a:defRPr lang="en-US" sz="1800" b="0" dirty="0">
                <a:solidFill>
                  <a:schemeClr val="tx1"/>
                </a:solidFill>
                <a:latin typeface="+mn-lt"/>
              </a:defRPr>
            </a:lvl1pPr>
          </a:lstStyle>
          <a:p>
            <a:r>
              <a:rPr lang="en-US"/>
              <a:t>[Editable Text] Lorem ipsum dolor sit </a:t>
            </a:r>
            <a:r>
              <a:rPr lang="en-US" err="1"/>
              <a:t>amet</a:t>
            </a:r>
            <a:r>
              <a:rPr lang="en-US"/>
              <a:t>, lorem </a:t>
            </a:r>
            <a:r>
              <a:rPr lang="en-US" err="1"/>
              <a:t>adipiscing</a:t>
            </a:r>
            <a:r>
              <a:rPr lang="en-US"/>
              <a:t>, </a:t>
            </a:r>
            <a:r>
              <a:rPr lang="en-US" err="1"/>
              <a:t>tellus</a:t>
            </a:r>
            <a:r>
              <a:rPr lang="en-US"/>
              <a:t> </a:t>
            </a:r>
            <a:r>
              <a:rPr lang="en-US" err="1"/>
              <a:t>nec</a:t>
            </a:r>
            <a:r>
              <a:rPr lang="en-US"/>
              <a:t> </a:t>
            </a:r>
            <a:r>
              <a:rPr lang="en-US" err="1"/>
              <a:t>vel</a:t>
            </a:r>
            <a:r>
              <a:rPr lang="en-US"/>
              <a:t> </a:t>
            </a:r>
            <a:r>
              <a:rPr lang="en-US" err="1"/>
              <a:t>metus</a:t>
            </a:r>
            <a:r>
              <a:rPr lang="en-US"/>
              <a:t> </a:t>
            </a:r>
            <a:r>
              <a:rPr lang="en-US" err="1"/>
              <a:t>luctus</a:t>
            </a:r>
            <a:r>
              <a:rPr lang="en-US"/>
              <a:t> </a:t>
            </a:r>
            <a:r>
              <a:rPr lang="en-US" err="1"/>
              <a:t>massa</a:t>
            </a:r>
            <a:r>
              <a:rPr lang="en-US"/>
              <a:t> </a:t>
            </a:r>
            <a:r>
              <a:rPr lang="en-US" err="1"/>
              <a:t>placerat</a:t>
            </a:r>
            <a:r>
              <a:rPr lang="en-US"/>
              <a:t>.</a:t>
            </a:r>
          </a:p>
        </p:txBody>
      </p:sp>
      <p:sp>
        <p:nvSpPr>
          <p:cNvPr id="7" name="Title 1">
            <a:extLst>
              <a:ext uri="{FF2B5EF4-FFF2-40B4-BE49-F238E27FC236}">
                <a16:creationId xmlns:a16="http://schemas.microsoft.com/office/drawing/2014/main" id="{EC007778-F28E-4947-ADF4-AF57393E5B2B}"/>
              </a:ext>
            </a:extLst>
          </p:cNvPr>
          <p:cNvSpPr>
            <a:spLocks noGrp="1"/>
          </p:cNvSpPr>
          <p:nvPr>
            <p:ph type="title" hasCustomPrompt="1"/>
          </p:nvPr>
        </p:nvSpPr>
        <p:spPr>
          <a:xfrm>
            <a:off x="8651015" y="2004735"/>
            <a:ext cx="2532542" cy="938111"/>
          </a:xfrm>
          <a:prstGeom prst="rect">
            <a:avLst/>
          </a:prstGeom>
        </p:spPr>
        <p:txBody>
          <a:bodyPr>
            <a:noAutofit/>
          </a:bodyPr>
          <a:lstStyle>
            <a:lvl1pPr algn="l">
              <a:defRPr sz="2800" b="1" baseline="0">
                <a:solidFill>
                  <a:srgbClr val="CE1E35"/>
                </a:solidFill>
                <a:latin typeface="+mn-lt"/>
              </a:defRPr>
            </a:lvl1pPr>
          </a:lstStyle>
          <a:p>
            <a:r>
              <a:rPr lang="en-US"/>
              <a:t>[Editable Headline]</a:t>
            </a:r>
          </a:p>
        </p:txBody>
      </p:sp>
      <p:sp>
        <p:nvSpPr>
          <p:cNvPr id="8" name="Slide Number Placeholder 5"/>
          <p:cNvSpPr>
            <a:spLocks noGrp="1"/>
          </p:cNvSpPr>
          <p:nvPr>
            <p:ph type="sldNum" sz="quarter" idx="4"/>
          </p:nvPr>
        </p:nvSpPr>
        <p:spPr>
          <a:xfrm>
            <a:off x="924347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3F5C1-078D-470A-9B1F-351C9D2F8E7B}" type="slidenum">
              <a:rPr lang="en-US" smtClean="0"/>
              <a:t>‹#›</a:t>
            </a:fld>
            <a:endParaRPr lang="en-US"/>
          </a:p>
        </p:txBody>
      </p:sp>
    </p:spTree>
    <p:extLst>
      <p:ext uri="{BB962C8B-B14F-4D97-AF65-F5344CB8AC3E}">
        <p14:creationId xmlns:p14="http://schemas.microsoft.com/office/powerpoint/2010/main" val="2784600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33BC54B1-5D6E-4BA5-AF83-F42F8E4ABBEA}"/>
              </a:ext>
            </a:extLst>
          </p:cNvPr>
          <p:cNvSpPr>
            <a:spLocks noGrp="1"/>
          </p:cNvSpPr>
          <p:nvPr>
            <p:ph sz="half" idx="2" hasCustomPrompt="1"/>
          </p:nvPr>
        </p:nvSpPr>
        <p:spPr>
          <a:xfrm>
            <a:off x="893135" y="1850066"/>
            <a:ext cx="5271488" cy="4341295"/>
          </a:xfrm>
          <a:prstGeom prst="rect">
            <a:avLst/>
          </a:prstGeom>
          <a:solidFill>
            <a:schemeClr val="bg1"/>
          </a:solidFill>
        </p:spPr>
        <p:txBody>
          <a:bodyPr>
            <a:normAutofit/>
          </a:bodyPr>
          <a:lstStyle>
            <a:lvl1pPr marL="0" indent="0">
              <a:buNone/>
              <a:defRPr sz="1800" baseline="0"/>
            </a:lvl1pPr>
          </a:lstStyle>
          <a:p>
            <a:pPr lvl="0"/>
            <a:r>
              <a:rPr lang="en-US"/>
              <a:t>[Photo/Chart]</a:t>
            </a:r>
          </a:p>
        </p:txBody>
      </p:sp>
      <p:sp>
        <p:nvSpPr>
          <p:cNvPr id="7" name="Content Placeholder 3">
            <a:extLst>
              <a:ext uri="{FF2B5EF4-FFF2-40B4-BE49-F238E27FC236}">
                <a16:creationId xmlns:a16="http://schemas.microsoft.com/office/drawing/2014/main" id="{33BC54B1-5D6E-4BA5-AF83-F42F8E4ABBEA}"/>
              </a:ext>
            </a:extLst>
          </p:cNvPr>
          <p:cNvSpPr>
            <a:spLocks noGrp="1"/>
          </p:cNvSpPr>
          <p:nvPr>
            <p:ph sz="half" idx="12" hasCustomPrompt="1"/>
          </p:nvPr>
        </p:nvSpPr>
        <p:spPr>
          <a:xfrm>
            <a:off x="6164623" y="1859141"/>
            <a:ext cx="5271488" cy="4341295"/>
          </a:xfrm>
          <a:prstGeom prst="rect">
            <a:avLst/>
          </a:prstGeom>
          <a:solidFill>
            <a:schemeClr val="bg1"/>
          </a:solidFill>
        </p:spPr>
        <p:txBody>
          <a:bodyPr>
            <a:normAutofit/>
          </a:bodyPr>
          <a:lstStyle>
            <a:lvl1pPr marL="0" indent="0">
              <a:buNone/>
              <a:defRPr sz="1800" baseline="0"/>
            </a:lvl1pPr>
          </a:lstStyle>
          <a:p>
            <a:pPr lvl="0"/>
            <a:r>
              <a:rPr lang="en-US"/>
              <a:t>[Photo/Chart]</a:t>
            </a:r>
          </a:p>
        </p:txBody>
      </p:sp>
      <p:sp>
        <p:nvSpPr>
          <p:cNvPr id="9" name="Text Placeholder 10"/>
          <p:cNvSpPr>
            <a:spLocks noGrp="1"/>
          </p:cNvSpPr>
          <p:nvPr>
            <p:ph type="body" sz="quarter" idx="10" hasCustomPrompt="1"/>
          </p:nvPr>
        </p:nvSpPr>
        <p:spPr>
          <a:xfrm>
            <a:off x="893135" y="956579"/>
            <a:ext cx="10542975" cy="888949"/>
          </a:xfrm>
          <a:prstGeom prst="rect">
            <a:avLst/>
          </a:prstGeom>
          <a:solidFill>
            <a:schemeClr val="bg1"/>
          </a:solidFill>
        </p:spPr>
        <p:txBody>
          <a:bodyPr anchor="ctr">
            <a:noAutofit/>
          </a:bodyPr>
          <a:lstStyle>
            <a:lvl1pPr marL="0" indent="0" algn="l">
              <a:buNone/>
              <a:defRPr lang="en-US" sz="1800" b="0" dirty="0">
                <a:solidFill>
                  <a:schemeClr val="tx1"/>
                </a:solidFill>
                <a:latin typeface="+mn-lt"/>
              </a:defRPr>
            </a:lvl1pPr>
          </a:lstStyle>
          <a:p>
            <a:r>
              <a:rPr lang="en-US"/>
              <a:t>[Editable Text] Lorem ipsum dolor sit </a:t>
            </a:r>
            <a:r>
              <a:rPr lang="en-US" err="1"/>
              <a:t>amet</a:t>
            </a:r>
            <a:r>
              <a:rPr lang="en-US"/>
              <a:t>, lorem </a:t>
            </a:r>
            <a:r>
              <a:rPr lang="en-US" err="1"/>
              <a:t>adipiscing</a:t>
            </a:r>
            <a:r>
              <a:rPr lang="en-US"/>
              <a:t>, </a:t>
            </a:r>
            <a:r>
              <a:rPr lang="en-US" err="1"/>
              <a:t>tellus</a:t>
            </a:r>
            <a:r>
              <a:rPr lang="en-US"/>
              <a:t> </a:t>
            </a:r>
            <a:r>
              <a:rPr lang="en-US" err="1"/>
              <a:t>nec</a:t>
            </a:r>
            <a:r>
              <a:rPr lang="en-US"/>
              <a:t> </a:t>
            </a:r>
            <a:r>
              <a:rPr lang="en-US" err="1"/>
              <a:t>vel</a:t>
            </a:r>
            <a:r>
              <a:rPr lang="en-US"/>
              <a:t> </a:t>
            </a:r>
            <a:r>
              <a:rPr lang="en-US" err="1"/>
              <a:t>metus</a:t>
            </a:r>
            <a:r>
              <a:rPr lang="en-US"/>
              <a:t> </a:t>
            </a:r>
            <a:r>
              <a:rPr lang="en-US" err="1"/>
              <a:t>luctus</a:t>
            </a:r>
            <a:r>
              <a:rPr lang="en-US"/>
              <a:t> </a:t>
            </a:r>
            <a:r>
              <a:rPr lang="en-US" err="1"/>
              <a:t>massa</a:t>
            </a:r>
            <a:r>
              <a:rPr lang="en-US"/>
              <a:t> </a:t>
            </a:r>
            <a:r>
              <a:rPr lang="en-US" err="1"/>
              <a:t>placerat</a:t>
            </a:r>
            <a:r>
              <a:rPr lang="en-US"/>
              <a:t>.</a:t>
            </a:r>
          </a:p>
        </p:txBody>
      </p:sp>
      <p:sp>
        <p:nvSpPr>
          <p:cNvPr id="13" name="Title 1">
            <a:extLst>
              <a:ext uri="{FF2B5EF4-FFF2-40B4-BE49-F238E27FC236}">
                <a16:creationId xmlns:a16="http://schemas.microsoft.com/office/drawing/2014/main" id="{EC007778-F28E-4947-ADF4-AF57393E5B2B}"/>
              </a:ext>
            </a:extLst>
          </p:cNvPr>
          <p:cNvSpPr>
            <a:spLocks noGrp="1"/>
          </p:cNvSpPr>
          <p:nvPr>
            <p:ph type="title" hasCustomPrompt="1"/>
          </p:nvPr>
        </p:nvSpPr>
        <p:spPr>
          <a:xfrm>
            <a:off x="893135" y="254205"/>
            <a:ext cx="5978720" cy="575136"/>
          </a:xfrm>
          <a:prstGeom prst="rect">
            <a:avLst/>
          </a:prstGeom>
        </p:spPr>
        <p:txBody>
          <a:bodyPr>
            <a:noAutofit/>
          </a:bodyPr>
          <a:lstStyle>
            <a:lvl1pPr algn="l">
              <a:defRPr sz="2800" b="1" baseline="0">
                <a:solidFill>
                  <a:schemeClr val="accent1"/>
                </a:solidFill>
                <a:latin typeface="+mn-lt"/>
              </a:defRPr>
            </a:lvl1pPr>
          </a:lstStyle>
          <a:p>
            <a:r>
              <a:rPr lang="en-US"/>
              <a:t>[Editable Headline]</a:t>
            </a:r>
          </a:p>
        </p:txBody>
      </p:sp>
      <p:sp>
        <p:nvSpPr>
          <p:cNvPr id="8" name="Slide Number Placeholder 5"/>
          <p:cNvSpPr>
            <a:spLocks noGrp="1"/>
          </p:cNvSpPr>
          <p:nvPr>
            <p:ph type="sldNum" sz="quarter" idx="4"/>
          </p:nvPr>
        </p:nvSpPr>
        <p:spPr>
          <a:xfrm>
            <a:off x="11436110" y="6341288"/>
            <a:ext cx="550561" cy="380188"/>
          </a:xfrm>
          <a:prstGeom prst="rect">
            <a:avLst/>
          </a:prstGeom>
        </p:spPr>
        <p:txBody>
          <a:bodyPr vert="horz" lIns="91440" tIns="45720" rIns="91440" bIns="45720" rtlCol="0" anchor="ctr"/>
          <a:lstStyle>
            <a:lvl1pPr algn="r">
              <a:defRPr sz="1200">
                <a:solidFill>
                  <a:schemeClr val="tx1">
                    <a:tint val="75000"/>
                  </a:schemeClr>
                </a:solidFill>
              </a:defRPr>
            </a:lvl1pPr>
          </a:lstStyle>
          <a:p>
            <a:fld id="{9E63F5C1-078D-470A-9B1F-351C9D2F8E7B}" type="slidenum">
              <a:rPr lang="en-US" smtClean="0"/>
              <a:t>‹#›</a:t>
            </a:fld>
            <a:endParaRPr lang="en-US"/>
          </a:p>
        </p:txBody>
      </p:sp>
      <p:sp>
        <p:nvSpPr>
          <p:cNvPr id="11" name="Text Placeholder 10"/>
          <p:cNvSpPr>
            <a:spLocks noGrp="1"/>
          </p:cNvSpPr>
          <p:nvPr>
            <p:ph type="body" sz="quarter" idx="14" hasCustomPrompt="1"/>
          </p:nvPr>
        </p:nvSpPr>
        <p:spPr>
          <a:xfrm>
            <a:off x="6207626" y="6341288"/>
            <a:ext cx="3991425" cy="184632"/>
          </a:xfrm>
          <a:prstGeom prst="rect">
            <a:avLst/>
          </a:prstGeom>
        </p:spPr>
        <p:txBody>
          <a:bodyPr anchor="ctr">
            <a:noAutofit/>
          </a:bodyPr>
          <a:lstStyle>
            <a:lvl1pPr marL="0" indent="0" algn="l">
              <a:buNone/>
              <a:defRPr lang="en-US" sz="700" b="0" dirty="0">
                <a:solidFill>
                  <a:schemeClr val="tx1"/>
                </a:solidFill>
                <a:latin typeface="+mn-lt"/>
              </a:defRPr>
            </a:lvl1pPr>
          </a:lstStyle>
          <a:p>
            <a:r>
              <a:rPr lang="en-US"/>
              <a:t>Sources:</a:t>
            </a:r>
          </a:p>
        </p:txBody>
      </p:sp>
      <p:sp>
        <p:nvSpPr>
          <p:cNvPr id="12" name="Text Placeholder 10"/>
          <p:cNvSpPr>
            <a:spLocks noGrp="1"/>
          </p:cNvSpPr>
          <p:nvPr>
            <p:ph type="body" sz="quarter" idx="15" hasCustomPrompt="1"/>
          </p:nvPr>
        </p:nvSpPr>
        <p:spPr>
          <a:xfrm>
            <a:off x="6198294" y="6534995"/>
            <a:ext cx="3991425" cy="184632"/>
          </a:xfrm>
          <a:prstGeom prst="rect">
            <a:avLst/>
          </a:prstGeom>
        </p:spPr>
        <p:txBody>
          <a:bodyPr anchor="ctr">
            <a:noAutofit/>
          </a:bodyPr>
          <a:lstStyle>
            <a:lvl1pPr marL="0" indent="0" algn="l">
              <a:buNone/>
              <a:defRPr lang="en-US" sz="700" b="0" dirty="0">
                <a:solidFill>
                  <a:schemeClr val="tx1"/>
                </a:solidFill>
                <a:latin typeface="+mn-lt"/>
              </a:defRPr>
            </a:lvl1pPr>
          </a:lstStyle>
          <a:p>
            <a:r>
              <a:rPr lang="en-US"/>
              <a:t>Note:</a:t>
            </a:r>
          </a:p>
        </p:txBody>
      </p:sp>
      <p:sp>
        <p:nvSpPr>
          <p:cNvPr id="15" name="Text Placeholder 10"/>
          <p:cNvSpPr>
            <a:spLocks noGrp="1"/>
          </p:cNvSpPr>
          <p:nvPr>
            <p:ph type="body" sz="quarter" idx="16" hasCustomPrompt="1"/>
          </p:nvPr>
        </p:nvSpPr>
        <p:spPr>
          <a:xfrm>
            <a:off x="1007138" y="6343136"/>
            <a:ext cx="3991425" cy="184632"/>
          </a:xfrm>
          <a:prstGeom prst="rect">
            <a:avLst/>
          </a:prstGeom>
        </p:spPr>
        <p:txBody>
          <a:bodyPr anchor="ctr">
            <a:noAutofit/>
          </a:bodyPr>
          <a:lstStyle>
            <a:lvl1pPr marL="0" indent="0" algn="l">
              <a:buNone/>
              <a:defRPr lang="en-US" sz="700" b="0" dirty="0">
                <a:solidFill>
                  <a:schemeClr val="tx1"/>
                </a:solidFill>
                <a:latin typeface="+mn-lt"/>
              </a:defRPr>
            </a:lvl1pPr>
          </a:lstStyle>
          <a:p>
            <a:r>
              <a:rPr lang="en-US"/>
              <a:t>Sources:</a:t>
            </a:r>
          </a:p>
        </p:txBody>
      </p:sp>
      <p:sp>
        <p:nvSpPr>
          <p:cNvPr id="16" name="Text Placeholder 10"/>
          <p:cNvSpPr>
            <a:spLocks noGrp="1"/>
          </p:cNvSpPr>
          <p:nvPr>
            <p:ph type="body" sz="quarter" idx="17" hasCustomPrompt="1"/>
          </p:nvPr>
        </p:nvSpPr>
        <p:spPr>
          <a:xfrm>
            <a:off x="997806" y="6536843"/>
            <a:ext cx="3991425" cy="184632"/>
          </a:xfrm>
          <a:prstGeom prst="rect">
            <a:avLst/>
          </a:prstGeom>
        </p:spPr>
        <p:txBody>
          <a:bodyPr anchor="ctr">
            <a:noAutofit/>
          </a:bodyPr>
          <a:lstStyle>
            <a:lvl1pPr marL="0" indent="0" algn="l">
              <a:buNone/>
              <a:defRPr lang="en-US" sz="700" b="0" dirty="0">
                <a:solidFill>
                  <a:schemeClr val="tx1"/>
                </a:solidFill>
                <a:latin typeface="+mn-lt"/>
              </a:defRPr>
            </a:lvl1pPr>
          </a:lstStyle>
          <a:p>
            <a:r>
              <a:rPr lang="en-US"/>
              <a:t>Note:</a:t>
            </a:r>
          </a:p>
        </p:txBody>
      </p:sp>
      <p:sp>
        <p:nvSpPr>
          <p:cNvPr id="2" name="Rectangle 1">
            <a:extLst>
              <a:ext uri="{FF2B5EF4-FFF2-40B4-BE49-F238E27FC236}">
                <a16:creationId xmlns:a16="http://schemas.microsoft.com/office/drawing/2014/main" id="{B87FF0C8-E95F-F4C6-570A-08F13CF78839}"/>
              </a:ext>
            </a:extLst>
          </p:cNvPr>
          <p:cNvSpPr/>
          <p:nvPr userDrawn="1"/>
        </p:nvSpPr>
        <p:spPr>
          <a:xfrm>
            <a:off x="157942" y="6287691"/>
            <a:ext cx="10997738" cy="5105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2777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24347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3F5C1-078D-470A-9B1F-351C9D2F8E7B}" type="slidenum">
              <a:rPr lang="en-US" smtClean="0"/>
              <a:t>‹#›</a:t>
            </a:fld>
            <a:endParaRPr lang="en-US"/>
          </a:p>
        </p:txBody>
      </p:sp>
      <p:pic>
        <p:nvPicPr>
          <p:cNvPr id="4" name="Picture 3"/>
          <p:cNvPicPr>
            <a:picLocks noChangeAspect="1"/>
          </p:cNvPicPr>
          <p:nvPr userDrawn="1"/>
        </p:nvPicPr>
        <p:blipFill>
          <a:blip r:embed="rId26"/>
          <a:stretch>
            <a:fillRect/>
          </a:stretch>
        </p:blipFill>
        <p:spPr>
          <a:xfrm>
            <a:off x="11018982" y="100584"/>
            <a:ext cx="967690" cy="674973"/>
          </a:xfrm>
          <a:prstGeom prst="rect">
            <a:avLst/>
          </a:prstGeom>
        </p:spPr>
      </p:pic>
    </p:spTree>
    <p:extLst>
      <p:ext uri="{BB962C8B-B14F-4D97-AF65-F5344CB8AC3E}">
        <p14:creationId xmlns:p14="http://schemas.microsoft.com/office/powerpoint/2010/main" val="4209901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701"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48704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90" r:id="rId5"/>
    <p:sldLayoutId id="2147483691" r:id="rId6"/>
    <p:sldLayoutId id="2147483692"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028805"/>
      </p:ext>
    </p:extLst>
  </p:cSld>
  <p:clrMap bg1="lt1" tx1="dk1" bg2="lt2" tx2="dk2" accent1="accent1" accent2="accent2" accent3="accent3" accent4="accent4" accent5="accent5" accent6="accent6" hlink="hlink" folHlink="folHlink"/>
  <p:sldLayoutIdLst>
    <p:sldLayoutId id="2147483699" r:id="rId1"/>
    <p:sldLayoutId id="214748370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chart" Target="../charts/chart16.xml"/><Relationship Id="rId5" Type="http://schemas.openxmlformats.org/officeDocument/2006/relationships/image" Target="../media/image8.jpeg"/><Relationship Id="rId4" Type="http://schemas.openxmlformats.org/officeDocument/2006/relationships/chart" Target="../charts/char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chart" Target="../charts/chart18.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10.jpeg"/><Relationship Id="rId4" Type="http://schemas.openxmlformats.org/officeDocument/2006/relationships/chart" Target="../charts/chart20.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chart" Target="../charts/chart21.xml"/><Relationship Id="rId7" Type="http://schemas.openxmlformats.org/officeDocument/2006/relationships/diagramQuickStyle" Target="../diagrams/quickStyle1.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jpeg"/><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10.jpeg"/><Relationship Id="rId5" Type="http://schemas.openxmlformats.org/officeDocument/2006/relationships/image" Target="../media/image11.jpeg"/><Relationship Id="rId4" Type="http://schemas.openxmlformats.org/officeDocument/2006/relationships/chart" Target="../charts/chart23.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1.jpeg"/><Relationship Id="rId7" Type="http://schemas.openxmlformats.org/officeDocument/2006/relationships/diagramLayout" Target="../diagrams/layout2.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diagramData" Target="../diagrams/data2.xml"/><Relationship Id="rId5" Type="http://schemas.openxmlformats.org/officeDocument/2006/relationships/chart" Target="../charts/chart24.xml"/><Relationship Id="rId10" Type="http://schemas.microsoft.com/office/2007/relationships/diagramDrawing" Target="../diagrams/drawing2.xml"/><Relationship Id="rId4" Type="http://schemas.openxmlformats.org/officeDocument/2006/relationships/image" Target="../media/image10.jpeg"/><Relationship Id="rId9" Type="http://schemas.openxmlformats.org/officeDocument/2006/relationships/diagramColors" Target="../diagrams/colors2.xml"/></Relationships>
</file>

<file path=ppt/slides/_rels/slide1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image" Target="../media/image10.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1.jpeg"/><Relationship Id="rId7" Type="http://schemas.openxmlformats.org/officeDocument/2006/relationships/diagramLayout" Target="../diagrams/layout3.xm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diagramData" Target="../diagrams/data3.xml"/><Relationship Id="rId5" Type="http://schemas.openxmlformats.org/officeDocument/2006/relationships/image" Target="../media/image12.png"/><Relationship Id="rId10" Type="http://schemas.microsoft.com/office/2007/relationships/diagramDrawing" Target="../diagrams/drawing3.xml"/><Relationship Id="rId4" Type="http://schemas.openxmlformats.org/officeDocument/2006/relationships/image" Target="../media/image10.jpeg"/><Relationship Id="rId9" Type="http://schemas.openxmlformats.org/officeDocument/2006/relationships/diagramColors" Target="../diagrams/colors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chart" Target="../charts/chart29.xm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2.xm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0.jpeg"/><Relationship Id="rId7" Type="http://schemas.openxmlformats.org/officeDocument/2006/relationships/diagramLayout" Target="../diagrams/layout4.xml"/><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diagramData" Target="../diagrams/data4.xml"/><Relationship Id="rId5" Type="http://schemas.openxmlformats.org/officeDocument/2006/relationships/image" Target="../media/image13.emf"/><Relationship Id="rId10" Type="http://schemas.microsoft.com/office/2007/relationships/diagramDrawing" Target="../diagrams/drawing4.xml"/><Relationship Id="rId4" Type="http://schemas.openxmlformats.org/officeDocument/2006/relationships/image" Target="../media/image11.jpeg"/><Relationship Id="rId9" Type="http://schemas.openxmlformats.org/officeDocument/2006/relationships/diagramColors" Target="../diagrams/colors4.xml"/></Relationships>
</file>

<file path=ppt/slides/_rels/slide2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chart" Target="../charts/chart34.xml"/><Relationship Id="rId5" Type="http://schemas.openxmlformats.org/officeDocument/2006/relationships/image" Target="../media/image10.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6.xml"/><Relationship Id="rId18" Type="http://schemas.openxmlformats.org/officeDocument/2006/relationships/diagramColors" Target="../diagrams/colors7.xml"/><Relationship Id="rId26" Type="http://schemas.microsoft.com/office/2007/relationships/diagramDrawing" Target="../diagrams/drawing8.xml"/><Relationship Id="rId3" Type="http://schemas.openxmlformats.org/officeDocument/2006/relationships/image" Target="../media/image11.jpeg"/><Relationship Id="rId21" Type="http://schemas.microsoft.com/office/2007/relationships/hdphoto" Target="../media/hdphoto1.wdp"/><Relationship Id="rId7" Type="http://schemas.openxmlformats.org/officeDocument/2006/relationships/diagramQuickStyle" Target="../diagrams/quickStyle5.xml"/><Relationship Id="rId12" Type="http://schemas.openxmlformats.org/officeDocument/2006/relationships/diagramQuickStyle" Target="../diagrams/quickStyle6.xml"/><Relationship Id="rId17" Type="http://schemas.openxmlformats.org/officeDocument/2006/relationships/diagramQuickStyle" Target="../diagrams/quickStyle7.xml"/><Relationship Id="rId25" Type="http://schemas.openxmlformats.org/officeDocument/2006/relationships/diagramColors" Target="../diagrams/colors8.xml"/><Relationship Id="rId2" Type="http://schemas.openxmlformats.org/officeDocument/2006/relationships/notesSlide" Target="../notesSlides/notesSlide25.xml"/><Relationship Id="rId16" Type="http://schemas.openxmlformats.org/officeDocument/2006/relationships/diagramLayout" Target="../diagrams/layout7.xml"/><Relationship Id="rId20" Type="http://schemas.openxmlformats.org/officeDocument/2006/relationships/image" Target="../media/image14.png"/><Relationship Id="rId1" Type="http://schemas.openxmlformats.org/officeDocument/2006/relationships/slideLayout" Target="../slideLayouts/slideLayout10.xml"/><Relationship Id="rId6" Type="http://schemas.openxmlformats.org/officeDocument/2006/relationships/diagramLayout" Target="../diagrams/layout5.xml"/><Relationship Id="rId11" Type="http://schemas.openxmlformats.org/officeDocument/2006/relationships/diagramLayout" Target="../diagrams/layout6.xml"/><Relationship Id="rId24" Type="http://schemas.openxmlformats.org/officeDocument/2006/relationships/diagramQuickStyle" Target="../diagrams/quickStyle8.xml"/><Relationship Id="rId5" Type="http://schemas.openxmlformats.org/officeDocument/2006/relationships/diagramData" Target="../diagrams/data5.xml"/><Relationship Id="rId15" Type="http://schemas.openxmlformats.org/officeDocument/2006/relationships/diagramData" Target="../diagrams/data7.xml"/><Relationship Id="rId23" Type="http://schemas.openxmlformats.org/officeDocument/2006/relationships/diagramLayout" Target="../diagrams/layout8.xml"/><Relationship Id="rId10" Type="http://schemas.openxmlformats.org/officeDocument/2006/relationships/diagramData" Target="../diagrams/data6.xml"/><Relationship Id="rId19" Type="http://schemas.microsoft.com/office/2007/relationships/diagramDrawing" Target="../diagrams/drawing7.xml"/><Relationship Id="rId4" Type="http://schemas.openxmlformats.org/officeDocument/2006/relationships/image" Target="../media/image10.jpeg"/><Relationship Id="rId9" Type="http://schemas.microsoft.com/office/2007/relationships/diagramDrawing" Target="../diagrams/drawing5.xml"/><Relationship Id="rId14" Type="http://schemas.microsoft.com/office/2007/relationships/diagramDrawing" Target="../diagrams/drawing6.xml"/><Relationship Id="rId22" Type="http://schemas.openxmlformats.org/officeDocument/2006/relationships/diagramData" Target="../diagrams/data8.xml"/></Relationships>
</file>

<file path=ppt/slides/_rels/slide2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image" Target="../media/image10.jpeg"/><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19.png"/><Relationship Id="rId2" Type="http://schemas.openxmlformats.org/officeDocument/2006/relationships/notesSlide" Target="../notesSlides/notesSlide28.xml"/><Relationship Id="rId16" Type="http://schemas.openxmlformats.org/officeDocument/2006/relationships/image" Target="../media/image10.jpeg"/><Relationship Id="rId1" Type="http://schemas.openxmlformats.org/officeDocument/2006/relationships/slideLayout" Target="../slideLayouts/slideLayout10.xml"/><Relationship Id="rId6" Type="http://schemas.openxmlformats.org/officeDocument/2006/relationships/diagramColors" Target="../diagrams/colors9.xml"/><Relationship Id="rId11" Type="http://schemas.openxmlformats.org/officeDocument/2006/relationships/image" Target="../media/image18.svg"/><Relationship Id="rId5" Type="http://schemas.openxmlformats.org/officeDocument/2006/relationships/diagramQuickStyle" Target="../diagrams/quickStyle9.xml"/><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diagramLayout" Target="../diagrams/layout9.xml"/><Relationship Id="rId9" Type="http://schemas.openxmlformats.org/officeDocument/2006/relationships/image" Target="../media/image16.svg"/><Relationship Id="rId1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hyperlink" Target="mailto:RegionalTeam@amro-asia.org" TargetMode="External"/><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chart" Target="../charts/chart7.xml"/><Relationship Id="rId5" Type="http://schemas.openxmlformats.org/officeDocument/2006/relationships/image" Target="../media/image8.jpeg"/><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chart" Target="../charts/chart1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chart" Target="../charts/chart1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red and orange background with a city skyline&#10;&#10;Description automatically generated">
            <a:extLst>
              <a:ext uri="{FF2B5EF4-FFF2-40B4-BE49-F238E27FC236}">
                <a16:creationId xmlns:a16="http://schemas.microsoft.com/office/drawing/2014/main" id="{BBDE9DBF-A033-5CCD-C68A-93FD9A95C99C}"/>
              </a:ext>
            </a:extLst>
          </p:cNvPr>
          <p:cNvPicPr>
            <a:picLocks noChangeAspect="1"/>
          </p:cNvPicPr>
          <p:nvPr/>
        </p:nvPicPr>
        <p:blipFill rotWithShape="1">
          <a:blip r:embed="rId3">
            <a:extLst>
              <a:ext uri="{28A0092B-C50C-407E-A947-70E740481C1C}">
                <a14:useLocalDpi xmlns:a14="http://schemas.microsoft.com/office/drawing/2010/main" val="0"/>
              </a:ext>
            </a:extLst>
          </a:blip>
          <a:srcRect l="6871" r="44219"/>
          <a:stretch/>
        </p:blipFill>
        <p:spPr>
          <a:xfrm>
            <a:off x="-1" y="0"/>
            <a:ext cx="2390775" cy="6858000"/>
          </a:xfrm>
          <a:prstGeom prst="rect">
            <a:avLst/>
          </a:prstGeom>
        </p:spPr>
      </p:pic>
      <p:sp>
        <p:nvSpPr>
          <p:cNvPr id="4" name="Title 3">
            <a:extLst>
              <a:ext uri="{FF2B5EF4-FFF2-40B4-BE49-F238E27FC236}">
                <a16:creationId xmlns:a16="http://schemas.microsoft.com/office/drawing/2014/main" id="{B2917E30-482C-993C-8D44-C2F3C413F8F7}"/>
              </a:ext>
            </a:extLst>
          </p:cNvPr>
          <p:cNvSpPr>
            <a:spLocks noGrp="1"/>
          </p:cNvSpPr>
          <p:nvPr>
            <p:ph type="ctrTitle"/>
          </p:nvPr>
        </p:nvSpPr>
        <p:spPr>
          <a:xfrm>
            <a:off x="2524126" y="1325524"/>
            <a:ext cx="9337878" cy="4045775"/>
          </a:xfrm>
        </p:spPr>
        <p:txBody>
          <a:bodyPr>
            <a:normAutofit/>
          </a:bodyPr>
          <a:lstStyle/>
          <a:p>
            <a:r>
              <a:rPr lang="en-US" sz="5400">
                <a:blipFill dpi="0" rotWithShape="1">
                  <a:blip r:embed="rId4">
                    <a:extLst>
                      <a:ext uri="{28A0092B-C50C-407E-A947-70E740481C1C}">
                        <a14:useLocalDpi xmlns:a14="http://schemas.microsoft.com/office/drawing/2010/main" val="0"/>
                      </a:ext>
                    </a:extLst>
                  </a:blip>
                  <a:srcRect/>
                  <a:stretch>
                    <a:fillRect/>
                  </a:stretch>
                </a:blipFill>
                <a:cs typeface="Calibri" panose="020F0502020204030204" pitchFamily="34" charset="0"/>
              </a:rPr>
              <a:t>ASEAN+3</a:t>
            </a:r>
            <a:br>
              <a:rPr lang="en-US" sz="5400">
                <a:blipFill dpi="0" rotWithShape="1">
                  <a:blip r:embed="rId4">
                    <a:extLst>
                      <a:ext uri="{28A0092B-C50C-407E-A947-70E740481C1C}">
                        <a14:useLocalDpi xmlns:a14="http://schemas.microsoft.com/office/drawing/2010/main" val="0"/>
                      </a:ext>
                    </a:extLst>
                  </a:blip>
                  <a:srcRect/>
                  <a:stretch>
                    <a:fillRect/>
                  </a:stretch>
                </a:blipFill>
                <a:cs typeface="Calibri" panose="020F0502020204030204" pitchFamily="34" charset="0"/>
              </a:rPr>
            </a:br>
            <a:r>
              <a:rPr lang="en-US" b="0">
                <a:blipFill dpi="0" rotWithShape="1">
                  <a:blip r:embed="rId4">
                    <a:extLst>
                      <a:ext uri="{28A0092B-C50C-407E-A947-70E740481C1C}">
                        <a14:useLocalDpi xmlns:a14="http://schemas.microsoft.com/office/drawing/2010/main" val="0"/>
                      </a:ext>
                    </a:extLst>
                  </a:blip>
                  <a:srcRect/>
                  <a:stretch>
                    <a:fillRect/>
                  </a:stretch>
                </a:blipFill>
                <a:cs typeface="Calibri" panose="020F0502020204030204" pitchFamily="34" charset="0"/>
              </a:rPr>
              <a:t>Regional Economic Outlook 2024</a:t>
            </a:r>
            <a:br>
              <a:rPr lang="en-US" sz="5400" b="0">
                <a:blipFill dpi="0" rotWithShape="1">
                  <a:blip r:embed="rId4">
                    <a:extLst>
                      <a:ext uri="{28A0092B-C50C-407E-A947-70E740481C1C}">
                        <a14:useLocalDpi xmlns:a14="http://schemas.microsoft.com/office/drawing/2010/main" val="0"/>
                      </a:ext>
                    </a:extLst>
                  </a:blip>
                  <a:srcRect/>
                  <a:stretch>
                    <a:fillRect/>
                  </a:stretch>
                </a:blipFill>
                <a:cs typeface="Calibri" panose="020F0502020204030204" pitchFamily="34" charset="0"/>
              </a:rPr>
            </a:br>
            <a:br>
              <a:rPr lang="en-US" sz="5400" b="0">
                <a:blipFill dpi="0" rotWithShape="1">
                  <a:blip r:embed="rId4">
                    <a:extLst>
                      <a:ext uri="{28A0092B-C50C-407E-A947-70E740481C1C}">
                        <a14:useLocalDpi xmlns:a14="http://schemas.microsoft.com/office/drawing/2010/main" val="0"/>
                      </a:ext>
                    </a:extLst>
                  </a:blip>
                  <a:srcRect/>
                  <a:stretch>
                    <a:fillRect/>
                  </a:stretch>
                </a:blipFill>
                <a:cs typeface="Calibri" panose="020F0502020204030204" pitchFamily="34" charset="0"/>
              </a:rPr>
            </a:br>
            <a:r>
              <a:rPr lang="en-US" sz="3200" b="0">
                <a:blipFill dpi="0" rotWithShape="1">
                  <a:blip r:embed="rId4">
                    <a:extLst>
                      <a:ext uri="{28A0092B-C50C-407E-A947-70E740481C1C}">
                        <a14:useLocalDpi xmlns:a14="http://schemas.microsoft.com/office/drawing/2010/main" val="0"/>
                      </a:ext>
                    </a:extLst>
                  </a:blip>
                  <a:srcRect/>
                  <a:stretch>
                    <a:fillRect/>
                  </a:stretch>
                </a:blipFill>
                <a:cs typeface="Calibri" panose="020F0502020204030204" pitchFamily="34" charset="0"/>
              </a:rPr>
              <a:t>Navigating Tomorrow</a:t>
            </a:r>
            <a:endParaRPr lang="en-SG" sz="3600" b="0">
              <a:blipFill dpi="0" rotWithShape="1">
                <a:blip r:embed="rId4">
                  <a:extLst>
                    <a:ext uri="{28A0092B-C50C-407E-A947-70E740481C1C}">
                      <a14:useLocalDpi xmlns:a14="http://schemas.microsoft.com/office/drawing/2010/main" val="0"/>
                    </a:ext>
                  </a:extLst>
                </a:blip>
                <a:srcRect/>
                <a:stretch>
                  <a:fillRect/>
                </a:stretch>
              </a:blipFill>
              <a:cs typeface="Calibri" panose="020F0502020204030204" pitchFamily="34" charset="0"/>
            </a:endParaRPr>
          </a:p>
        </p:txBody>
      </p:sp>
    </p:spTree>
    <p:extLst>
      <p:ext uri="{BB962C8B-B14F-4D97-AF65-F5344CB8AC3E}">
        <p14:creationId xmlns:p14="http://schemas.microsoft.com/office/powerpoint/2010/main" val="3990293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77BBD-C22C-5490-9943-49C64CF88946}"/>
            </a:ext>
          </a:extLst>
        </p:cNvPr>
        <p:cNvGrpSpPr/>
        <p:nvPr/>
      </p:nvGrpSpPr>
      <p:grpSpPr>
        <a:xfrm>
          <a:off x="0" y="0"/>
          <a:ext cx="0" cy="0"/>
          <a:chOff x="0" y="0"/>
          <a:chExt cx="0" cy="0"/>
        </a:xfrm>
      </p:grpSpPr>
      <p:sp>
        <p:nvSpPr>
          <p:cNvPr id="18" name="Text Placeholder 8">
            <a:extLst>
              <a:ext uri="{FF2B5EF4-FFF2-40B4-BE49-F238E27FC236}">
                <a16:creationId xmlns:a16="http://schemas.microsoft.com/office/drawing/2014/main" id="{C89365C4-94BC-E877-6E09-43AA56A16045}"/>
              </a:ext>
            </a:extLst>
          </p:cNvPr>
          <p:cNvSpPr txBox="1">
            <a:spLocks/>
          </p:cNvSpPr>
          <p:nvPr/>
        </p:nvSpPr>
        <p:spPr>
          <a:xfrm>
            <a:off x="6207626" y="6341288"/>
            <a:ext cx="4896000" cy="1846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5" name="Text Placeholder 6">
            <a:extLst>
              <a:ext uri="{FF2B5EF4-FFF2-40B4-BE49-F238E27FC236}">
                <a16:creationId xmlns:a16="http://schemas.microsoft.com/office/drawing/2014/main" id="{7370D0CF-E8BE-AC9F-6FC5-90AAA18C938D}"/>
              </a:ext>
            </a:extLst>
          </p:cNvPr>
          <p:cNvSpPr txBox="1">
            <a:spLocks/>
          </p:cNvSpPr>
          <p:nvPr/>
        </p:nvSpPr>
        <p:spPr>
          <a:xfrm>
            <a:off x="268904" y="6248241"/>
            <a:ext cx="5637213"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AMRO staff.</a:t>
            </a:r>
          </a:p>
        </p:txBody>
      </p:sp>
      <p:sp>
        <p:nvSpPr>
          <p:cNvPr id="2" name="Text Placeholder 1">
            <a:extLst>
              <a:ext uri="{FF2B5EF4-FFF2-40B4-BE49-F238E27FC236}">
                <a16:creationId xmlns:a16="http://schemas.microsoft.com/office/drawing/2014/main" id="{E2655051-CC66-0067-511A-C6BD91431573}"/>
              </a:ext>
            </a:extLst>
          </p:cNvPr>
          <p:cNvSpPr txBox="1">
            <a:spLocks/>
          </p:cNvSpPr>
          <p:nvPr/>
        </p:nvSpPr>
        <p:spPr>
          <a:xfrm flipH="1">
            <a:off x="363538" y="260967"/>
            <a:ext cx="10901092" cy="984962"/>
          </a:xfrm>
          <a:prstGeom prst="rect">
            <a:avLst/>
          </a:prstGeom>
          <a:no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800" b="1"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a:t>Risks to the outlook remain.</a:t>
            </a:r>
          </a:p>
        </p:txBody>
      </p:sp>
      <p:sp>
        <p:nvSpPr>
          <p:cNvPr id="20" name="Text Placeholder 19">
            <a:extLst>
              <a:ext uri="{FF2B5EF4-FFF2-40B4-BE49-F238E27FC236}">
                <a16:creationId xmlns:a16="http://schemas.microsoft.com/office/drawing/2014/main" id="{54AC5C71-CAA1-5B10-676E-F60FB127DF51}"/>
              </a:ext>
            </a:extLst>
          </p:cNvPr>
          <p:cNvSpPr txBox="1">
            <a:spLocks/>
          </p:cNvSpPr>
          <p:nvPr/>
        </p:nvSpPr>
        <p:spPr>
          <a:xfrm>
            <a:off x="364251" y="1245930"/>
            <a:ext cx="11291166"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a:ln>
                  <a:noFill/>
                </a:ln>
                <a:solidFill>
                  <a:srgbClr val="171616"/>
                </a:solidFill>
                <a:effectLst/>
                <a:uLnTx/>
                <a:uFillTx/>
                <a:latin typeface="Arial"/>
                <a:ea typeface="+mn-ea"/>
                <a:cs typeface="+mn-cs"/>
              </a:rPr>
              <a:t>Regional Risk Map, April 2024</a:t>
            </a:r>
          </a:p>
        </p:txBody>
      </p:sp>
      <p:pic>
        <p:nvPicPr>
          <p:cNvPr id="52" name="Picture 51">
            <a:extLst>
              <a:ext uri="{FF2B5EF4-FFF2-40B4-BE49-F238E27FC236}">
                <a16:creationId xmlns:a16="http://schemas.microsoft.com/office/drawing/2014/main" id="{CCE19627-B23D-89D5-7495-9A083E754FB4}"/>
              </a:ext>
            </a:extLst>
          </p:cNvPr>
          <p:cNvPicPr>
            <a:picLocks noChangeAspect="1"/>
          </p:cNvPicPr>
          <p:nvPr/>
        </p:nvPicPr>
        <p:blipFill rotWithShape="1">
          <a:blip r:embed="rId3"/>
          <a:srcRect l="972" r="4086" b="5273"/>
          <a:stretch/>
        </p:blipFill>
        <p:spPr>
          <a:xfrm>
            <a:off x="460903" y="1893850"/>
            <a:ext cx="9195330" cy="4328602"/>
          </a:xfrm>
          <a:prstGeom prst="rect">
            <a:avLst/>
          </a:prstGeom>
        </p:spPr>
      </p:pic>
      <p:grpSp>
        <p:nvGrpSpPr>
          <p:cNvPr id="68" name="Group 67">
            <a:extLst>
              <a:ext uri="{FF2B5EF4-FFF2-40B4-BE49-F238E27FC236}">
                <a16:creationId xmlns:a16="http://schemas.microsoft.com/office/drawing/2014/main" id="{BC38AF1F-0114-27E1-4694-70341326E846}"/>
              </a:ext>
            </a:extLst>
          </p:cNvPr>
          <p:cNvGrpSpPr/>
          <p:nvPr/>
        </p:nvGrpSpPr>
        <p:grpSpPr>
          <a:xfrm>
            <a:off x="-5715" y="7102"/>
            <a:ext cx="12202207" cy="270680"/>
            <a:chOff x="-5715" y="7102"/>
            <a:chExt cx="12202207" cy="270680"/>
          </a:xfrm>
        </p:grpSpPr>
        <p:cxnSp>
          <p:nvCxnSpPr>
            <p:cNvPr id="69" name="Straight Connector 68">
              <a:extLst>
                <a:ext uri="{FF2B5EF4-FFF2-40B4-BE49-F238E27FC236}">
                  <a16:creationId xmlns:a16="http://schemas.microsoft.com/office/drawing/2014/main" id="{EC847BAC-49DF-1F74-47D4-39FA94225997}"/>
                </a:ext>
              </a:extLst>
            </p:cNvPr>
            <p:cNvCxnSpPr>
              <a:cxnSpLocks/>
            </p:cNvCxnSpPr>
            <p:nvPr/>
          </p:nvCxnSpPr>
          <p:spPr>
            <a:xfrm>
              <a:off x="-5715" y="275347"/>
              <a:ext cx="5979934"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598C416C-85A0-8068-42F9-6EE90CC95F3B}"/>
                </a:ext>
              </a:extLst>
            </p:cNvPr>
            <p:cNvGrpSpPr/>
            <p:nvPr/>
          </p:nvGrpSpPr>
          <p:grpSpPr>
            <a:xfrm>
              <a:off x="5697538" y="7102"/>
              <a:ext cx="6498954" cy="270680"/>
              <a:chOff x="5697538" y="7102"/>
              <a:chExt cx="6498954" cy="270680"/>
            </a:xfrm>
          </p:grpSpPr>
          <p:sp>
            <p:nvSpPr>
              <p:cNvPr id="71" name="Rectangle: Top Corners Rounded 70">
                <a:extLst>
                  <a:ext uri="{FF2B5EF4-FFF2-40B4-BE49-F238E27FC236}">
                    <a16:creationId xmlns:a16="http://schemas.microsoft.com/office/drawing/2014/main" id="{A4135786-BA7E-4DD7-1B2E-5DAFBFAFA0AC}"/>
                  </a:ext>
                </a:extLst>
              </p:cNvPr>
              <p:cNvSpPr/>
              <p:nvPr/>
            </p:nvSpPr>
            <p:spPr>
              <a:xfrm>
                <a:off x="8058248" y="7103"/>
                <a:ext cx="2052000" cy="269726"/>
              </a:xfrm>
              <a:prstGeom prst="round2SameRect">
                <a:avLst>
                  <a:gd name="adj1" fmla="val 50000"/>
                  <a:gd name="adj2" fmla="val 0"/>
                </a:avLst>
              </a:prstGeom>
              <a:blipFill dpi="0" rotWithShape="1">
                <a:blip r:embed="rId4"/>
                <a:srcRect/>
                <a:tile tx="0" ty="0" sx="100000" sy="100000" flip="none" algn="ctr"/>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POLICY RECOMMENDATION</a:t>
                </a:r>
                <a:endParaRPr lang="en-SG" sz="1000" b="1" cap="all">
                  <a:solidFill>
                    <a:schemeClr val="bg1">
                      <a:lumMod val="75000"/>
                    </a:schemeClr>
                  </a:solidFill>
                </a:endParaRPr>
              </a:p>
            </p:txBody>
          </p:sp>
          <p:sp>
            <p:nvSpPr>
              <p:cNvPr id="72" name="Rectangle: Top Corners Rounded 71">
                <a:extLst>
                  <a:ext uri="{FF2B5EF4-FFF2-40B4-BE49-F238E27FC236}">
                    <a16:creationId xmlns:a16="http://schemas.microsoft.com/office/drawing/2014/main" id="{4865EAF4-872F-BACB-96BF-B372D5EB6FFB}"/>
                  </a:ext>
                </a:extLst>
              </p:cNvPr>
              <p:cNvSpPr/>
              <p:nvPr/>
            </p:nvSpPr>
            <p:spPr>
              <a:xfrm>
                <a:off x="10132144" y="8056"/>
                <a:ext cx="2052000" cy="269726"/>
              </a:xfrm>
              <a:prstGeom prst="round2SameRect">
                <a:avLst>
                  <a:gd name="adj1" fmla="val 50000"/>
                  <a:gd name="adj2" fmla="val 0"/>
                </a:avLst>
              </a:prstGeom>
              <a:blipFill dpi="0" rotWithShape="1">
                <a:blip r:embed="rId4"/>
                <a:srcRect/>
                <a:tile tx="0" ty="0" sx="100000" sy="100000" flip="none" algn="ctr"/>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SPECIAL FEATURE</a:t>
                </a:r>
                <a:endParaRPr lang="en-SG" sz="1000" b="1" cap="all">
                  <a:solidFill>
                    <a:schemeClr val="bg1">
                      <a:lumMod val="75000"/>
                    </a:schemeClr>
                  </a:solidFill>
                </a:endParaRPr>
              </a:p>
            </p:txBody>
          </p:sp>
          <p:sp>
            <p:nvSpPr>
              <p:cNvPr id="73" name="Rectangle: Top Corners Rounded 72">
                <a:extLst>
                  <a:ext uri="{FF2B5EF4-FFF2-40B4-BE49-F238E27FC236}">
                    <a16:creationId xmlns:a16="http://schemas.microsoft.com/office/drawing/2014/main" id="{CFAFCDFC-903B-350A-84AE-3238A92345F6}"/>
                  </a:ext>
                </a:extLst>
              </p:cNvPr>
              <p:cNvSpPr/>
              <p:nvPr/>
            </p:nvSpPr>
            <p:spPr>
              <a:xfrm>
                <a:off x="5697538" y="7102"/>
                <a:ext cx="2328681" cy="269726"/>
              </a:xfrm>
              <a:prstGeom prst="round2SameRect">
                <a:avLst>
                  <a:gd name="adj1" fmla="val 50000"/>
                  <a:gd name="adj2" fmla="val 0"/>
                </a:avLst>
              </a:prstGeom>
              <a:solidFill>
                <a:schemeClr val="bg1"/>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blipFill>
                      <a:blip r:embed="rId4"/>
                      <a:tile tx="0" ty="0" sx="100000" sy="100000" flip="none" algn="ctr"/>
                    </a:blipFill>
                  </a:rPr>
                  <a:t>DEVELOPMENTS AND OUTLOOK</a:t>
                </a:r>
                <a:endParaRPr lang="en-SG" sz="1000" b="1" cap="all">
                  <a:blipFill>
                    <a:blip r:embed="rId4"/>
                    <a:tile tx="0" ty="0" sx="100000" sy="100000" flip="none" algn="ctr"/>
                  </a:blipFill>
                </a:endParaRPr>
              </a:p>
            </p:txBody>
          </p:sp>
          <p:cxnSp>
            <p:nvCxnSpPr>
              <p:cNvPr id="74" name="Straight Connector 73">
                <a:extLst>
                  <a:ext uri="{FF2B5EF4-FFF2-40B4-BE49-F238E27FC236}">
                    <a16:creationId xmlns:a16="http://schemas.microsoft.com/office/drawing/2014/main" id="{EA2DAE22-17AC-5751-0C71-87A140B01CB1}"/>
                  </a:ext>
                </a:extLst>
              </p:cNvPr>
              <p:cNvCxnSpPr>
                <a:cxnSpLocks/>
              </p:cNvCxnSpPr>
              <p:nvPr/>
            </p:nvCxnSpPr>
            <p:spPr>
              <a:xfrm>
                <a:off x="5705475" y="276649"/>
                <a:ext cx="231501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CA4E1A0-8DAF-4BD4-B437-F0E191C1CFF4}"/>
                  </a:ext>
                </a:extLst>
              </p:cNvPr>
              <p:cNvCxnSpPr>
                <a:cxnSpLocks/>
              </p:cNvCxnSpPr>
              <p:nvPr/>
            </p:nvCxnSpPr>
            <p:spPr>
              <a:xfrm>
                <a:off x="8020492" y="276258"/>
                <a:ext cx="417600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sp>
        <p:nvSpPr>
          <p:cNvPr id="3" name="Slide Number Placeholder 4">
            <a:extLst>
              <a:ext uri="{FF2B5EF4-FFF2-40B4-BE49-F238E27FC236}">
                <a16:creationId xmlns:a16="http://schemas.microsoft.com/office/drawing/2014/main" id="{E3E51CB6-8709-AD9B-BD11-89F449112E7A}"/>
              </a:ext>
            </a:extLst>
          </p:cNvPr>
          <p:cNvSpPr txBox="1">
            <a:spLocks/>
          </p:cNvSpPr>
          <p:nvPr/>
        </p:nvSpPr>
        <p:spPr>
          <a:xfrm>
            <a:off x="9243472" y="6356350"/>
            <a:ext cx="27432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E63F5C1-078D-470A-9B1F-351C9D2F8E7B}" type="slidenum">
              <a:rPr lang="en-US" sz="1200" smtClean="0">
                <a:solidFill>
                  <a:schemeClr val="tx1">
                    <a:tint val="75000"/>
                  </a:schemeClr>
                </a:solidFill>
              </a:rPr>
              <a:pPr algn="r"/>
              <a:t>10</a:t>
            </a:fld>
            <a:endParaRPr lang="en-US" sz="1200" dirty="0">
              <a:solidFill>
                <a:schemeClr val="tx1">
                  <a:tint val="75000"/>
                </a:schemeClr>
              </a:solidFill>
            </a:endParaRPr>
          </a:p>
        </p:txBody>
      </p:sp>
    </p:spTree>
    <p:extLst>
      <p:ext uri="{BB962C8B-B14F-4D97-AF65-F5344CB8AC3E}">
        <p14:creationId xmlns:p14="http://schemas.microsoft.com/office/powerpoint/2010/main" val="2897064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8"/>
          </p:nvPr>
        </p:nvSpPr>
        <p:spPr>
          <a:xfrm>
            <a:off x="364251" y="1826503"/>
            <a:ext cx="5464301" cy="730800"/>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t>ASEAN+3: Policy Stance</a:t>
            </a:r>
            <a:br>
              <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br>
            <a:r>
              <a:rPr kumimoji="0" lang="en-US" sz="1200" i="0" u="none" strike="noStrike" kern="1200" cap="none" spc="0" normalizeH="0" baseline="0" noProof="0">
                <a:ln>
                  <a:noFill/>
                </a:ln>
                <a:solidFill>
                  <a:srgbClr val="171616"/>
                </a:solidFill>
                <a:effectLst/>
                <a:uLnTx/>
                <a:uFillTx/>
                <a:latin typeface="Arial"/>
                <a:ea typeface="+mn-ea"/>
                <a:cs typeface="Arial" panose="020B0604020202020204" pitchFamily="34" charset="0"/>
              </a:rPr>
              <a:t>(Number of economies)</a:t>
            </a:r>
          </a:p>
        </p:txBody>
      </p:sp>
      <p:sp>
        <p:nvSpPr>
          <p:cNvPr id="9" name="Text Placeholder 8"/>
          <p:cNvSpPr>
            <a:spLocks noGrp="1"/>
          </p:cNvSpPr>
          <p:nvPr>
            <p:ph type="body" sz="quarter" idx="35"/>
          </p:nvPr>
        </p:nvSpPr>
        <p:spPr>
          <a:xfrm>
            <a:off x="6175022" y="1826503"/>
            <a:ext cx="5480395" cy="730800"/>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t>ASEAN+3: Gross Government Debt</a:t>
            </a:r>
            <a:br>
              <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br>
            <a:r>
              <a:rPr kumimoji="0" lang="en-US" sz="1200" i="0" u="none" strike="noStrike" kern="1200" cap="none" spc="0" normalizeH="0" baseline="0" noProof="0">
                <a:ln>
                  <a:noFill/>
                </a:ln>
                <a:solidFill>
                  <a:srgbClr val="171616"/>
                </a:solidFill>
                <a:effectLst/>
                <a:uLnTx/>
                <a:uFillTx/>
                <a:latin typeface="Arial"/>
                <a:ea typeface="+mn-ea"/>
                <a:cs typeface="Arial" panose="020B0604020202020204" pitchFamily="34" charset="0"/>
              </a:rPr>
              <a:t>(Percent of GDP)</a:t>
            </a:r>
          </a:p>
        </p:txBody>
      </p:sp>
      <p:sp>
        <p:nvSpPr>
          <p:cNvPr id="18" name="Text Placeholder 8">
            <a:extLst>
              <a:ext uri="{FF2B5EF4-FFF2-40B4-BE49-F238E27FC236}">
                <a16:creationId xmlns:a16="http://schemas.microsoft.com/office/drawing/2014/main" id="{C2BA12EA-BB3A-4A73-B765-116E7D2B1847}"/>
              </a:ext>
            </a:extLst>
          </p:cNvPr>
          <p:cNvSpPr txBox="1">
            <a:spLocks/>
          </p:cNvSpPr>
          <p:nvPr/>
        </p:nvSpPr>
        <p:spPr>
          <a:xfrm>
            <a:off x="6207626" y="6341288"/>
            <a:ext cx="4896000" cy="1846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5" name="Text Placeholder 6">
            <a:extLst>
              <a:ext uri="{FF2B5EF4-FFF2-40B4-BE49-F238E27FC236}">
                <a16:creationId xmlns:a16="http://schemas.microsoft.com/office/drawing/2014/main" id="{40592F79-ED06-0A0A-FEF8-1D757216768E}"/>
              </a:ext>
            </a:extLst>
          </p:cNvPr>
          <p:cNvSpPr txBox="1">
            <a:spLocks/>
          </p:cNvSpPr>
          <p:nvPr/>
        </p:nvSpPr>
        <p:spPr>
          <a:xfrm>
            <a:off x="268904" y="6248241"/>
            <a:ext cx="5637213"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AMRO staff.</a:t>
            </a:r>
          </a:p>
        </p:txBody>
      </p:sp>
      <p:sp>
        <p:nvSpPr>
          <p:cNvPr id="16" name="Text Placeholder 7">
            <a:extLst>
              <a:ext uri="{FF2B5EF4-FFF2-40B4-BE49-F238E27FC236}">
                <a16:creationId xmlns:a16="http://schemas.microsoft.com/office/drawing/2014/main" id="{B8ADDD1F-6ECF-842B-EC83-DF5BDF392117}"/>
              </a:ext>
            </a:extLst>
          </p:cNvPr>
          <p:cNvSpPr txBox="1">
            <a:spLocks/>
          </p:cNvSpPr>
          <p:nvPr/>
        </p:nvSpPr>
        <p:spPr>
          <a:xfrm>
            <a:off x="6096001" y="6247814"/>
            <a:ext cx="5444214" cy="3335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AMRO staff.</a:t>
            </a:r>
          </a:p>
          <a:p>
            <a:pPr marL="0" indent="0">
              <a:lnSpc>
                <a:spcPct val="100000"/>
              </a:lnSpc>
              <a:spcBef>
                <a:spcPts val="0"/>
              </a:spcBef>
              <a:buNone/>
            </a:pPr>
            <a:r>
              <a:rPr lang="en-US" sz="800">
                <a:solidFill>
                  <a:schemeClr val="bg1">
                    <a:lumMod val="50000"/>
                  </a:schemeClr>
                </a:solidFill>
              </a:rPr>
              <a:t>Note: Brunei is omitted as it has negligible public debt, while Japan and Singapore are omitted as the economies’ public debt is issued for domestic market development purposes.</a:t>
            </a:r>
          </a:p>
        </p:txBody>
      </p:sp>
      <p:sp>
        <p:nvSpPr>
          <p:cNvPr id="2" name="Text Placeholder 1">
            <a:extLst>
              <a:ext uri="{FF2B5EF4-FFF2-40B4-BE49-F238E27FC236}">
                <a16:creationId xmlns:a16="http://schemas.microsoft.com/office/drawing/2014/main" id="{F875A965-2866-4B24-161B-23F3A17E7CE1}"/>
              </a:ext>
            </a:extLst>
          </p:cNvPr>
          <p:cNvSpPr txBox="1">
            <a:spLocks/>
          </p:cNvSpPr>
          <p:nvPr/>
        </p:nvSpPr>
        <p:spPr>
          <a:xfrm flipH="1">
            <a:off x="363538" y="260967"/>
            <a:ext cx="10901092" cy="984962"/>
          </a:xfrm>
          <a:prstGeom prst="rect">
            <a:avLst/>
          </a:prstGeom>
          <a:no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800" b="1"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a:t>Positive growth prospects provide timely opportunity for the region to rebuild policy space.</a:t>
            </a:r>
          </a:p>
        </p:txBody>
      </p:sp>
      <p:sp>
        <p:nvSpPr>
          <p:cNvPr id="19" name="Text Placeholder 17">
            <a:extLst>
              <a:ext uri="{FF2B5EF4-FFF2-40B4-BE49-F238E27FC236}">
                <a16:creationId xmlns:a16="http://schemas.microsoft.com/office/drawing/2014/main" id="{338417AF-DB83-3F8E-652A-72C6A1615513}"/>
              </a:ext>
            </a:extLst>
          </p:cNvPr>
          <p:cNvSpPr txBox="1">
            <a:spLocks/>
          </p:cNvSpPr>
          <p:nvPr/>
        </p:nvSpPr>
        <p:spPr>
          <a:xfrm>
            <a:off x="6191116" y="1245930"/>
            <a:ext cx="5572397"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Public debt has increased sharply for most regional economies due to pandemic-related spending and revenue shortfall</a:t>
            </a:r>
          </a:p>
        </p:txBody>
      </p:sp>
      <p:sp>
        <p:nvSpPr>
          <p:cNvPr id="20" name="Text Placeholder 19">
            <a:extLst>
              <a:ext uri="{FF2B5EF4-FFF2-40B4-BE49-F238E27FC236}">
                <a16:creationId xmlns:a16="http://schemas.microsoft.com/office/drawing/2014/main" id="{2C89EED7-C650-FBC3-0EEF-67A0DDCC83CB}"/>
              </a:ext>
            </a:extLst>
          </p:cNvPr>
          <p:cNvSpPr txBox="1">
            <a:spLocks/>
          </p:cNvSpPr>
          <p:nvPr/>
        </p:nvSpPr>
        <p:spPr>
          <a:xfrm>
            <a:off x="364251" y="1245930"/>
            <a:ext cx="5464301"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 2024, most economies are consolidating fiscal positions, while monetary policy is focused on anchoring inflation expectations</a:t>
            </a:r>
          </a:p>
        </p:txBody>
      </p:sp>
      <p:sp>
        <p:nvSpPr>
          <p:cNvPr id="24" name="Content Placeholder 23">
            <a:extLst>
              <a:ext uri="{FF2B5EF4-FFF2-40B4-BE49-F238E27FC236}">
                <a16:creationId xmlns:a16="http://schemas.microsoft.com/office/drawing/2014/main" id="{4A93B00C-6B8D-326A-879A-02200BA5D355}"/>
              </a:ext>
            </a:extLst>
          </p:cNvPr>
          <p:cNvSpPr>
            <a:spLocks noGrp="1"/>
          </p:cNvSpPr>
          <p:nvPr>
            <p:ph sz="quarter" idx="36"/>
          </p:nvPr>
        </p:nvSpPr>
        <p:spPr>
          <a:xfrm>
            <a:off x="6191116" y="2496010"/>
            <a:ext cx="5464301" cy="3671888"/>
          </a:xfrm>
          <a:solidFill>
            <a:schemeClr val="bg1"/>
          </a:solidFill>
        </p:spPr>
        <p:txBody>
          <a:bodyPr/>
          <a:lstStyle/>
          <a:p>
            <a:endParaRPr lang="en-SG"/>
          </a:p>
        </p:txBody>
      </p:sp>
      <p:graphicFrame>
        <p:nvGraphicFramePr>
          <p:cNvPr id="13" name="Chart 12">
            <a:extLst>
              <a:ext uri="{FF2B5EF4-FFF2-40B4-BE49-F238E27FC236}">
                <a16:creationId xmlns:a16="http://schemas.microsoft.com/office/drawing/2014/main" id="{D1641710-0E6F-DD24-2EBA-11628C87F1BF}"/>
              </a:ext>
            </a:extLst>
          </p:cNvPr>
          <p:cNvGraphicFramePr>
            <a:graphicFrameLocks/>
          </p:cNvGraphicFramePr>
          <p:nvPr>
            <p:extLst>
              <p:ext uri="{D42A27DB-BD31-4B8C-83A1-F6EECF244321}">
                <p14:modId xmlns:p14="http://schemas.microsoft.com/office/powerpoint/2010/main" val="1612642615"/>
              </p:ext>
            </p:extLst>
          </p:nvPr>
        </p:nvGraphicFramePr>
        <p:xfrm>
          <a:off x="6392853" y="2565654"/>
          <a:ext cx="4373571" cy="3532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96C51F88-9CC9-802C-FC98-C9DF4FD8C79C}"/>
              </a:ext>
            </a:extLst>
          </p:cNvPr>
          <p:cNvGraphicFramePr>
            <a:graphicFrameLocks/>
          </p:cNvGraphicFramePr>
          <p:nvPr>
            <p:extLst>
              <p:ext uri="{D42A27DB-BD31-4B8C-83A1-F6EECF244321}">
                <p14:modId xmlns:p14="http://schemas.microsoft.com/office/powerpoint/2010/main" val="2275133655"/>
              </p:ext>
            </p:extLst>
          </p:nvPr>
        </p:nvGraphicFramePr>
        <p:xfrm>
          <a:off x="10411457" y="2831493"/>
          <a:ext cx="1128757" cy="3243723"/>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07DCE827-7AC1-B994-3F34-55ED8C2056DD}"/>
              </a:ext>
            </a:extLst>
          </p:cNvPr>
          <p:cNvGrpSpPr/>
          <p:nvPr/>
        </p:nvGrpSpPr>
        <p:grpSpPr>
          <a:xfrm>
            <a:off x="-5715" y="7102"/>
            <a:ext cx="12202207" cy="270680"/>
            <a:chOff x="-5715" y="7102"/>
            <a:chExt cx="12202207" cy="270680"/>
          </a:xfrm>
        </p:grpSpPr>
        <p:cxnSp>
          <p:nvCxnSpPr>
            <p:cNvPr id="39" name="Straight Connector 38">
              <a:extLst>
                <a:ext uri="{FF2B5EF4-FFF2-40B4-BE49-F238E27FC236}">
                  <a16:creationId xmlns:a16="http://schemas.microsoft.com/office/drawing/2014/main" id="{58ED520A-10DF-3EEE-FA5D-9A81C1D3AAFB}"/>
                </a:ext>
              </a:extLst>
            </p:cNvPr>
            <p:cNvCxnSpPr>
              <a:cxnSpLocks/>
            </p:cNvCxnSpPr>
            <p:nvPr/>
          </p:nvCxnSpPr>
          <p:spPr>
            <a:xfrm>
              <a:off x="-5715" y="275347"/>
              <a:ext cx="5979934"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E6D6C2CA-BD0C-BC4F-738E-9EE4036BAFA5}"/>
                </a:ext>
              </a:extLst>
            </p:cNvPr>
            <p:cNvGrpSpPr/>
            <p:nvPr/>
          </p:nvGrpSpPr>
          <p:grpSpPr>
            <a:xfrm>
              <a:off x="5700713" y="7102"/>
              <a:ext cx="6495779" cy="270680"/>
              <a:chOff x="5700713" y="7102"/>
              <a:chExt cx="6495779" cy="270680"/>
            </a:xfrm>
          </p:grpSpPr>
          <p:sp>
            <p:nvSpPr>
              <p:cNvPr id="41" name="Rectangle: Top Corners Rounded 40">
                <a:extLst>
                  <a:ext uri="{FF2B5EF4-FFF2-40B4-BE49-F238E27FC236}">
                    <a16:creationId xmlns:a16="http://schemas.microsoft.com/office/drawing/2014/main" id="{A6F9FEB1-3EA7-01E9-7A37-D1DF0B1E3C0D}"/>
                  </a:ext>
                </a:extLst>
              </p:cNvPr>
              <p:cNvSpPr/>
              <p:nvPr/>
            </p:nvSpPr>
            <p:spPr>
              <a:xfrm>
                <a:off x="8058248" y="7103"/>
                <a:ext cx="2052000" cy="269726"/>
              </a:xfrm>
              <a:prstGeom prst="round2SameRect">
                <a:avLst>
                  <a:gd name="adj1" fmla="val 50000"/>
                  <a:gd name="adj2" fmla="val 0"/>
                </a:avLst>
              </a:prstGeom>
              <a:solidFill>
                <a:schemeClr val="bg1">
                  <a:alpha val="21176"/>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blipFill>
                      <a:blip r:embed="rId5"/>
                      <a:tile tx="0" ty="0" sx="100000" sy="100000" flip="none" algn="ctr"/>
                    </a:blipFill>
                  </a:rPr>
                  <a:t>POLICY RECOMMENDATION</a:t>
                </a:r>
                <a:endParaRPr lang="en-SG" sz="1000" b="1" cap="all">
                  <a:blipFill>
                    <a:blip r:embed="rId5"/>
                    <a:tile tx="0" ty="0" sx="100000" sy="100000" flip="none" algn="ctr"/>
                  </a:blipFill>
                </a:endParaRPr>
              </a:p>
            </p:txBody>
          </p:sp>
          <p:sp>
            <p:nvSpPr>
              <p:cNvPr id="42" name="Rectangle: Top Corners Rounded 41">
                <a:extLst>
                  <a:ext uri="{FF2B5EF4-FFF2-40B4-BE49-F238E27FC236}">
                    <a16:creationId xmlns:a16="http://schemas.microsoft.com/office/drawing/2014/main" id="{BBD64D35-9918-184D-2A1D-A97A636C7750}"/>
                  </a:ext>
                </a:extLst>
              </p:cNvPr>
              <p:cNvSpPr/>
              <p:nvPr/>
            </p:nvSpPr>
            <p:spPr>
              <a:xfrm>
                <a:off x="10132144" y="8056"/>
                <a:ext cx="2052000" cy="269726"/>
              </a:xfrm>
              <a:prstGeom prst="round2SameRect">
                <a:avLst>
                  <a:gd name="adj1" fmla="val 50000"/>
                  <a:gd name="adj2" fmla="val 0"/>
                </a:avLst>
              </a:prstGeom>
              <a:blipFill>
                <a:blip r:embed="rId5">
                  <a:extLst>
                    <a:ext uri="{28A0092B-C50C-407E-A947-70E740481C1C}">
                      <a14:useLocalDpi xmlns:a14="http://schemas.microsoft.com/office/drawing/2010/main" val="0"/>
                    </a:ext>
                  </a:extLst>
                </a:blip>
                <a:tile tx="0" ty="0" sx="100000" sy="100000" flip="none" algn="ctr"/>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SPECIAL FEATURE</a:t>
                </a:r>
                <a:endParaRPr lang="en-SG" sz="1000" b="1" cap="all">
                  <a:solidFill>
                    <a:schemeClr val="bg1">
                      <a:lumMod val="75000"/>
                    </a:schemeClr>
                  </a:solidFill>
                </a:endParaRPr>
              </a:p>
            </p:txBody>
          </p:sp>
          <p:sp>
            <p:nvSpPr>
              <p:cNvPr id="43" name="Rectangle: Top Corners Rounded 42">
                <a:extLst>
                  <a:ext uri="{FF2B5EF4-FFF2-40B4-BE49-F238E27FC236}">
                    <a16:creationId xmlns:a16="http://schemas.microsoft.com/office/drawing/2014/main" id="{D64555F2-72CE-BDB0-21F0-7B40DE721B88}"/>
                  </a:ext>
                </a:extLst>
              </p:cNvPr>
              <p:cNvSpPr/>
              <p:nvPr/>
            </p:nvSpPr>
            <p:spPr>
              <a:xfrm>
                <a:off x="5700713" y="7102"/>
                <a:ext cx="2329200" cy="269726"/>
              </a:xfrm>
              <a:prstGeom prst="round2SameRect">
                <a:avLst>
                  <a:gd name="adj1" fmla="val 50000"/>
                  <a:gd name="adj2" fmla="val 0"/>
                </a:avLst>
              </a:prstGeom>
              <a:blipFill dpi="0" rotWithShape="1">
                <a:blip r:embed="rId5">
                  <a:extLst>
                    <a:ext uri="{28A0092B-C50C-407E-A947-70E740481C1C}">
                      <a14:useLocalDpi xmlns:a14="http://schemas.microsoft.com/office/drawing/2010/main" val="0"/>
                    </a:ext>
                  </a:extLst>
                </a:blip>
                <a:srcRect/>
                <a:tile tx="0" ty="0" sx="100000" sy="100000" flip="none" algn="ctr"/>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DEVELOPMENTS AND OUTLOOK</a:t>
                </a:r>
                <a:endParaRPr lang="en-SG" sz="1000" b="1" cap="all">
                  <a:solidFill>
                    <a:schemeClr val="bg1">
                      <a:lumMod val="75000"/>
                    </a:schemeClr>
                  </a:solidFill>
                </a:endParaRPr>
              </a:p>
            </p:txBody>
          </p:sp>
          <p:cxnSp>
            <p:nvCxnSpPr>
              <p:cNvPr id="44" name="Straight Connector 43">
                <a:extLst>
                  <a:ext uri="{FF2B5EF4-FFF2-40B4-BE49-F238E27FC236}">
                    <a16:creationId xmlns:a16="http://schemas.microsoft.com/office/drawing/2014/main" id="{BA86B1EF-DF53-6F22-260E-99CBACBA9681}"/>
                  </a:ext>
                </a:extLst>
              </p:cNvPr>
              <p:cNvCxnSpPr>
                <a:cxnSpLocks/>
              </p:cNvCxnSpPr>
              <p:nvPr/>
            </p:nvCxnSpPr>
            <p:spPr>
              <a:xfrm>
                <a:off x="8020492" y="276258"/>
                <a:ext cx="417600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1B860E3-D081-AD48-ABED-56396B335FF7}"/>
                  </a:ext>
                </a:extLst>
              </p:cNvPr>
              <p:cNvCxnSpPr>
                <a:cxnSpLocks/>
              </p:cNvCxnSpPr>
              <p:nvPr/>
            </p:nvCxnSpPr>
            <p:spPr>
              <a:xfrm>
                <a:off x="8065947" y="276649"/>
                <a:ext cx="204055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aphicFrame>
        <p:nvGraphicFramePr>
          <p:cNvPr id="10" name="Content Placeholder 9">
            <a:extLst>
              <a:ext uri="{FF2B5EF4-FFF2-40B4-BE49-F238E27FC236}">
                <a16:creationId xmlns:a16="http://schemas.microsoft.com/office/drawing/2014/main" id="{434E94E2-BC8F-4865-B9D4-B3828B1B0A72}"/>
              </a:ext>
            </a:extLst>
          </p:cNvPr>
          <p:cNvGraphicFramePr>
            <a:graphicFrameLocks noGrp="1"/>
          </p:cNvGraphicFramePr>
          <p:nvPr>
            <p:ph sz="quarter" idx="26"/>
            <p:extLst>
              <p:ext uri="{D42A27DB-BD31-4B8C-83A1-F6EECF244321}">
                <p14:modId xmlns:p14="http://schemas.microsoft.com/office/powerpoint/2010/main" val="1301185339"/>
              </p:ext>
            </p:extLst>
          </p:nvPr>
        </p:nvGraphicFramePr>
        <p:xfrm>
          <a:off x="363538" y="2496010"/>
          <a:ext cx="5465762" cy="3677778"/>
        </p:xfrm>
        <a:graphic>
          <a:graphicData uri="http://schemas.openxmlformats.org/drawingml/2006/chart">
            <c:chart xmlns:c="http://schemas.openxmlformats.org/drawingml/2006/chart" xmlns:r="http://schemas.openxmlformats.org/officeDocument/2006/relationships" r:id="rId6"/>
          </a:graphicData>
        </a:graphic>
      </p:graphicFrame>
      <p:sp>
        <p:nvSpPr>
          <p:cNvPr id="3" name="Slide Number Placeholder 4">
            <a:extLst>
              <a:ext uri="{FF2B5EF4-FFF2-40B4-BE49-F238E27FC236}">
                <a16:creationId xmlns:a16="http://schemas.microsoft.com/office/drawing/2014/main" id="{E4E5150B-2A02-6B8F-34F6-2D22CEBB06E7}"/>
              </a:ext>
            </a:extLst>
          </p:cNvPr>
          <p:cNvSpPr txBox="1">
            <a:spLocks/>
          </p:cNvSpPr>
          <p:nvPr/>
        </p:nvSpPr>
        <p:spPr>
          <a:xfrm>
            <a:off x="9243472" y="6356350"/>
            <a:ext cx="27432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E63F5C1-078D-470A-9B1F-351C9D2F8E7B}" type="slidenum">
              <a:rPr lang="en-US" sz="1200" smtClean="0">
                <a:solidFill>
                  <a:schemeClr val="tx1">
                    <a:tint val="75000"/>
                  </a:schemeClr>
                </a:solidFill>
              </a:rPr>
              <a:pPr algn="r"/>
              <a:t>11</a:t>
            </a:fld>
            <a:endParaRPr lang="en-US" sz="1200" dirty="0">
              <a:solidFill>
                <a:schemeClr val="tx1">
                  <a:tint val="75000"/>
                </a:schemeClr>
              </a:solidFill>
            </a:endParaRPr>
          </a:p>
        </p:txBody>
      </p:sp>
    </p:spTree>
    <p:extLst>
      <p:ext uri="{BB962C8B-B14F-4D97-AF65-F5344CB8AC3E}">
        <p14:creationId xmlns:p14="http://schemas.microsoft.com/office/powerpoint/2010/main" val="1057592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72314F3-98E1-1255-3402-86B2E1D58C83}"/>
              </a:ext>
            </a:extLst>
          </p:cNvPr>
          <p:cNvSpPr>
            <a:spLocks noGrp="1"/>
          </p:cNvSpPr>
          <p:nvPr>
            <p:ph sz="quarter" idx="26"/>
          </p:nvPr>
        </p:nvSpPr>
        <p:spPr>
          <a:xfrm>
            <a:off x="364251" y="2502624"/>
            <a:ext cx="5464301" cy="3671888"/>
          </a:xfrm>
          <a:solidFill>
            <a:schemeClr val="bg1"/>
          </a:solidFill>
        </p:spPr>
        <p:txBody>
          <a:bodyPr/>
          <a:lstStyle/>
          <a:p>
            <a:endParaRPr lang="en-SG"/>
          </a:p>
        </p:txBody>
      </p:sp>
      <p:sp>
        <p:nvSpPr>
          <p:cNvPr id="4" name="Text Placeholder 3"/>
          <p:cNvSpPr>
            <a:spLocks noGrp="1"/>
          </p:cNvSpPr>
          <p:nvPr>
            <p:ph type="body" sz="quarter" idx="28"/>
          </p:nvPr>
        </p:nvSpPr>
        <p:spPr>
          <a:xfrm>
            <a:off x="364251" y="1826503"/>
            <a:ext cx="5464301" cy="730800"/>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t>Selected ASEAN+3: GDP Trend Growth</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i="0" u="none" strike="noStrike" kern="1200" cap="none" spc="0" normalizeH="0" baseline="0" noProof="0">
                <a:ln>
                  <a:noFill/>
                </a:ln>
                <a:solidFill>
                  <a:srgbClr val="171616"/>
                </a:solidFill>
                <a:effectLst/>
                <a:uLnTx/>
                <a:uFillTx/>
                <a:latin typeface="Arial"/>
                <a:ea typeface="+mn-ea"/>
                <a:cs typeface="Arial" panose="020B0604020202020204" pitchFamily="34" charset="0"/>
              </a:rPr>
              <a:t>(Percent) </a:t>
            </a:r>
          </a:p>
        </p:txBody>
      </p:sp>
      <p:sp>
        <p:nvSpPr>
          <p:cNvPr id="9" name="Text Placeholder 8"/>
          <p:cNvSpPr>
            <a:spLocks noGrp="1"/>
          </p:cNvSpPr>
          <p:nvPr>
            <p:ph type="body" sz="quarter" idx="35"/>
          </p:nvPr>
        </p:nvSpPr>
        <p:spPr>
          <a:xfrm>
            <a:off x="6175022" y="1826503"/>
            <a:ext cx="5480395" cy="730800"/>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t>Selected ASEAN+3: Deviation of GDP, Investment and Private Consumption from Pre-pandemic Trend Level</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i="0" u="none" strike="noStrike" kern="1200" cap="none" spc="0" normalizeH="0" baseline="0" noProof="0">
                <a:ln>
                  <a:noFill/>
                </a:ln>
                <a:solidFill>
                  <a:srgbClr val="171616"/>
                </a:solidFill>
                <a:effectLst/>
                <a:uLnTx/>
                <a:uFillTx/>
                <a:latin typeface="Arial"/>
                <a:ea typeface="+mn-ea"/>
                <a:cs typeface="Arial" panose="020B0604020202020204" pitchFamily="34" charset="0"/>
              </a:rPr>
              <a:t>(Percent of pre-pandemic trend, 2023) </a:t>
            </a:r>
          </a:p>
        </p:txBody>
      </p:sp>
      <p:sp>
        <p:nvSpPr>
          <p:cNvPr id="18" name="Text Placeholder 8">
            <a:extLst>
              <a:ext uri="{FF2B5EF4-FFF2-40B4-BE49-F238E27FC236}">
                <a16:creationId xmlns:a16="http://schemas.microsoft.com/office/drawing/2014/main" id="{C2BA12EA-BB3A-4A73-B765-116E7D2B1847}"/>
              </a:ext>
            </a:extLst>
          </p:cNvPr>
          <p:cNvSpPr txBox="1">
            <a:spLocks/>
          </p:cNvSpPr>
          <p:nvPr/>
        </p:nvSpPr>
        <p:spPr>
          <a:xfrm>
            <a:off x="6207626" y="6341288"/>
            <a:ext cx="4896000" cy="1846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5" name="Text Placeholder 6">
            <a:extLst>
              <a:ext uri="{FF2B5EF4-FFF2-40B4-BE49-F238E27FC236}">
                <a16:creationId xmlns:a16="http://schemas.microsoft.com/office/drawing/2014/main" id="{40592F79-ED06-0A0A-FEF8-1D757216768E}"/>
              </a:ext>
            </a:extLst>
          </p:cNvPr>
          <p:cNvSpPr txBox="1">
            <a:spLocks/>
          </p:cNvSpPr>
          <p:nvPr/>
        </p:nvSpPr>
        <p:spPr>
          <a:xfrm>
            <a:off x="268904" y="6248241"/>
            <a:ext cx="5637213"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National authorities via Haver Analytics; AMRO staff calculations.</a:t>
            </a:r>
          </a:p>
          <a:p>
            <a:pPr marL="0" indent="0">
              <a:lnSpc>
                <a:spcPct val="100000"/>
              </a:lnSpc>
              <a:spcBef>
                <a:spcPts val="0"/>
              </a:spcBef>
              <a:buNone/>
            </a:pPr>
            <a:r>
              <a:rPr lang="en-US" sz="800">
                <a:solidFill>
                  <a:schemeClr val="bg1">
                    <a:lumMod val="50000"/>
                  </a:schemeClr>
                </a:solidFill>
              </a:rPr>
              <a:t>Note: GDP trend growth refers to the average year-on-year growth of HP-filter detrended GDP. Cambodia, Lao PDR and Myanmar are excluded due to data unavailability. </a:t>
            </a:r>
          </a:p>
        </p:txBody>
      </p:sp>
      <p:sp>
        <p:nvSpPr>
          <p:cNvPr id="16" name="Text Placeholder 7">
            <a:extLst>
              <a:ext uri="{FF2B5EF4-FFF2-40B4-BE49-F238E27FC236}">
                <a16:creationId xmlns:a16="http://schemas.microsoft.com/office/drawing/2014/main" id="{B8ADDD1F-6ECF-842B-EC83-DF5BDF392117}"/>
              </a:ext>
            </a:extLst>
          </p:cNvPr>
          <p:cNvSpPr txBox="1">
            <a:spLocks/>
          </p:cNvSpPr>
          <p:nvPr/>
        </p:nvSpPr>
        <p:spPr>
          <a:xfrm>
            <a:off x="6096000" y="6248240"/>
            <a:ext cx="5464175" cy="6097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National authorities via Haver Analytics; AMRO staff calculations.</a:t>
            </a:r>
          </a:p>
          <a:p>
            <a:pPr marL="0" indent="0">
              <a:lnSpc>
                <a:spcPct val="100000"/>
              </a:lnSpc>
              <a:spcBef>
                <a:spcPts val="0"/>
              </a:spcBef>
              <a:buNone/>
            </a:pPr>
            <a:r>
              <a:rPr lang="en-US" sz="800">
                <a:solidFill>
                  <a:schemeClr val="bg1">
                    <a:lumMod val="50000"/>
                  </a:schemeClr>
                </a:solidFill>
              </a:rPr>
              <a:t>Note: Deviation is calculated as percentage difference between post-pandemic trend and pre-pandemic trend for 2023 average quarterly data (2023 yearly data for Investment and Private Consumption of China). Brunei, Cambodia, Lao PDR, Myanmar, and Vietnam are excluded due to data unavailability.</a:t>
            </a:r>
          </a:p>
        </p:txBody>
      </p:sp>
      <p:sp>
        <p:nvSpPr>
          <p:cNvPr id="2" name="Text Placeholder 1">
            <a:extLst>
              <a:ext uri="{FF2B5EF4-FFF2-40B4-BE49-F238E27FC236}">
                <a16:creationId xmlns:a16="http://schemas.microsoft.com/office/drawing/2014/main" id="{F875A965-2866-4B24-161B-23F3A17E7CE1}"/>
              </a:ext>
            </a:extLst>
          </p:cNvPr>
          <p:cNvSpPr txBox="1">
            <a:spLocks/>
          </p:cNvSpPr>
          <p:nvPr/>
        </p:nvSpPr>
        <p:spPr>
          <a:xfrm flipH="1">
            <a:off x="363538" y="260967"/>
            <a:ext cx="10901092" cy="984962"/>
          </a:xfrm>
          <a:prstGeom prst="rect">
            <a:avLst/>
          </a:prstGeom>
          <a:no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800" b="1"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a:t>Trend growth—particularly for investment—has not fully recovered since the pandemic.</a:t>
            </a:r>
          </a:p>
        </p:txBody>
      </p:sp>
      <p:sp>
        <p:nvSpPr>
          <p:cNvPr id="19" name="Text Placeholder 17">
            <a:extLst>
              <a:ext uri="{FF2B5EF4-FFF2-40B4-BE49-F238E27FC236}">
                <a16:creationId xmlns:a16="http://schemas.microsoft.com/office/drawing/2014/main" id="{338417AF-DB83-3F8E-652A-72C6A1615513}"/>
              </a:ext>
            </a:extLst>
          </p:cNvPr>
          <p:cNvSpPr txBox="1">
            <a:spLocks/>
          </p:cNvSpPr>
          <p:nvPr/>
        </p:nvSpPr>
        <p:spPr>
          <a:xfrm>
            <a:off x="6191116" y="1245930"/>
            <a:ext cx="5572397"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Investment declined more than sharply than overall GDP and private consumption</a:t>
            </a:r>
          </a:p>
        </p:txBody>
      </p:sp>
      <p:sp>
        <p:nvSpPr>
          <p:cNvPr id="20" name="Text Placeholder 19">
            <a:extLst>
              <a:ext uri="{FF2B5EF4-FFF2-40B4-BE49-F238E27FC236}">
                <a16:creationId xmlns:a16="http://schemas.microsoft.com/office/drawing/2014/main" id="{2C89EED7-C650-FBC3-0EEF-67A0DDCC83CB}"/>
              </a:ext>
            </a:extLst>
          </p:cNvPr>
          <p:cNvSpPr txBox="1">
            <a:spLocks/>
          </p:cNvSpPr>
          <p:nvPr/>
        </p:nvSpPr>
        <p:spPr>
          <a:xfrm>
            <a:off x="364251" y="1245930"/>
            <a:ext cx="5464301"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Trend growth for most ASEAN+3 economies is lower than before the pandemic</a:t>
            </a:r>
          </a:p>
        </p:txBody>
      </p:sp>
      <p:graphicFrame>
        <p:nvGraphicFramePr>
          <p:cNvPr id="12" name="Content Placeholder 12">
            <a:extLst>
              <a:ext uri="{FF2B5EF4-FFF2-40B4-BE49-F238E27FC236}">
                <a16:creationId xmlns:a16="http://schemas.microsoft.com/office/drawing/2014/main" id="{4DC1F9BC-D785-2ADE-A756-861029413181}"/>
              </a:ext>
            </a:extLst>
          </p:cNvPr>
          <p:cNvGraphicFramePr>
            <a:graphicFrameLocks/>
          </p:cNvGraphicFramePr>
          <p:nvPr>
            <p:extLst>
              <p:ext uri="{D42A27DB-BD31-4B8C-83A1-F6EECF244321}">
                <p14:modId xmlns:p14="http://schemas.microsoft.com/office/powerpoint/2010/main" val="4022389949"/>
              </p:ext>
            </p:extLst>
          </p:nvPr>
        </p:nvGraphicFramePr>
        <p:xfrm>
          <a:off x="363538" y="2501900"/>
          <a:ext cx="5465762" cy="3671888"/>
        </p:xfrm>
        <a:graphic>
          <a:graphicData uri="http://schemas.openxmlformats.org/drawingml/2006/chart">
            <c:chart xmlns:c="http://schemas.openxmlformats.org/drawingml/2006/chart" xmlns:r="http://schemas.openxmlformats.org/officeDocument/2006/relationships" r:id="rId3"/>
          </a:graphicData>
        </a:graphic>
      </p:graphicFrame>
      <p:grpSp>
        <p:nvGrpSpPr>
          <p:cNvPr id="29" name="Group 28">
            <a:extLst>
              <a:ext uri="{FF2B5EF4-FFF2-40B4-BE49-F238E27FC236}">
                <a16:creationId xmlns:a16="http://schemas.microsoft.com/office/drawing/2014/main" id="{55D1795D-DDC9-FC55-6A05-4DC6A8D1E521}"/>
              </a:ext>
            </a:extLst>
          </p:cNvPr>
          <p:cNvGrpSpPr/>
          <p:nvPr/>
        </p:nvGrpSpPr>
        <p:grpSpPr>
          <a:xfrm>
            <a:off x="-5715" y="7102"/>
            <a:ext cx="12202207" cy="270680"/>
            <a:chOff x="-5715" y="7102"/>
            <a:chExt cx="12202207" cy="270680"/>
          </a:xfrm>
        </p:grpSpPr>
        <p:cxnSp>
          <p:nvCxnSpPr>
            <p:cNvPr id="30" name="Straight Connector 29">
              <a:extLst>
                <a:ext uri="{FF2B5EF4-FFF2-40B4-BE49-F238E27FC236}">
                  <a16:creationId xmlns:a16="http://schemas.microsoft.com/office/drawing/2014/main" id="{655FCF7A-3F5F-B815-24BB-504B3FEA867C}"/>
                </a:ext>
              </a:extLst>
            </p:cNvPr>
            <p:cNvCxnSpPr>
              <a:cxnSpLocks/>
            </p:cNvCxnSpPr>
            <p:nvPr/>
          </p:nvCxnSpPr>
          <p:spPr>
            <a:xfrm>
              <a:off x="-5715" y="275347"/>
              <a:ext cx="5979934"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FD765394-440B-6478-5744-2A3F13810E77}"/>
                </a:ext>
              </a:extLst>
            </p:cNvPr>
            <p:cNvGrpSpPr/>
            <p:nvPr/>
          </p:nvGrpSpPr>
          <p:grpSpPr>
            <a:xfrm>
              <a:off x="5702299" y="7102"/>
              <a:ext cx="6494193" cy="270680"/>
              <a:chOff x="5702299" y="7102"/>
              <a:chExt cx="6494193" cy="270680"/>
            </a:xfrm>
          </p:grpSpPr>
          <p:sp>
            <p:nvSpPr>
              <p:cNvPr id="32" name="Rectangle: Top Corners Rounded 31">
                <a:extLst>
                  <a:ext uri="{FF2B5EF4-FFF2-40B4-BE49-F238E27FC236}">
                    <a16:creationId xmlns:a16="http://schemas.microsoft.com/office/drawing/2014/main" id="{A68A243B-7D90-8FB5-9935-AC5C4704F479}"/>
                  </a:ext>
                </a:extLst>
              </p:cNvPr>
              <p:cNvSpPr/>
              <p:nvPr/>
            </p:nvSpPr>
            <p:spPr>
              <a:xfrm>
                <a:off x="8058248" y="7103"/>
                <a:ext cx="2052000" cy="269726"/>
              </a:xfrm>
              <a:prstGeom prst="round2SameRect">
                <a:avLst>
                  <a:gd name="adj1" fmla="val 50000"/>
                  <a:gd name="adj2" fmla="val 0"/>
                </a:avLst>
              </a:prstGeom>
              <a:blipFill>
                <a:blip r:embed="rId4">
                  <a:extLst>
                    <a:ext uri="{28A0092B-C50C-407E-A947-70E740481C1C}">
                      <a14:useLocalDpi xmlns:a14="http://schemas.microsoft.com/office/drawing/2010/main" val="0"/>
                    </a:ext>
                  </a:extLst>
                </a:blip>
                <a:tile tx="0" ty="0" sx="100000" sy="100000" flip="none" algn="ctr"/>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POLICY RECOMMENDATION</a:t>
                </a:r>
                <a:endParaRPr lang="en-SG" sz="1000" b="1" cap="all">
                  <a:solidFill>
                    <a:schemeClr val="bg1">
                      <a:lumMod val="75000"/>
                    </a:schemeClr>
                  </a:solidFill>
                </a:endParaRPr>
              </a:p>
            </p:txBody>
          </p:sp>
          <p:sp>
            <p:nvSpPr>
              <p:cNvPr id="33" name="Rectangle: Top Corners Rounded 32">
                <a:extLst>
                  <a:ext uri="{FF2B5EF4-FFF2-40B4-BE49-F238E27FC236}">
                    <a16:creationId xmlns:a16="http://schemas.microsoft.com/office/drawing/2014/main" id="{F9D434D0-B2EF-60F8-D14C-DFEFB2AC82B4}"/>
                  </a:ext>
                </a:extLst>
              </p:cNvPr>
              <p:cNvSpPr/>
              <p:nvPr/>
            </p:nvSpPr>
            <p:spPr>
              <a:xfrm>
                <a:off x="10132144" y="8056"/>
                <a:ext cx="2052000" cy="269726"/>
              </a:xfrm>
              <a:prstGeom prst="round2SameRect">
                <a:avLst>
                  <a:gd name="adj1" fmla="val 50000"/>
                  <a:gd name="adj2" fmla="val 0"/>
                </a:avLst>
              </a:prstGeom>
              <a:solidFill>
                <a:schemeClr val="bg1">
                  <a:alpha val="20784"/>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blipFill>
                      <a:blip r:embed="rId4"/>
                      <a:tile tx="0" ty="0" sx="100000" sy="100000" flip="none" algn="ctr"/>
                    </a:blipFill>
                  </a:rPr>
                  <a:t>SPECIAL FEATURE</a:t>
                </a:r>
                <a:endParaRPr lang="en-SG" sz="1000" b="1" cap="all">
                  <a:blipFill>
                    <a:blip r:embed="rId4"/>
                    <a:tile tx="0" ty="0" sx="100000" sy="100000" flip="none" algn="ctr"/>
                  </a:blipFill>
                </a:endParaRPr>
              </a:p>
            </p:txBody>
          </p:sp>
          <p:sp>
            <p:nvSpPr>
              <p:cNvPr id="34" name="Rectangle: Top Corners Rounded 33">
                <a:extLst>
                  <a:ext uri="{FF2B5EF4-FFF2-40B4-BE49-F238E27FC236}">
                    <a16:creationId xmlns:a16="http://schemas.microsoft.com/office/drawing/2014/main" id="{042FADB0-3325-07B8-BE00-6E992570AAFC}"/>
                  </a:ext>
                </a:extLst>
              </p:cNvPr>
              <p:cNvSpPr/>
              <p:nvPr/>
            </p:nvSpPr>
            <p:spPr>
              <a:xfrm>
                <a:off x="5702299" y="7102"/>
                <a:ext cx="2323919" cy="269726"/>
              </a:xfrm>
              <a:prstGeom prst="round2SameRect">
                <a:avLst>
                  <a:gd name="adj1" fmla="val 50000"/>
                  <a:gd name="adj2" fmla="val 0"/>
                </a:avLst>
              </a:prstGeom>
              <a:blipFill>
                <a:blip r:embed="rId4">
                  <a:extLst>
                    <a:ext uri="{28A0092B-C50C-407E-A947-70E740481C1C}">
                      <a14:useLocalDpi xmlns:a14="http://schemas.microsoft.com/office/drawing/2010/main" val="0"/>
                    </a:ext>
                  </a:extLst>
                </a:blip>
                <a:tile tx="0" ty="0" sx="100000" sy="100000" flip="none" algn="ctr"/>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DEVELOPMENTS AND OUTLOOK</a:t>
                </a:r>
                <a:endParaRPr lang="en-SG" sz="1000" b="1" cap="all">
                  <a:solidFill>
                    <a:schemeClr val="bg1">
                      <a:lumMod val="75000"/>
                    </a:schemeClr>
                  </a:solidFill>
                </a:endParaRPr>
              </a:p>
            </p:txBody>
          </p:sp>
          <p:cxnSp>
            <p:nvCxnSpPr>
              <p:cNvPr id="35" name="Straight Connector 34">
                <a:extLst>
                  <a:ext uri="{FF2B5EF4-FFF2-40B4-BE49-F238E27FC236}">
                    <a16:creationId xmlns:a16="http://schemas.microsoft.com/office/drawing/2014/main" id="{CFA5D6A7-6CD6-BDCC-DC71-14DD5B2AE26B}"/>
                  </a:ext>
                </a:extLst>
              </p:cNvPr>
              <p:cNvCxnSpPr>
                <a:cxnSpLocks/>
              </p:cNvCxnSpPr>
              <p:nvPr/>
            </p:nvCxnSpPr>
            <p:spPr>
              <a:xfrm>
                <a:off x="8020492" y="276258"/>
                <a:ext cx="417600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A5B240D-FD0C-B9FD-FE33-9C24BBC29F44}"/>
                  </a:ext>
                </a:extLst>
              </p:cNvPr>
              <p:cNvCxnSpPr>
                <a:cxnSpLocks/>
              </p:cNvCxnSpPr>
              <p:nvPr/>
            </p:nvCxnSpPr>
            <p:spPr>
              <a:xfrm>
                <a:off x="10138587" y="276649"/>
                <a:ext cx="204055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aphicFrame>
        <p:nvGraphicFramePr>
          <p:cNvPr id="3" name="Content Placeholder 2">
            <a:extLst>
              <a:ext uri="{FF2B5EF4-FFF2-40B4-BE49-F238E27FC236}">
                <a16:creationId xmlns:a16="http://schemas.microsoft.com/office/drawing/2014/main" id="{4E820744-6DAB-4866-B80B-AD0B45627C95}"/>
              </a:ext>
            </a:extLst>
          </p:cNvPr>
          <p:cNvGraphicFramePr>
            <a:graphicFrameLocks noGrp="1"/>
          </p:cNvGraphicFramePr>
          <p:nvPr>
            <p:ph sz="quarter" idx="36"/>
            <p:extLst>
              <p:ext uri="{D42A27DB-BD31-4B8C-83A1-F6EECF244321}">
                <p14:modId xmlns:p14="http://schemas.microsoft.com/office/powerpoint/2010/main" val="757888645"/>
              </p:ext>
            </p:extLst>
          </p:nvPr>
        </p:nvGraphicFramePr>
        <p:xfrm>
          <a:off x="6191250" y="2495550"/>
          <a:ext cx="5464175" cy="3671888"/>
        </p:xfrm>
        <a:graphic>
          <a:graphicData uri="http://schemas.openxmlformats.org/drawingml/2006/chart">
            <c:chart xmlns:c="http://schemas.openxmlformats.org/drawingml/2006/chart" xmlns:r="http://schemas.openxmlformats.org/officeDocument/2006/relationships" r:id="rId5"/>
          </a:graphicData>
        </a:graphic>
      </p:graphicFrame>
      <p:sp>
        <p:nvSpPr>
          <p:cNvPr id="5" name="Slide Number Placeholder 4">
            <a:extLst>
              <a:ext uri="{FF2B5EF4-FFF2-40B4-BE49-F238E27FC236}">
                <a16:creationId xmlns:a16="http://schemas.microsoft.com/office/drawing/2014/main" id="{4CECF966-BC9B-8984-D264-32955C05310C}"/>
              </a:ext>
            </a:extLst>
          </p:cNvPr>
          <p:cNvSpPr txBox="1">
            <a:spLocks/>
          </p:cNvSpPr>
          <p:nvPr/>
        </p:nvSpPr>
        <p:spPr>
          <a:xfrm>
            <a:off x="9243472" y="6356350"/>
            <a:ext cx="27432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E63F5C1-078D-470A-9B1F-351C9D2F8E7B}" type="slidenum">
              <a:rPr lang="en-US" sz="1200" smtClean="0">
                <a:solidFill>
                  <a:schemeClr val="tx1">
                    <a:tint val="75000"/>
                  </a:schemeClr>
                </a:solidFill>
              </a:rPr>
              <a:pPr algn="r"/>
              <a:t>12</a:t>
            </a:fld>
            <a:endParaRPr lang="en-US" sz="1200" dirty="0">
              <a:solidFill>
                <a:schemeClr val="tx1">
                  <a:tint val="75000"/>
                </a:schemeClr>
              </a:solidFill>
            </a:endParaRPr>
          </a:p>
        </p:txBody>
      </p:sp>
    </p:spTree>
    <p:extLst>
      <p:ext uri="{BB962C8B-B14F-4D97-AF65-F5344CB8AC3E}">
        <p14:creationId xmlns:p14="http://schemas.microsoft.com/office/powerpoint/2010/main" val="3119632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77BBD-C22C-5490-9943-49C64CF88946}"/>
            </a:ext>
          </a:extLst>
        </p:cNvPr>
        <p:cNvGrpSpPr/>
        <p:nvPr/>
      </p:nvGrpSpPr>
      <p:grpSpPr>
        <a:xfrm>
          <a:off x="0" y="0"/>
          <a:ext cx="0" cy="0"/>
          <a:chOff x="0" y="0"/>
          <a:chExt cx="0" cy="0"/>
        </a:xfrm>
      </p:grpSpPr>
      <p:sp>
        <p:nvSpPr>
          <p:cNvPr id="18" name="Text Placeholder 8">
            <a:extLst>
              <a:ext uri="{FF2B5EF4-FFF2-40B4-BE49-F238E27FC236}">
                <a16:creationId xmlns:a16="http://schemas.microsoft.com/office/drawing/2014/main" id="{C89365C4-94BC-E877-6E09-43AA56A16045}"/>
              </a:ext>
            </a:extLst>
          </p:cNvPr>
          <p:cNvSpPr txBox="1">
            <a:spLocks/>
          </p:cNvSpPr>
          <p:nvPr/>
        </p:nvSpPr>
        <p:spPr>
          <a:xfrm>
            <a:off x="6207626" y="6341288"/>
            <a:ext cx="4896000" cy="1846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2" name="Text Placeholder 1">
            <a:extLst>
              <a:ext uri="{FF2B5EF4-FFF2-40B4-BE49-F238E27FC236}">
                <a16:creationId xmlns:a16="http://schemas.microsoft.com/office/drawing/2014/main" id="{E2655051-CC66-0067-511A-C6BD91431573}"/>
              </a:ext>
            </a:extLst>
          </p:cNvPr>
          <p:cNvSpPr txBox="1">
            <a:spLocks/>
          </p:cNvSpPr>
          <p:nvPr/>
        </p:nvSpPr>
        <p:spPr>
          <a:xfrm flipH="1">
            <a:off x="363538" y="260967"/>
            <a:ext cx="10901092" cy="984962"/>
          </a:xfrm>
          <a:prstGeom prst="rect">
            <a:avLst/>
          </a:prstGeom>
          <a:no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800" b="1"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a:t>Key takeaways</a:t>
            </a:r>
          </a:p>
        </p:txBody>
      </p:sp>
      <p:grpSp>
        <p:nvGrpSpPr>
          <p:cNvPr id="3" name="Group 2">
            <a:extLst>
              <a:ext uri="{FF2B5EF4-FFF2-40B4-BE49-F238E27FC236}">
                <a16:creationId xmlns:a16="http://schemas.microsoft.com/office/drawing/2014/main" id="{A8B6C9C3-0ED9-029A-845C-6E4D3C0F0E7D}"/>
              </a:ext>
            </a:extLst>
          </p:cNvPr>
          <p:cNvGrpSpPr/>
          <p:nvPr/>
        </p:nvGrpSpPr>
        <p:grpSpPr>
          <a:xfrm>
            <a:off x="-5737" y="7103"/>
            <a:ext cx="12204000" cy="271419"/>
            <a:chOff x="-5737" y="7103"/>
            <a:chExt cx="12204000" cy="271419"/>
          </a:xfrm>
        </p:grpSpPr>
        <p:grpSp>
          <p:nvGrpSpPr>
            <p:cNvPr id="4" name="Group 3">
              <a:extLst>
                <a:ext uri="{FF2B5EF4-FFF2-40B4-BE49-F238E27FC236}">
                  <a16:creationId xmlns:a16="http://schemas.microsoft.com/office/drawing/2014/main" id="{DB286CDD-5E30-837A-EF90-EC36C1265DAB}"/>
                </a:ext>
              </a:extLst>
            </p:cNvPr>
            <p:cNvGrpSpPr/>
            <p:nvPr/>
          </p:nvGrpSpPr>
          <p:grpSpPr>
            <a:xfrm>
              <a:off x="-5737" y="7103"/>
              <a:ext cx="12204000" cy="271419"/>
              <a:chOff x="-5736" y="7103"/>
              <a:chExt cx="11515033" cy="271419"/>
            </a:xfrm>
          </p:grpSpPr>
          <p:cxnSp>
            <p:nvCxnSpPr>
              <p:cNvPr id="6" name="Straight Connector 5">
                <a:extLst>
                  <a:ext uri="{FF2B5EF4-FFF2-40B4-BE49-F238E27FC236}">
                    <a16:creationId xmlns:a16="http://schemas.microsoft.com/office/drawing/2014/main" id="{28782C8A-7C92-16F1-4463-9D2967617534}"/>
                  </a:ext>
                </a:extLst>
              </p:cNvPr>
              <p:cNvCxnSpPr>
                <a:cxnSpLocks/>
              </p:cNvCxnSpPr>
              <p:nvPr/>
            </p:nvCxnSpPr>
            <p:spPr>
              <a:xfrm>
                <a:off x="-5736" y="278522"/>
                <a:ext cx="11515033"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Rectangle: Top Corners Rounded 6">
                <a:extLst>
                  <a:ext uri="{FF2B5EF4-FFF2-40B4-BE49-F238E27FC236}">
                    <a16:creationId xmlns:a16="http://schemas.microsoft.com/office/drawing/2014/main" id="{1E546A67-2380-2858-A789-6F59EAF7E6A8}"/>
                  </a:ext>
                </a:extLst>
              </p:cNvPr>
              <p:cNvSpPr/>
              <p:nvPr/>
            </p:nvSpPr>
            <p:spPr>
              <a:xfrm>
                <a:off x="8058247" y="7103"/>
                <a:ext cx="3417102" cy="269726"/>
              </a:xfrm>
              <a:prstGeom prst="round2SameRect">
                <a:avLst>
                  <a:gd name="adj1" fmla="val 50000"/>
                  <a:gd name="adj2" fmla="val 0"/>
                </a:avLst>
              </a:prstGeom>
              <a:solidFill>
                <a:schemeClr val="bg1"/>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blipFill>
                      <a:blip r:embed="rId3"/>
                      <a:tile tx="0" ty="0" sx="100000" sy="100000" flip="none" algn="ctr"/>
                    </a:blipFill>
                  </a:rPr>
                  <a:t>Key takeaways</a:t>
                </a:r>
                <a:endParaRPr lang="en-SG" sz="1000" b="1" cap="all">
                  <a:blipFill>
                    <a:blip r:embed="rId3"/>
                    <a:tile tx="0" ty="0" sx="100000" sy="100000" flip="none" algn="ctr"/>
                  </a:blipFill>
                </a:endParaRPr>
              </a:p>
            </p:txBody>
          </p:sp>
        </p:grpSp>
        <p:cxnSp>
          <p:nvCxnSpPr>
            <p:cNvPr id="5" name="Straight Connector 4">
              <a:extLst>
                <a:ext uri="{FF2B5EF4-FFF2-40B4-BE49-F238E27FC236}">
                  <a16:creationId xmlns:a16="http://schemas.microsoft.com/office/drawing/2014/main" id="{76F4695D-423B-EB58-2513-36354BB9A742}"/>
                </a:ext>
              </a:extLst>
            </p:cNvPr>
            <p:cNvCxnSpPr>
              <a:cxnSpLocks/>
            </p:cNvCxnSpPr>
            <p:nvPr/>
          </p:nvCxnSpPr>
          <p:spPr>
            <a:xfrm>
              <a:off x="8546971" y="276649"/>
              <a:ext cx="3610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2E1B9898-4BA4-10C3-EE14-E741BEB6401C}"/>
              </a:ext>
            </a:extLst>
          </p:cNvPr>
          <p:cNvSpPr/>
          <p:nvPr/>
        </p:nvSpPr>
        <p:spPr>
          <a:xfrm>
            <a:off x="-5737" y="1185333"/>
            <a:ext cx="12197737" cy="76200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TextBox 7">
            <a:extLst>
              <a:ext uri="{FF2B5EF4-FFF2-40B4-BE49-F238E27FC236}">
                <a16:creationId xmlns:a16="http://schemas.microsoft.com/office/drawing/2014/main" id="{C578FDC9-EC28-6FF4-4C33-52FB968E51AD}"/>
              </a:ext>
            </a:extLst>
          </p:cNvPr>
          <p:cNvSpPr txBox="1"/>
          <p:nvPr/>
        </p:nvSpPr>
        <p:spPr>
          <a:xfrm>
            <a:off x="608444" y="1499793"/>
            <a:ext cx="10411279" cy="4401205"/>
          </a:xfrm>
          <a:prstGeom prst="rect">
            <a:avLst/>
          </a:prstGeom>
          <a:noFill/>
        </p:spPr>
        <p:txBody>
          <a:bodyPr wrap="square" rtlCol="0">
            <a:spAutoFit/>
          </a:bodyPr>
          <a:lstStyle/>
          <a:p>
            <a:pPr marL="342900" indent="-342900">
              <a:spcBef>
                <a:spcPts val="1200"/>
              </a:spcBef>
              <a:spcAft>
                <a:spcPts val="1200"/>
              </a:spcAft>
              <a:buFont typeface="Arial" panose="020B0604020202020204" pitchFamily="34" charset="0"/>
              <a:buChar char="•"/>
            </a:pPr>
            <a:r>
              <a:rPr lang="en-US" sz="2000" dirty="0"/>
              <a:t>ASEAN+3 growth to strengthen, underpinned by resilient domestic demand and improving external demand. </a:t>
            </a:r>
          </a:p>
          <a:p>
            <a:pPr marL="342900" indent="-342900">
              <a:spcBef>
                <a:spcPts val="1200"/>
              </a:spcBef>
              <a:spcAft>
                <a:spcPts val="1200"/>
              </a:spcAft>
              <a:buFont typeface="Arial" panose="020B0604020202020204" pitchFamily="34" charset="0"/>
              <a:buChar char="•"/>
            </a:pPr>
            <a:r>
              <a:rPr lang="en-US" sz="2000" dirty="0"/>
              <a:t>Exports are forecast to improve, benefitting from the global semiconductor upcycle, strengthening goods consumption from the US, and the continued recovery in tourism.</a:t>
            </a:r>
          </a:p>
          <a:p>
            <a:pPr marL="342900" indent="-342900">
              <a:spcBef>
                <a:spcPts val="1200"/>
              </a:spcBef>
              <a:spcAft>
                <a:spcPts val="1200"/>
              </a:spcAft>
              <a:buFont typeface="Arial" panose="020B0604020202020204" pitchFamily="34" charset="0"/>
              <a:buChar char="•"/>
            </a:pPr>
            <a:r>
              <a:rPr lang="en-US" sz="2000" dirty="0"/>
              <a:t>Inflation is on track to moderate but shifting drivers of inflation warrant closer scrutiny.</a:t>
            </a:r>
          </a:p>
          <a:p>
            <a:pPr marL="342900" indent="-342900">
              <a:spcBef>
                <a:spcPts val="1200"/>
              </a:spcBef>
              <a:spcAft>
                <a:spcPts val="1200"/>
              </a:spcAft>
              <a:buFont typeface="Arial" panose="020B0604020202020204" pitchFamily="34" charset="0"/>
              <a:buChar char="•"/>
            </a:pPr>
            <a:r>
              <a:rPr lang="en-US" sz="2000" dirty="0"/>
              <a:t>Policy should be focused on rebuilding fiscal buffers and anchoring inflation expectations.</a:t>
            </a:r>
          </a:p>
          <a:p>
            <a:pPr marL="342900" indent="-342900">
              <a:spcBef>
                <a:spcPts val="1200"/>
              </a:spcBef>
              <a:spcAft>
                <a:spcPts val="1200"/>
              </a:spcAft>
              <a:buFont typeface="Arial" panose="020B0604020202020204" pitchFamily="34" charset="0"/>
              <a:buChar char="•"/>
            </a:pPr>
            <a:r>
              <a:rPr lang="en-US" sz="2000" dirty="0"/>
              <a:t>GDP growth remains below pre-pandemic trend, with the recovery in investment particularly weak. </a:t>
            </a:r>
            <a:r>
              <a:rPr lang="en-US" sz="2000" dirty="0">
                <a:effectLst/>
                <a:ea typeface="SimSun" panose="02010600030101010101" pitchFamily="2" charset="-122"/>
              </a:rPr>
              <a:t>Policies to support investment </a:t>
            </a:r>
            <a:r>
              <a:rPr lang="en-US" sz="2000" dirty="0">
                <a:effectLst/>
                <a:ea typeface="Yu Gothic Light" panose="020B0300000000000000" pitchFamily="34" charset="-128"/>
              </a:rPr>
              <a:t>in productivity- and resilience-enhancing areas </a:t>
            </a:r>
            <a:r>
              <a:rPr lang="en-US" sz="2000" dirty="0">
                <a:effectLst/>
                <a:ea typeface="SimSun" panose="02010600030101010101" pitchFamily="2" charset="-122"/>
              </a:rPr>
              <a:t>are crucial to steer growth back toward pre-pandemic trend. </a:t>
            </a:r>
          </a:p>
        </p:txBody>
      </p:sp>
      <p:sp>
        <p:nvSpPr>
          <p:cNvPr id="10" name="Slide Number Placeholder 4">
            <a:extLst>
              <a:ext uri="{FF2B5EF4-FFF2-40B4-BE49-F238E27FC236}">
                <a16:creationId xmlns:a16="http://schemas.microsoft.com/office/drawing/2014/main" id="{91527D24-DE21-4D71-36E7-A5198AD4EC67}"/>
              </a:ext>
            </a:extLst>
          </p:cNvPr>
          <p:cNvSpPr txBox="1">
            <a:spLocks/>
          </p:cNvSpPr>
          <p:nvPr/>
        </p:nvSpPr>
        <p:spPr>
          <a:xfrm>
            <a:off x="9243472" y="6356350"/>
            <a:ext cx="27432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E63F5C1-078D-470A-9B1F-351C9D2F8E7B}" type="slidenum">
              <a:rPr lang="en-US" sz="1200" smtClean="0">
                <a:solidFill>
                  <a:schemeClr val="tx1">
                    <a:tint val="75000"/>
                  </a:schemeClr>
                </a:solidFill>
              </a:rPr>
              <a:pPr algn="r"/>
              <a:t>13</a:t>
            </a:fld>
            <a:endParaRPr lang="en-US" sz="1200" dirty="0">
              <a:solidFill>
                <a:schemeClr val="tx1">
                  <a:tint val="75000"/>
                </a:schemeClr>
              </a:solidFill>
            </a:endParaRPr>
          </a:p>
        </p:txBody>
      </p:sp>
    </p:spTree>
    <p:extLst>
      <p:ext uri="{BB962C8B-B14F-4D97-AF65-F5344CB8AC3E}">
        <p14:creationId xmlns:p14="http://schemas.microsoft.com/office/powerpoint/2010/main" val="3014763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oup of cargo ships in the water&#10;&#10;Description automatically generated">
            <a:extLst>
              <a:ext uri="{FF2B5EF4-FFF2-40B4-BE49-F238E27FC236}">
                <a16:creationId xmlns:a16="http://schemas.microsoft.com/office/drawing/2014/main" id="{7CE68B19-6B37-8EE5-F0B0-CB54254F9016}"/>
              </a:ext>
            </a:extLst>
          </p:cNvPr>
          <p:cNvPicPr>
            <a:picLocks noChangeAspect="1"/>
          </p:cNvPicPr>
          <p:nvPr/>
        </p:nvPicPr>
        <p:blipFill rotWithShape="1">
          <a:blip r:embed="rId3">
            <a:extLst>
              <a:ext uri="{28A0092B-C50C-407E-A947-70E740481C1C}">
                <a14:useLocalDpi xmlns:a14="http://schemas.microsoft.com/office/drawing/2010/main" val="0"/>
              </a:ext>
            </a:extLst>
          </a:blip>
          <a:srcRect t="47817"/>
          <a:stretch/>
        </p:blipFill>
        <p:spPr>
          <a:xfrm rot="16200000">
            <a:off x="-2241597" y="2233613"/>
            <a:ext cx="6873971" cy="2390773"/>
          </a:xfrm>
          <a:prstGeom prst="rect">
            <a:avLst/>
          </a:prstGeom>
        </p:spPr>
      </p:pic>
      <p:sp>
        <p:nvSpPr>
          <p:cNvPr id="4" name="Title 3">
            <a:extLst>
              <a:ext uri="{FF2B5EF4-FFF2-40B4-BE49-F238E27FC236}">
                <a16:creationId xmlns:a16="http://schemas.microsoft.com/office/drawing/2014/main" id="{53EE55B4-89E4-9964-9123-0F7CAB58B5A4}"/>
              </a:ext>
            </a:extLst>
          </p:cNvPr>
          <p:cNvSpPr>
            <a:spLocks noGrp="1"/>
          </p:cNvSpPr>
          <p:nvPr>
            <p:ph type="title"/>
          </p:nvPr>
        </p:nvSpPr>
        <p:spPr>
          <a:xfrm>
            <a:off x="2738120" y="762368"/>
            <a:ext cx="5842191" cy="467945"/>
          </a:xfrm>
        </p:spPr>
        <p:txBody>
          <a:bodyPr/>
          <a:lstStyle/>
          <a:p>
            <a:r>
              <a:rPr lang="en-US" b="0"/>
              <a:t>Presentation outline</a:t>
            </a:r>
            <a:endParaRPr lang="en-SG" b="0"/>
          </a:p>
        </p:txBody>
      </p:sp>
      <p:sp>
        <p:nvSpPr>
          <p:cNvPr id="5" name="Slide Number Placeholder 4">
            <a:extLst>
              <a:ext uri="{FF2B5EF4-FFF2-40B4-BE49-F238E27FC236}">
                <a16:creationId xmlns:a16="http://schemas.microsoft.com/office/drawing/2014/main" id="{E7DDA26D-D3E8-3FF8-8531-969C766BFF59}"/>
              </a:ext>
            </a:extLst>
          </p:cNvPr>
          <p:cNvSpPr>
            <a:spLocks noGrp="1"/>
          </p:cNvSpPr>
          <p:nvPr>
            <p:ph type="sldNum" sz="quarter" idx="4"/>
          </p:nvPr>
        </p:nvSpPr>
        <p:spPr/>
        <p:txBody>
          <a:bodyPr/>
          <a:lstStyle/>
          <a:p>
            <a:fld id="{9E63F5C1-078D-470A-9B1F-351C9D2F8E7B}" type="slidenum">
              <a:rPr lang="en-US" smtClean="0"/>
              <a:t>14</a:t>
            </a:fld>
            <a:endParaRPr lang="en-US" dirty="0"/>
          </a:p>
        </p:txBody>
      </p:sp>
      <p:pic>
        <p:nvPicPr>
          <p:cNvPr id="6" name="Picture 5" descr="A highway with many roads&#10;&#10;Description automatically generated with medium confidence">
            <a:extLst>
              <a:ext uri="{FF2B5EF4-FFF2-40B4-BE49-F238E27FC236}">
                <a16:creationId xmlns:a16="http://schemas.microsoft.com/office/drawing/2014/main" id="{F42C87E0-EE1F-95C7-3105-BA5EFBEE248A}"/>
              </a:ext>
            </a:extLst>
          </p:cNvPr>
          <p:cNvPicPr>
            <a:picLocks noChangeAspect="1"/>
          </p:cNvPicPr>
          <p:nvPr/>
        </p:nvPicPr>
        <p:blipFill rotWithShape="1">
          <a:blip r:embed="rId4">
            <a:extLst>
              <a:ext uri="{28A0092B-C50C-407E-A947-70E740481C1C}">
                <a14:useLocalDpi xmlns:a14="http://schemas.microsoft.com/office/drawing/2010/main" val="0"/>
              </a:ext>
            </a:extLst>
          </a:blip>
          <a:srcRect l="44264" r="9260"/>
          <a:stretch/>
        </p:blipFill>
        <p:spPr>
          <a:xfrm>
            <a:off x="0" y="2667"/>
            <a:ext cx="2390775" cy="6863318"/>
          </a:xfrm>
          <a:prstGeom prst="rect">
            <a:avLst/>
          </a:prstGeom>
        </p:spPr>
      </p:pic>
      <p:sp>
        <p:nvSpPr>
          <p:cNvPr id="21" name="Text Placeholder 1">
            <a:extLst>
              <a:ext uri="{FF2B5EF4-FFF2-40B4-BE49-F238E27FC236}">
                <a16:creationId xmlns:a16="http://schemas.microsoft.com/office/drawing/2014/main" id="{94C44469-DE10-9476-0336-FF3A528C89DB}"/>
              </a:ext>
            </a:extLst>
          </p:cNvPr>
          <p:cNvSpPr>
            <a:spLocks noGrp="1"/>
          </p:cNvSpPr>
          <p:nvPr>
            <p:ph type="body" sz="quarter" idx="12"/>
          </p:nvPr>
        </p:nvSpPr>
        <p:spPr>
          <a:xfrm>
            <a:off x="2738120" y="1686215"/>
            <a:ext cx="651076" cy="4328891"/>
          </a:xfrm>
        </p:spPr>
        <p:txBody>
          <a:bodyPr/>
          <a:lstStyle/>
          <a:p>
            <a:r>
              <a:rPr lang="en-US"/>
              <a:t>01</a:t>
            </a:r>
          </a:p>
          <a:p>
            <a:endParaRPr lang="en-US"/>
          </a:p>
          <a:p>
            <a:endParaRPr lang="en-US"/>
          </a:p>
          <a:p>
            <a:endParaRPr lang="en-US"/>
          </a:p>
          <a:p>
            <a:endParaRPr lang="en-US"/>
          </a:p>
          <a:p>
            <a:r>
              <a:rPr lang="en-US"/>
              <a:t>02</a:t>
            </a:r>
            <a:endParaRPr lang="en-SG"/>
          </a:p>
        </p:txBody>
      </p:sp>
      <p:sp>
        <p:nvSpPr>
          <p:cNvPr id="22" name="Text Placeholder 2">
            <a:extLst>
              <a:ext uri="{FF2B5EF4-FFF2-40B4-BE49-F238E27FC236}">
                <a16:creationId xmlns:a16="http://schemas.microsoft.com/office/drawing/2014/main" id="{BC427C48-0812-46AF-F7BE-82CF2F94781B}"/>
              </a:ext>
            </a:extLst>
          </p:cNvPr>
          <p:cNvSpPr>
            <a:spLocks noGrp="1"/>
          </p:cNvSpPr>
          <p:nvPr>
            <p:ph type="body" sz="quarter" idx="13"/>
          </p:nvPr>
        </p:nvSpPr>
        <p:spPr>
          <a:xfrm>
            <a:off x="3512745" y="1711613"/>
            <a:ext cx="5618555" cy="4328751"/>
          </a:xfrm>
        </p:spPr>
        <p:txBody>
          <a:bodyPr>
            <a:normAutofit lnSpcReduction="10000"/>
          </a:bodyPr>
          <a:lstStyle/>
          <a:p>
            <a:r>
              <a:rPr lang="en-US">
                <a:solidFill>
                  <a:srgbClr val="C00000"/>
                </a:solidFill>
              </a:rPr>
              <a:t>Macroeconomic Prospects and Challenges</a:t>
            </a:r>
          </a:p>
          <a:p>
            <a:pPr marL="285750" indent="-285750">
              <a:buFont typeface="Arial" panose="020B0604020202020204" pitchFamily="34" charset="0"/>
              <a:buChar char="•"/>
            </a:pPr>
            <a:r>
              <a:rPr lang="en-US" sz="1600"/>
              <a:t>Developments and outlook</a:t>
            </a:r>
          </a:p>
          <a:p>
            <a:pPr marL="285750" indent="-285750">
              <a:buFont typeface="Arial" panose="020B0604020202020204" pitchFamily="34" charset="0"/>
              <a:buChar char="•"/>
            </a:pPr>
            <a:r>
              <a:rPr lang="en-US" sz="1600"/>
              <a:t>Policy recommendations</a:t>
            </a:r>
          </a:p>
          <a:p>
            <a:pPr marL="285750" indent="-285750">
              <a:buFont typeface="Arial" panose="020B0604020202020204" pitchFamily="34" charset="0"/>
              <a:buChar char="•"/>
            </a:pPr>
            <a:r>
              <a:rPr lang="en-US" sz="1600"/>
              <a:t>Special feature</a:t>
            </a:r>
          </a:p>
          <a:p>
            <a:pPr marL="285750" indent="-285750">
              <a:buFont typeface="Arial" panose="020B0604020202020204" pitchFamily="34" charset="0"/>
              <a:buChar char="•"/>
            </a:pPr>
            <a:r>
              <a:rPr lang="en-US" sz="1600"/>
              <a:t>Key takeaways</a:t>
            </a:r>
          </a:p>
          <a:p>
            <a:br>
              <a:rPr lang="en-US">
                <a:solidFill>
                  <a:srgbClr val="C00000"/>
                </a:solidFill>
              </a:rPr>
            </a:br>
            <a:r>
              <a:rPr lang="en-US">
                <a:solidFill>
                  <a:srgbClr val="C00000"/>
                </a:solidFill>
              </a:rPr>
              <a:t>Navigating Tomorrow</a:t>
            </a:r>
          </a:p>
          <a:p>
            <a:pPr marL="285750" indent="-285750">
              <a:buFont typeface="Arial" panose="020B0604020202020204" pitchFamily="34" charset="0"/>
              <a:buChar char="•"/>
            </a:pPr>
            <a:r>
              <a:rPr lang="en-US" sz="1600"/>
              <a:t>Aging</a:t>
            </a:r>
          </a:p>
          <a:p>
            <a:pPr marL="285750" indent="-285750">
              <a:buFont typeface="Arial" panose="020B0604020202020204" pitchFamily="34" charset="0"/>
              <a:buChar char="•"/>
            </a:pPr>
            <a:r>
              <a:rPr lang="en-US" sz="1600"/>
              <a:t>Global trade reconfiguration</a:t>
            </a:r>
          </a:p>
          <a:p>
            <a:pPr marL="285750" indent="-285750">
              <a:buFont typeface="Arial" panose="020B0604020202020204" pitchFamily="34" charset="0"/>
              <a:buChar char="•"/>
            </a:pPr>
            <a:r>
              <a:rPr lang="en-US" sz="1600"/>
              <a:t>Technological change</a:t>
            </a:r>
          </a:p>
          <a:p>
            <a:pPr marL="285750" indent="-285750">
              <a:buFont typeface="Arial" panose="020B0604020202020204" pitchFamily="34" charset="0"/>
              <a:buChar char="•"/>
            </a:pPr>
            <a:r>
              <a:rPr lang="en-US" sz="1600"/>
              <a:t>Policy recommendations </a:t>
            </a:r>
          </a:p>
          <a:p>
            <a:pPr marL="285750" indent="-285750">
              <a:buFont typeface="Arial" panose="020B0604020202020204" pitchFamily="34" charset="0"/>
              <a:buChar char="•"/>
            </a:pPr>
            <a:r>
              <a:rPr lang="en-US" sz="1600"/>
              <a:t>Key takeaways</a:t>
            </a:r>
          </a:p>
          <a:p>
            <a:endParaRPr lang="en-US"/>
          </a:p>
          <a:p>
            <a:endParaRPr lang="en-SG"/>
          </a:p>
        </p:txBody>
      </p:sp>
      <p:sp>
        <p:nvSpPr>
          <p:cNvPr id="9" name="Rectangle 8">
            <a:extLst>
              <a:ext uri="{FF2B5EF4-FFF2-40B4-BE49-F238E27FC236}">
                <a16:creationId xmlns:a16="http://schemas.microsoft.com/office/drawing/2014/main" id="{CDB7D6B4-635A-416E-1EFB-785A1DE88AC9}"/>
              </a:ext>
            </a:extLst>
          </p:cNvPr>
          <p:cNvSpPr/>
          <p:nvPr/>
        </p:nvSpPr>
        <p:spPr>
          <a:xfrm>
            <a:off x="2641600" y="1587499"/>
            <a:ext cx="6112933" cy="2048933"/>
          </a:xfrm>
          <a:prstGeom prst="rect">
            <a:avLst/>
          </a:prstGeom>
          <a:solidFill>
            <a:srgbClr val="F2F2F2">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2339347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8"/>
          </p:nvPr>
        </p:nvSpPr>
        <p:spPr>
          <a:xfrm>
            <a:off x="364251" y="1826503"/>
            <a:ext cx="5464301" cy="730800"/>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t>ASEAN+3: 2000–19 GDP Growth and Growth Volatility</a:t>
            </a:r>
            <a:br>
              <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br>
            <a:r>
              <a:rPr kumimoji="0" lang="en-US" sz="1200" i="0" u="none" strike="noStrike" kern="1200" cap="none" spc="0" normalizeH="0" baseline="0" noProof="0">
                <a:ln>
                  <a:noFill/>
                </a:ln>
                <a:solidFill>
                  <a:srgbClr val="171616"/>
                </a:solidFill>
                <a:effectLst/>
                <a:uLnTx/>
                <a:uFillTx/>
                <a:latin typeface="Arial"/>
                <a:ea typeface="+mn-ea"/>
                <a:cs typeface="Arial" panose="020B0604020202020204" pitchFamily="34" charset="0"/>
              </a:rPr>
              <a:t>(Percent, year-on-year)</a:t>
            </a:r>
            <a:endParaRPr kumimoji="0" lang="en-SG" sz="1200" b="0" i="0" u="none" strike="noStrike" kern="1200" cap="none" spc="0" normalizeH="0" baseline="0" noProof="0">
              <a:ln>
                <a:noFill/>
              </a:ln>
              <a:solidFill>
                <a:srgbClr val="171616"/>
              </a:solidFill>
              <a:effectLst/>
              <a:uLnTx/>
              <a:uFillTx/>
              <a:latin typeface="Arial"/>
              <a:ea typeface="+mn-ea"/>
              <a:cs typeface="+mn-cs"/>
            </a:endParaRPr>
          </a:p>
        </p:txBody>
      </p:sp>
      <p:sp>
        <p:nvSpPr>
          <p:cNvPr id="9" name="Text Placeholder 8"/>
          <p:cNvSpPr>
            <a:spLocks noGrp="1"/>
          </p:cNvSpPr>
          <p:nvPr>
            <p:ph type="body" sz="quarter" idx="35"/>
          </p:nvPr>
        </p:nvSpPr>
        <p:spPr>
          <a:xfrm>
            <a:off x="6175022" y="1826503"/>
            <a:ext cx="5480395" cy="730800"/>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t>ASEAN+3: Gross National Income per Capita, 2000 versus 2022</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i="0" u="none" strike="noStrike" kern="1200" cap="none" spc="0" normalizeH="0" baseline="0" noProof="0">
                <a:ln>
                  <a:noFill/>
                </a:ln>
                <a:solidFill>
                  <a:srgbClr val="171616"/>
                </a:solidFill>
                <a:effectLst/>
                <a:uLnTx/>
                <a:uFillTx/>
                <a:latin typeface="Arial"/>
                <a:ea typeface="+mn-ea"/>
                <a:cs typeface="Arial" panose="020B0604020202020204" pitchFamily="34" charset="0"/>
              </a:rPr>
              <a:t>(Current US dollars)</a:t>
            </a:r>
          </a:p>
        </p:txBody>
      </p:sp>
      <p:sp>
        <p:nvSpPr>
          <p:cNvPr id="18" name="Text Placeholder 8">
            <a:extLst>
              <a:ext uri="{FF2B5EF4-FFF2-40B4-BE49-F238E27FC236}">
                <a16:creationId xmlns:a16="http://schemas.microsoft.com/office/drawing/2014/main" id="{C2BA12EA-BB3A-4A73-B765-116E7D2B1847}"/>
              </a:ext>
            </a:extLst>
          </p:cNvPr>
          <p:cNvSpPr txBox="1">
            <a:spLocks/>
          </p:cNvSpPr>
          <p:nvPr/>
        </p:nvSpPr>
        <p:spPr>
          <a:xfrm>
            <a:off x="6207626" y="6341288"/>
            <a:ext cx="4896000" cy="1846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5" name="Text Placeholder 6">
            <a:extLst>
              <a:ext uri="{FF2B5EF4-FFF2-40B4-BE49-F238E27FC236}">
                <a16:creationId xmlns:a16="http://schemas.microsoft.com/office/drawing/2014/main" id="{40592F79-ED06-0A0A-FEF8-1D757216768E}"/>
              </a:ext>
            </a:extLst>
          </p:cNvPr>
          <p:cNvSpPr txBox="1">
            <a:spLocks/>
          </p:cNvSpPr>
          <p:nvPr/>
        </p:nvSpPr>
        <p:spPr>
          <a:xfrm>
            <a:off x="268904" y="6248241"/>
            <a:ext cx="5637213"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Penn World Tables; AMRO staff calculations.</a:t>
            </a:r>
            <a:br>
              <a:rPr lang="en-US" sz="800">
                <a:solidFill>
                  <a:schemeClr val="bg1">
                    <a:lumMod val="50000"/>
                  </a:schemeClr>
                </a:solidFill>
              </a:rPr>
            </a:br>
            <a:r>
              <a:rPr lang="en-US" sz="800">
                <a:solidFill>
                  <a:schemeClr val="bg1">
                    <a:lumMod val="50000"/>
                  </a:schemeClr>
                </a:solidFill>
              </a:rPr>
              <a:t>Note: The calculation of average annual GDP growth rate exclude 2008 and 2009; whiskers show average standard deviation.</a:t>
            </a:r>
          </a:p>
        </p:txBody>
      </p:sp>
      <p:sp>
        <p:nvSpPr>
          <p:cNvPr id="16" name="Text Placeholder 7">
            <a:extLst>
              <a:ext uri="{FF2B5EF4-FFF2-40B4-BE49-F238E27FC236}">
                <a16:creationId xmlns:a16="http://schemas.microsoft.com/office/drawing/2014/main" id="{B8ADDD1F-6ECF-842B-EC83-DF5BDF392117}"/>
              </a:ext>
            </a:extLst>
          </p:cNvPr>
          <p:cNvSpPr txBox="1">
            <a:spLocks/>
          </p:cNvSpPr>
          <p:nvPr/>
        </p:nvSpPr>
        <p:spPr>
          <a:xfrm>
            <a:off x="6096000" y="6247814"/>
            <a:ext cx="5730127" cy="2781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lumMod val="50000"/>
                  </a:schemeClr>
                </a:solidFill>
              </a:rPr>
              <a:t>Source: World Bank via Haver Analytics; AMRO staff calculations.</a:t>
            </a:r>
            <a:endParaRPr lang="en-SG" sz="800">
              <a:solidFill>
                <a:schemeClr val="bg1">
                  <a:lumMod val="50000"/>
                </a:schemeClr>
              </a:solidFill>
            </a:endParaRPr>
          </a:p>
        </p:txBody>
      </p:sp>
      <p:sp>
        <p:nvSpPr>
          <p:cNvPr id="2" name="Text Placeholder 1">
            <a:extLst>
              <a:ext uri="{FF2B5EF4-FFF2-40B4-BE49-F238E27FC236}">
                <a16:creationId xmlns:a16="http://schemas.microsoft.com/office/drawing/2014/main" id="{F875A965-2866-4B24-161B-23F3A17E7CE1}"/>
              </a:ext>
            </a:extLst>
          </p:cNvPr>
          <p:cNvSpPr txBox="1">
            <a:spLocks/>
          </p:cNvSpPr>
          <p:nvPr/>
        </p:nvSpPr>
        <p:spPr>
          <a:xfrm flipH="1">
            <a:off x="363538" y="260967"/>
            <a:ext cx="10901092" cy="984962"/>
          </a:xfrm>
          <a:prstGeom prst="rect">
            <a:avLst/>
          </a:prstGeom>
          <a:no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800" b="1"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a:t>The ASEAN+3 region has experienced immense economic progress in the past two decades.</a:t>
            </a:r>
            <a:endParaRPr lang="en-US" sz="2000" b="0">
              <a:solidFill>
                <a:srgbClr val="7F7F7F"/>
              </a:solidFill>
            </a:endParaRPr>
          </a:p>
        </p:txBody>
      </p:sp>
      <p:graphicFrame>
        <p:nvGraphicFramePr>
          <p:cNvPr id="12" name="Content Placeholder 11">
            <a:extLst>
              <a:ext uri="{FF2B5EF4-FFF2-40B4-BE49-F238E27FC236}">
                <a16:creationId xmlns:a16="http://schemas.microsoft.com/office/drawing/2014/main" id="{A01B7292-9424-B6E2-7D04-9836AD0D24E0}"/>
              </a:ext>
            </a:extLst>
          </p:cNvPr>
          <p:cNvGraphicFramePr>
            <a:graphicFrameLocks noGrp="1"/>
          </p:cNvGraphicFramePr>
          <p:nvPr>
            <p:ph sz="quarter" idx="26"/>
            <p:extLst>
              <p:ext uri="{D42A27DB-BD31-4B8C-83A1-F6EECF244321}">
                <p14:modId xmlns:p14="http://schemas.microsoft.com/office/powerpoint/2010/main" val="1665755184"/>
              </p:ext>
            </p:extLst>
          </p:nvPr>
        </p:nvGraphicFramePr>
        <p:xfrm>
          <a:off x="363538" y="2508250"/>
          <a:ext cx="5465762" cy="36655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a:extLst>
              <a:ext uri="{FF2B5EF4-FFF2-40B4-BE49-F238E27FC236}">
                <a16:creationId xmlns:a16="http://schemas.microsoft.com/office/drawing/2014/main" id="{3EAE4D9E-1297-415C-BB2D-4BE76D460751}"/>
              </a:ext>
            </a:extLst>
          </p:cNvPr>
          <p:cNvGraphicFramePr>
            <a:graphicFrameLocks noGrp="1"/>
          </p:cNvGraphicFramePr>
          <p:nvPr>
            <p:ph sz="quarter" idx="36"/>
            <p:extLst>
              <p:ext uri="{D42A27DB-BD31-4B8C-83A1-F6EECF244321}">
                <p14:modId xmlns:p14="http://schemas.microsoft.com/office/powerpoint/2010/main" val="909497161"/>
              </p:ext>
            </p:extLst>
          </p:nvPr>
        </p:nvGraphicFramePr>
        <p:xfrm>
          <a:off x="6191250" y="2508250"/>
          <a:ext cx="5464175" cy="3659188"/>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 Placeholder 17">
            <a:extLst>
              <a:ext uri="{FF2B5EF4-FFF2-40B4-BE49-F238E27FC236}">
                <a16:creationId xmlns:a16="http://schemas.microsoft.com/office/drawing/2014/main" id="{338417AF-DB83-3F8E-652A-72C6A1615513}"/>
              </a:ext>
            </a:extLst>
          </p:cNvPr>
          <p:cNvSpPr txBox="1">
            <a:spLocks/>
          </p:cNvSpPr>
          <p:nvPr/>
        </p:nvSpPr>
        <p:spPr>
          <a:xfrm>
            <a:off x="6191116" y="1245930"/>
            <a:ext cx="5572397"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a:ln>
                  <a:noFill/>
                </a:ln>
                <a:solidFill>
                  <a:srgbClr val="171616"/>
                </a:solidFill>
                <a:effectLst/>
                <a:uLnTx/>
                <a:uFillTx/>
                <a:latin typeface="Arial"/>
                <a:ea typeface="+mn-ea"/>
                <a:cs typeface="+mn-cs"/>
              </a:rPr>
              <a:t>All economies have moved to and beyond middle-income status, with a few more set to become high-income by end of this decade</a:t>
            </a:r>
          </a:p>
        </p:txBody>
      </p:sp>
      <p:sp>
        <p:nvSpPr>
          <p:cNvPr id="20" name="Text Placeholder 19">
            <a:extLst>
              <a:ext uri="{FF2B5EF4-FFF2-40B4-BE49-F238E27FC236}">
                <a16:creationId xmlns:a16="http://schemas.microsoft.com/office/drawing/2014/main" id="{2C89EED7-C650-FBC3-0EEF-67A0DDCC83CB}"/>
              </a:ext>
            </a:extLst>
          </p:cNvPr>
          <p:cNvSpPr txBox="1">
            <a:spLocks/>
          </p:cNvSpPr>
          <p:nvPr/>
        </p:nvSpPr>
        <p:spPr>
          <a:xfrm>
            <a:off x="364251" y="1245930"/>
            <a:ext cx="5464301"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a:ln>
                  <a:noFill/>
                </a:ln>
                <a:solidFill>
                  <a:srgbClr val="171616"/>
                </a:solidFill>
                <a:effectLst/>
                <a:uLnTx/>
                <a:uFillTx/>
                <a:latin typeface="Arial"/>
                <a:ea typeface="+mn-ea"/>
                <a:cs typeface="+mn-cs"/>
              </a:rPr>
              <a:t>The region has expanded faster than advanced economies and other developing peers, and with less volatile growth overall</a:t>
            </a:r>
          </a:p>
        </p:txBody>
      </p:sp>
      <p:grpSp>
        <p:nvGrpSpPr>
          <p:cNvPr id="21" name="Group 20">
            <a:extLst>
              <a:ext uri="{FF2B5EF4-FFF2-40B4-BE49-F238E27FC236}">
                <a16:creationId xmlns:a16="http://schemas.microsoft.com/office/drawing/2014/main" id="{A0CDC1BF-9133-F9BE-5DF4-7B5F3FBCB809}"/>
              </a:ext>
            </a:extLst>
          </p:cNvPr>
          <p:cNvGrpSpPr/>
          <p:nvPr/>
        </p:nvGrpSpPr>
        <p:grpSpPr>
          <a:xfrm>
            <a:off x="-5737" y="7103"/>
            <a:ext cx="12204000" cy="271419"/>
            <a:chOff x="-5737" y="7103"/>
            <a:chExt cx="12204000" cy="271419"/>
          </a:xfrm>
        </p:grpSpPr>
        <p:grpSp>
          <p:nvGrpSpPr>
            <p:cNvPr id="3" name="Group 2">
              <a:extLst>
                <a:ext uri="{FF2B5EF4-FFF2-40B4-BE49-F238E27FC236}">
                  <a16:creationId xmlns:a16="http://schemas.microsoft.com/office/drawing/2014/main" id="{2C66CF2A-B48F-01BC-E619-CA907A968B02}"/>
                </a:ext>
              </a:extLst>
            </p:cNvPr>
            <p:cNvGrpSpPr/>
            <p:nvPr/>
          </p:nvGrpSpPr>
          <p:grpSpPr>
            <a:xfrm>
              <a:off x="-5737" y="7103"/>
              <a:ext cx="12204000" cy="271419"/>
              <a:chOff x="-5736" y="7103"/>
              <a:chExt cx="11515033" cy="271419"/>
            </a:xfrm>
          </p:grpSpPr>
          <p:cxnSp>
            <p:nvCxnSpPr>
              <p:cNvPr id="5" name="Straight Connector 4">
                <a:extLst>
                  <a:ext uri="{FF2B5EF4-FFF2-40B4-BE49-F238E27FC236}">
                    <a16:creationId xmlns:a16="http://schemas.microsoft.com/office/drawing/2014/main" id="{2E2EE222-AED0-B295-2753-74059EA830B8}"/>
                  </a:ext>
                </a:extLst>
              </p:cNvPr>
              <p:cNvCxnSpPr>
                <a:cxnSpLocks/>
              </p:cNvCxnSpPr>
              <p:nvPr/>
            </p:nvCxnSpPr>
            <p:spPr>
              <a:xfrm>
                <a:off x="-5736" y="278522"/>
                <a:ext cx="11515033"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Rectangle: Top Corners Rounded 6">
                <a:extLst>
                  <a:ext uri="{FF2B5EF4-FFF2-40B4-BE49-F238E27FC236}">
                    <a16:creationId xmlns:a16="http://schemas.microsoft.com/office/drawing/2014/main" id="{D5504AA8-8142-7F2F-4893-E15B5DB9B3A2}"/>
                  </a:ext>
                </a:extLst>
              </p:cNvPr>
              <p:cNvSpPr/>
              <p:nvPr/>
            </p:nvSpPr>
            <p:spPr>
              <a:xfrm>
                <a:off x="8058247" y="7103"/>
                <a:ext cx="3417102" cy="269726"/>
              </a:xfrm>
              <a:prstGeom prst="round2SameRect">
                <a:avLst>
                  <a:gd name="adj1" fmla="val 50000"/>
                  <a:gd name="adj2" fmla="val 0"/>
                </a:avLst>
              </a:prstGeom>
              <a:solidFill>
                <a:schemeClr val="bg1"/>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blipFill dpi="0" rotWithShape="1">
                      <a:blip r:embed="rId5"/>
                      <a:srcRect/>
                      <a:tile tx="0" ty="0" sx="100000" sy="100000" flip="none" algn="bl"/>
                    </a:blipFill>
                  </a:rPr>
                  <a:t>ASEAN+3 growth: a long-term view</a:t>
                </a:r>
                <a:endParaRPr lang="en-SG" sz="1000" b="1" cap="all">
                  <a:blipFill dpi="0" rotWithShape="1">
                    <a:blip r:embed="rId5"/>
                    <a:srcRect/>
                    <a:tile tx="0" ty="0" sx="100000" sy="100000" flip="none" algn="bl"/>
                  </a:blipFill>
                </a:endParaRPr>
              </a:p>
            </p:txBody>
          </p:sp>
        </p:grpSp>
        <p:cxnSp>
          <p:nvCxnSpPr>
            <p:cNvPr id="17" name="Straight Connector 16">
              <a:extLst>
                <a:ext uri="{FF2B5EF4-FFF2-40B4-BE49-F238E27FC236}">
                  <a16:creationId xmlns:a16="http://schemas.microsoft.com/office/drawing/2014/main" id="{FBFC96DC-DB5C-8F15-40CD-5272D852C61A}"/>
                </a:ext>
              </a:extLst>
            </p:cNvPr>
            <p:cNvCxnSpPr>
              <a:cxnSpLocks/>
            </p:cNvCxnSpPr>
            <p:nvPr/>
          </p:nvCxnSpPr>
          <p:spPr>
            <a:xfrm>
              <a:off x="8546971" y="276649"/>
              <a:ext cx="3610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Slide Number Placeholder 4">
            <a:extLst>
              <a:ext uri="{FF2B5EF4-FFF2-40B4-BE49-F238E27FC236}">
                <a16:creationId xmlns:a16="http://schemas.microsoft.com/office/drawing/2014/main" id="{D0A44962-BDD0-9E99-C0EE-7B1EABBD509B}"/>
              </a:ext>
            </a:extLst>
          </p:cNvPr>
          <p:cNvSpPr txBox="1">
            <a:spLocks/>
          </p:cNvSpPr>
          <p:nvPr/>
        </p:nvSpPr>
        <p:spPr>
          <a:xfrm>
            <a:off x="9252181" y="6356350"/>
            <a:ext cx="27432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E63F5C1-078D-470A-9B1F-351C9D2F8E7B}" type="slidenum">
              <a:rPr lang="en-US" sz="1200" smtClean="0">
                <a:solidFill>
                  <a:schemeClr val="tx1">
                    <a:tint val="75000"/>
                  </a:schemeClr>
                </a:solidFill>
              </a:rPr>
              <a:pPr algn="r"/>
              <a:t>15</a:t>
            </a:fld>
            <a:endParaRPr lang="en-US" sz="1200" dirty="0">
              <a:solidFill>
                <a:schemeClr val="tx1">
                  <a:tint val="75000"/>
                </a:schemeClr>
              </a:solidFill>
            </a:endParaRPr>
          </a:p>
        </p:txBody>
      </p:sp>
    </p:spTree>
    <p:extLst>
      <p:ext uri="{BB962C8B-B14F-4D97-AF65-F5344CB8AC3E}">
        <p14:creationId xmlns:p14="http://schemas.microsoft.com/office/powerpoint/2010/main" val="580678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7A748-9A88-9829-0E78-F9EF65F4B7E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66F6DD-1582-2808-B173-30A95CA813A0}"/>
              </a:ext>
            </a:extLst>
          </p:cNvPr>
          <p:cNvSpPr>
            <a:spLocks noGrp="1"/>
          </p:cNvSpPr>
          <p:nvPr>
            <p:ph sz="quarter" idx="36"/>
          </p:nvPr>
        </p:nvSpPr>
        <p:spPr>
          <a:xfrm>
            <a:off x="6191116" y="2502360"/>
            <a:ext cx="5464301" cy="3665538"/>
          </a:xfrm>
          <a:solidFill>
            <a:schemeClr val="bg1"/>
          </a:solidFill>
        </p:spPr>
        <p:txBody>
          <a:bodyPr/>
          <a:lstStyle/>
          <a:p>
            <a:endParaRPr lang="en-SG"/>
          </a:p>
        </p:txBody>
      </p:sp>
      <p:sp>
        <p:nvSpPr>
          <p:cNvPr id="4" name="Text Placeholder 3">
            <a:extLst>
              <a:ext uri="{FF2B5EF4-FFF2-40B4-BE49-F238E27FC236}">
                <a16:creationId xmlns:a16="http://schemas.microsoft.com/office/drawing/2014/main" id="{FB5724B4-452F-7738-1DB5-7FCFE3171FD0}"/>
              </a:ext>
            </a:extLst>
          </p:cNvPr>
          <p:cNvSpPr>
            <a:spLocks noGrp="1"/>
          </p:cNvSpPr>
          <p:nvPr>
            <p:ph type="body" sz="quarter" idx="28"/>
          </p:nvPr>
        </p:nvSpPr>
        <p:spPr>
          <a:xfrm>
            <a:off x="364251" y="1826503"/>
            <a:ext cx="5464301" cy="730800"/>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t>ASEAN+3: </a:t>
            </a:r>
            <a:r>
              <a:rPr kumimoji="0" lang="el-GR"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t>β-</a:t>
            </a:r>
            <a:r>
              <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t>coefficient of Unconditional Convergence</a:t>
            </a:r>
            <a:endParaRPr kumimoji="0" lang="en-SG" sz="1200" b="0" i="0" u="none" strike="noStrike" kern="1200" cap="none" spc="0" normalizeH="0" baseline="0" noProof="0">
              <a:ln>
                <a:noFill/>
              </a:ln>
              <a:solidFill>
                <a:srgbClr val="171616"/>
              </a:solidFill>
              <a:effectLst/>
              <a:uLnTx/>
              <a:uFillTx/>
              <a:latin typeface="Arial"/>
              <a:ea typeface="+mn-ea"/>
              <a:cs typeface="+mn-cs"/>
            </a:endParaRPr>
          </a:p>
        </p:txBody>
      </p:sp>
      <p:sp>
        <p:nvSpPr>
          <p:cNvPr id="18" name="Text Placeholder 8">
            <a:extLst>
              <a:ext uri="{FF2B5EF4-FFF2-40B4-BE49-F238E27FC236}">
                <a16:creationId xmlns:a16="http://schemas.microsoft.com/office/drawing/2014/main" id="{2D4EB3B3-97A7-2E0F-0B1E-2C6F75AED10C}"/>
              </a:ext>
            </a:extLst>
          </p:cNvPr>
          <p:cNvSpPr txBox="1">
            <a:spLocks/>
          </p:cNvSpPr>
          <p:nvPr/>
        </p:nvSpPr>
        <p:spPr>
          <a:xfrm>
            <a:off x="6207626" y="6341288"/>
            <a:ext cx="4896000" cy="1846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5" name="Text Placeholder 6">
            <a:extLst>
              <a:ext uri="{FF2B5EF4-FFF2-40B4-BE49-F238E27FC236}">
                <a16:creationId xmlns:a16="http://schemas.microsoft.com/office/drawing/2014/main" id="{AB70C2A4-0BA2-8D9D-3A3D-E35606E3970B}"/>
              </a:ext>
            </a:extLst>
          </p:cNvPr>
          <p:cNvSpPr txBox="1">
            <a:spLocks/>
          </p:cNvSpPr>
          <p:nvPr/>
        </p:nvSpPr>
        <p:spPr>
          <a:xfrm>
            <a:off x="268904" y="6248241"/>
            <a:ext cx="5637213"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World Bank; Penn World Table; Maddison Project Database; AMRO staff calculations.</a:t>
            </a:r>
            <a:br>
              <a:rPr lang="en-US" sz="800">
                <a:solidFill>
                  <a:schemeClr val="bg1">
                    <a:lumMod val="50000"/>
                  </a:schemeClr>
                </a:solidFill>
              </a:rPr>
            </a:br>
            <a:r>
              <a:rPr lang="en-US" sz="800">
                <a:solidFill>
                  <a:schemeClr val="bg1">
                    <a:lumMod val="50000"/>
                  </a:schemeClr>
                </a:solidFill>
              </a:rPr>
              <a:t>Note: The more negative the beta (β)-coefficient, the faster the speed of convergence or catch-up.</a:t>
            </a:r>
          </a:p>
        </p:txBody>
      </p:sp>
      <p:sp>
        <p:nvSpPr>
          <p:cNvPr id="16" name="Text Placeholder 7">
            <a:extLst>
              <a:ext uri="{FF2B5EF4-FFF2-40B4-BE49-F238E27FC236}">
                <a16:creationId xmlns:a16="http://schemas.microsoft.com/office/drawing/2014/main" id="{EFE3B285-D56A-69DB-75A6-C2E90850690A}"/>
              </a:ext>
            </a:extLst>
          </p:cNvPr>
          <p:cNvSpPr txBox="1">
            <a:spLocks/>
          </p:cNvSpPr>
          <p:nvPr/>
        </p:nvSpPr>
        <p:spPr>
          <a:xfrm>
            <a:off x="6096000" y="6247814"/>
            <a:ext cx="5730127" cy="2781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lumMod val="50000"/>
                  </a:schemeClr>
                </a:solidFill>
              </a:rPr>
              <a:t>Source: AMRO staff.</a:t>
            </a:r>
            <a:endParaRPr lang="en-SG" sz="800">
              <a:solidFill>
                <a:schemeClr val="bg1">
                  <a:lumMod val="50000"/>
                </a:schemeClr>
              </a:solidFill>
            </a:endParaRPr>
          </a:p>
        </p:txBody>
      </p:sp>
      <p:sp>
        <p:nvSpPr>
          <p:cNvPr id="2" name="Text Placeholder 1">
            <a:extLst>
              <a:ext uri="{FF2B5EF4-FFF2-40B4-BE49-F238E27FC236}">
                <a16:creationId xmlns:a16="http://schemas.microsoft.com/office/drawing/2014/main" id="{8E306D9C-E79F-5896-1017-FB75B7ADAA0B}"/>
              </a:ext>
            </a:extLst>
          </p:cNvPr>
          <p:cNvSpPr txBox="1">
            <a:spLocks/>
          </p:cNvSpPr>
          <p:nvPr/>
        </p:nvSpPr>
        <p:spPr>
          <a:xfrm flipH="1">
            <a:off x="363538" y="260967"/>
            <a:ext cx="10901092" cy="984962"/>
          </a:xfrm>
          <a:prstGeom prst="rect">
            <a:avLst/>
          </a:prstGeom>
          <a:no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800" b="1"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a:t>However, the pace of growth and productivity gains has been slowing since the 2008 crisis.</a:t>
            </a:r>
            <a:endParaRPr lang="en-US" sz="2000" b="0">
              <a:solidFill>
                <a:srgbClr val="7F7F7F"/>
              </a:solidFill>
            </a:endParaRPr>
          </a:p>
        </p:txBody>
      </p:sp>
      <p:sp>
        <p:nvSpPr>
          <p:cNvPr id="19" name="Text Placeholder 17">
            <a:extLst>
              <a:ext uri="{FF2B5EF4-FFF2-40B4-BE49-F238E27FC236}">
                <a16:creationId xmlns:a16="http://schemas.microsoft.com/office/drawing/2014/main" id="{76EBFA78-3075-720C-9A9F-59E1A032FD12}"/>
              </a:ext>
            </a:extLst>
          </p:cNvPr>
          <p:cNvSpPr txBox="1">
            <a:spLocks/>
          </p:cNvSpPr>
          <p:nvPr/>
        </p:nvSpPr>
        <p:spPr>
          <a:xfrm>
            <a:off x="6191116" y="1245930"/>
            <a:ext cx="5464301"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a:ln>
                  <a:noFill/>
                </a:ln>
                <a:solidFill>
                  <a:srgbClr val="171616"/>
                </a:solidFill>
                <a:effectLst/>
                <a:uLnTx/>
                <a:uFillTx/>
                <a:latin typeface="Arial"/>
                <a:ea typeface="+mn-ea"/>
                <a:cs typeface="+mn-cs"/>
              </a:rPr>
              <a:t>This slowdown is happening in an environment increasingly beset by longer-term challenges to growth and stability</a:t>
            </a:r>
          </a:p>
        </p:txBody>
      </p:sp>
      <p:sp>
        <p:nvSpPr>
          <p:cNvPr id="20" name="Text Placeholder 19">
            <a:extLst>
              <a:ext uri="{FF2B5EF4-FFF2-40B4-BE49-F238E27FC236}">
                <a16:creationId xmlns:a16="http://schemas.microsoft.com/office/drawing/2014/main" id="{12979C06-62D9-1EF0-6EAE-5E79008A57F6}"/>
              </a:ext>
            </a:extLst>
          </p:cNvPr>
          <p:cNvSpPr txBox="1">
            <a:spLocks/>
          </p:cNvSpPr>
          <p:nvPr/>
        </p:nvSpPr>
        <p:spPr>
          <a:xfrm>
            <a:off x="364251" y="1245930"/>
            <a:ext cx="5464301"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a:ln>
                  <a:noFill/>
                </a:ln>
                <a:solidFill>
                  <a:srgbClr val="171616"/>
                </a:solidFill>
                <a:effectLst/>
                <a:uLnTx/>
                <a:uFillTx/>
                <a:latin typeface="Arial"/>
                <a:ea typeface="+mn-ea"/>
                <a:cs typeface="+mn-cs"/>
              </a:rPr>
              <a:t>The ASEAN+3 region’s income “catch-up” with richer peers has weakened since the global financial crisis</a:t>
            </a:r>
          </a:p>
        </p:txBody>
      </p:sp>
      <p:graphicFrame>
        <p:nvGraphicFramePr>
          <p:cNvPr id="6" name="Content Placeholder 5">
            <a:extLst>
              <a:ext uri="{FF2B5EF4-FFF2-40B4-BE49-F238E27FC236}">
                <a16:creationId xmlns:a16="http://schemas.microsoft.com/office/drawing/2014/main" id="{18ACC83E-7802-4FAB-A2A3-86639C8F0F1A}"/>
              </a:ext>
            </a:extLst>
          </p:cNvPr>
          <p:cNvGraphicFramePr>
            <a:graphicFrameLocks noGrp="1"/>
          </p:cNvGraphicFramePr>
          <p:nvPr>
            <p:ph sz="quarter" idx="26"/>
            <p:extLst>
              <p:ext uri="{D42A27DB-BD31-4B8C-83A1-F6EECF244321}">
                <p14:modId xmlns:p14="http://schemas.microsoft.com/office/powerpoint/2010/main" val="1135636842"/>
              </p:ext>
            </p:extLst>
          </p:nvPr>
        </p:nvGraphicFramePr>
        <p:xfrm>
          <a:off x="363538" y="2508250"/>
          <a:ext cx="5465762" cy="3665538"/>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a:extLst>
              <a:ext uri="{FF2B5EF4-FFF2-40B4-BE49-F238E27FC236}">
                <a16:creationId xmlns:a16="http://schemas.microsoft.com/office/drawing/2014/main" id="{717B46D1-0BC4-51E3-9E43-F506B6C0E980}"/>
              </a:ext>
            </a:extLst>
          </p:cNvPr>
          <p:cNvGrpSpPr/>
          <p:nvPr/>
        </p:nvGrpSpPr>
        <p:grpSpPr>
          <a:xfrm>
            <a:off x="-5737" y="7103"/>
            <a:ext cx="12204000" cy="271419"/>
            <a:chOff x="-5737" y="7103"/>
            <a:chExt cx="12204000" cy="271419"/>
          </a:xfrm>
        </p:grpSpPr>
        <p:grpSp>
          <p:nvGrpSpPr>
            <p:cNvPr id="13" name="Group 12">
              <a:extLst>
                <a:ext uri="{FF2B5EF4-FFF2-40B4-BE49-F238E27FC236}">
                  <a16:creationId xmlns:a16="http://schemas.microsoft.com/office/drawing/2014/main" id="{87B6DA59-BA2A-8CA2-F554-0C160826E2E9}"/>
                </a:ext>
              </a:extLst>
            </p:cNvPr>
            <p:cNvGrpSpPr/>
            <p:nvPr/>
          </p:nvGrpSpPr>
          <p:grpSpPr>
            <a:xfrm>
              <a:off x="-5737" y="7103"/>
              <a:ext cx="12204000" cy="271419"/>
              <a:chOff x="-5736" y="7103"/>
              <a:chExt cx="11515033" cy="271419"/>
            </a:xfrm>
          </p:grpSpPr>
          <p:cxnSp>
            <p:nvCxnSpPr>
              <p:cNvPr id="17" name="Straight Connector 16">
                <a:extLst>
                  <a:ext uri="{FF2B5EF4-FFF2-40B4-BE49-F238E27FC236}">
                    <a16:creationId xmlns:a16="http://schemas.microsoft.com/office/drawing/2014/main" id="{92D1F0C3-B7AB-670D-E7A5-0D1357B59CC3}"/>
                  </a:ext>
                </a:extLst>
              </p:cNvPr>
              <p:cNvCxnSpPr>
                <a:cxnSpLocks/>
              </p:cNvCxnSpPr>
              <p:nvPr/>
            </p:nvCxnSpPr>
            <p:spPr>
              <a:xfrm>
                <a:off x="-5736" y="278522"/>
                <a:ext cx="11515033"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1" name="Rectangle: Top Corners Rounded 20">
                <a:extLst>
                  <a:ext uri="{FF2B5EF4-FFF2-40B4-BE49-F238E27FC236}">
                    <a16:creationId xmlns:a16="http://schemas.microsoft.com/office/drawing/2014/main" id="{9335D75A-43E2-5DBD-12A1-49B1B30E984B}"/>
                  </a:ext>
                </a:extLst>
              </p:cNvPr>
              <p:cNvSpPr/>
              <p:nvPr/>
            </p:nvSpPr>
            <p:spPr>
              <a:xfrm>
                <a:off x="8058247" y="7103"/>
                <a:ext cx="3417102" cy="269726"/>
              </a:xfrm>
              <a:prstGeom prst="round2SameRect">
                <a:avLst>
                  <a:gd name="adj1" fmla="val 50000"/>
                  <a:gd name="adj2" fmla="val 0"/>
                </a:avLst>
              </a:prstGeom>
              <a:solidFill>
                <a:schemeClr val="bg1"/>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blipFill>
                      <a:blip r:embed="rId4"/>
                      <a:tile tx="0" ty="0" sx="100000" sy="100000" flip="none" algn="bl"/>
                    </a:blipFill>
                  </a:rPr>
                  <a:t>ASEAN+3 growth: a long-term view</a:t>
                </a:r>
                <a:endParaRPr lang="en-SG" sz="1000" b="1" cap="all">
                  <a:blipFill>
                    <a:blip r:embed="rId4"/>
                    <a:tile tx="0" ty="0" sx="100000" sy="100000" flip="none" algn="bl"/>
                  </a:blipFill>
                </a:endParaRPr>
              </a:p>
            </p:txBody>
          </p:sp>
        </p:grpSp>
        <p:cxnSp>
          <p:nvCxnSpPr>
            <p:cNvPr id="14" name="Straight Connector 13">
              <a:extLst>
                <a:ext uri="{FF2B5EF4-FFF2-40B4-BE49-F238E27FC236}">
                  <a16:creationId xmlns:a16="http://schemas.microsoft.com/office/drawing/2014/main" id="{BADBB483-0833-0816-4072-CFF7F38E39D1}"/>
                </a:ext>
              </a:extLst>
            </p:cNvPr>
            <p:cNvCxnSpPr>
              <a:cxnSpLocks/>
            </p:cNvCxnSpPr>
            <p:nvPr/>
          </p:nvCxnSpPr>
          <p:spPr>
            <a:xfrm>
              <a:off x="8546971" y="276649"/>
              <a:ext cx="3610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2" name="Text Placeholder 8">
            <a:extLst>
              <a:ext uri="{FF2B5EF4-FFF2-40B4-BE49-F238E27FC236}">
                <a16:creationId xmlns:a16="http://schemas.microsoft.com/office/drawing/2014/main" id="{65BD5377-62E4-B619-66DC-BC87FC62DE3E}"/>
              </a:ext>
            </a:extLst>
          </p:cNvPr>
          <p:cNvSpPr txBox="1">
            <a:spLocks/>
          </p:cNvSpPr>
          <p:nvPr/>
        </p:nvSpPr>
        <p:spPr>
          <a:xfrm>
            <a:off x="6175022" y="1826503"/>
            <a:ext cx="5480395" cy="730800"/>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US" sz="1800" b="0" kern="1200" dirty="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US" sz="1200" b="1">
                <a:solidFill>
                  <a:srgbClr val="171616"/>
                </a:solidFill>
                <a:cs typeface="Arial" panose="020B0604020202020204" pitchFamily="34" charset="0"/>
              </a:rPr>
              <a:t>ASEAN+3: Current Economic Landscape</a:t>
            </a:r>
            <a:endParaRPr lang="en-US" sz="1200">
              <a:solidFill>
                <a:srgbClr val="171616"/>
              </a:solidFill>
              <a:cs typeface="Arial" panose="020B0604020202020204" pitchFamily="34" charset="0"/>
            </a:endParaRPr>
          </a:p>
        </p:txBody>
      </p:sp>
      <p:graphicFrame>
        <p:nvGraphicFramePr>
          <p:cNvPr id="24" name="Diagram 23">
            <a:extLst>
              <a:ext uri="{FF2B5EF4-FFF2-40B4-BE49-F238E27FC236}">
                <a16:creationId xmlns:a16="http://schemas.microsoft.com/office/drawing/2014/main" id="{05E01A47-5A12-C2A8-41A7-25A663948CAA}"/>
              </a:ext>
            </a:extLst>
          </p:cNvPr>
          <p:cNvGraphicFramePr/>
          <p:nvPr>
            <p:extLst>
              <p:ext uri="{D42A27DB-BD31-4B8C-83A1-F6EECF244321}">
                <p14:modId xmlns:p14="http://schemas.microsoft.com/office/powerpoint/2010/main" val="2820818772"/>
              </p:ext>
            </p:extLst>
          </p:nvPr>
        </p:nvGraphicFramePr>
        <p:xfrm>
          <a:off x="5540509" y="2578846"/>
          <a:ext cx="4049048" cy="35125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5" name="Freeform: Shape 24">
            <a:extLst>
              <a:ext uri="{FF2B5EF4-FFF2-40B4-BE49-F238E27FC236}">
                <a16:creationId xmlns:a16="http://schemas.microsoft.com/office/drawing/2014/main" id="{77B27BB2-9E38-1993-45A8-8538BC12862B}"/>
              </a:ext>
            </a:extLst>
          </p:cNvPr>
          <p:cNvSpPr/>
          <p:nvPr/>
        </p:nvSpPr>
        <p:spPr>
          <a:xfrm>
            <a:off x="8724025" y="4604204"/>
            <a:ext cx="2497512" cy="396000"/>
          </a:xfrm>
          <a:custGeom>
            <a:avLst/>
            <a:gdLst>
              <a:gd name="connsiteX0" fmla="*/ 0 w 2497512"/>
              <a:gd name="connsiteY0" fmla="*/ 38883 h 233291"/>
              <a:gd name="connsiteX1" fmla="*/ 38883 w 2497512"/>
              <a:gd name="connsiteY1" fmla="*/ 0 h 233291"/>
              <a:gd name="connsiteX2" fmla="*/ 2458629 w 2497512"/>
              <a:gd name="connsiteY2" fmla="*/ 0 h 233291"/>
              <a:gd name="connsiteX3" fmla="*/ 2497512 w 2497512"/>
              <a:gd name="connsiteY3" fmla="*/ 38883 h 233291"/>
              <a:gd name="connsiteX4" fmla="*/ 2497512 w 2497512"/>
              <a:gd name="connsiteY4" fmla="*/ 194408 h 233291"/>
              <a:gd name="connsiteX5" fmla="*/ 2458629 w 2497512"/>
              <a:gd name="connsiteY5" fmla="*/ 233291 h 233291"/>
              <a:gd name="connsiteX6" fmla="*/ 38883 w 2497512"/>
              <a:gd name="connsiteY6" fmla="*/ 233291 h 233291"/>
              <a:gd name="connsiteX7" fmla="*/ 0 w 2497512"/>
              <a:gd name="connsiteY7" fmla="*/ 194408 h 233291"/>
              <a:gd name="connsiteX8" fmla="*/ 0 w 2497512"/>
              <a:gd name="connsiteY8" fmla="*/ 38883 h 23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512" h="233291">
                <a:moveTo>
                  <a:pt x="0" y="38883"/>
                </a:moveTo>
                <a:cubicBezTo>
                  <a:pt x="0" y="17409"/>
                  <a:pt x="17409" y="0"/>
                  <a:pt x="38883" y="0"/>
                </a:cubicBezTo>
                <a:lnTo>
                  <a:pt x="2458629" y="0"/>
                </a:lnTo>
                <a:cubicBezTo>
                  <a:pt x="2480103" y="0"/>
                  <a:pt x="2497512" y="17409"/>
                  <a:pt x="2497512" y="38883"/>
                </a:cubicBezTo>
                <a:lnTo>
                  <a:pt x="2497512" y="194408"/>
                </a:lnTo>
                <a:cubicBezTo>
                  <a:pt x="2497512" y="215882"/>
                  <a:pt x="2480103" y="233291"/>
                  <a:pt x="2458629" y="233291"/>
                </a:cubicBezTo>
                <a:lnTo>
                  <a:pt x="38883" y="233291"/>
                </a:lnTo>
                <a:cubicBezTo>
                  <a:pt x="17409" y="233291"/>
                  <a:pt x="0" y="215882"/>
                  <a:pt x="0" y="194408"/>
                </a:cubicBezTo>
                <a:lnTo>
                  <a:pt x="0" y="38883"/>
                </a:lnTo>
                <a:close/>
              </a:path>
            </a:pathLst>
          </a:custGeom>
          <a:solidFill>
            <a:srgbClr val="009999"/>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57108" tIns="57108" rIns="57108" bIns="57108" numCol="1" spcCol="1270" anchor="ctr" anchorCtr="0">
            <a:noAutofit/>
          </a:bodyPr>
          <a:lstStyle/>
          <a:p>
            <a:pPr marL="0" lvl="0" indent="0" algn="l" defTabSz="533400">
              <a:lnSpc>
                <a:spcPct val="90000"/>
              </a:lnSpc>
              <a:spcBef>
                <a:spcPct val="0"/>
              </a:spcBef>
              <a:spcAft>
                <a:spcPct val="35000"/>
              </a:spcAft>
              <a:buNone/>
            </a:pPr>
            <a:r>
              <a:rPr lang="en-US" sz="1200" kern="1200" dirty="0"/>
              <a:t>Trade and investment reconfiguration</a:t>
            </a:r>
            <a:endParaRPr lang="en-SG" sz="1200" kern="1200" dirty="0"/>
          </a:p>
        </p:txBody>
      </p:sp>
      <p:sp>
        <p:nvSpPr>
          <p:cNvPr id="26" name="Freeform: Shape 25">
            <a:extLst>
              <a:ext uri="{FF2B5EF4-FFF2-40B4-BE49-F238E27FC236}">
                <a16:creationId xmlns:a16="http://schemas.microsoft.com/office/drawing/2014/main" id="{B717E1AB-EDC3-C855-8E05-582EF51B82FF}"/>
              </a:ext>
            </a:extLst>
          </p:cNvPr>
          <p:cNvSpPr/>
          <p:nvPr/>
        </p:nvSpPr>
        <p:spPr>
          <a:xfrm>
            <a:off x="8724025" y="4995132"/>
            <a:ext cx="2497512" cy="288000"/>
          </a:xfrm>
          <a:custGeom>
            <a:avLst/>
            <a:gdLst>
              <a:gd name="connsiteX0" fmla="*/ 0 w 2497512"/>
              <a:gd name="connsiteY0" fmla="*/ 38883 h 233291"/>
              <a:gd name="connsiteX1" fmla="*/ 38883 w 2497512"/>
              <a:gd name="connsiteY1" fmla="*/ 0 h 233291"/>
              <a:gd name="connsiteX2" fmla="*/ 2458629 w 2497512"/>
              <a:gd name="connsiteY2" fmla="*/ 0 h 233291"/>
              <a:gd name="connsiteX3" fmla="*/ 2497512 w 2497512"/>
              <a:gd name="connsiteY3" fmla="*/ 38883 h 233291"/>
              <a:gd name="connsiteX4" fmla="*/ 2497512 w 2497512"/>
              <a:gd name="connsiteY4" fmla="*/ 194408 h 233291"/>
              <a:gd name="connsiteX5" fmla="*/ 2458629 w 2497512"/>
              <a:gd name="connsiteY5" fmla="*/ 233291 h 233291"/>
              <a:gd name="connsiteX6" fmla="*/ 38883 w 2497512"/>
              <a:gd name="connsiteY6" fmla="*/ 233291 h 233291"/>
              <a:gd name="connsiteX7" fmla="*/ 0 w 2497512"/>
              <a:gd name="connsiteY7" fmla="*/ 194408 h 233291"/>
              <a:gd name="connsiteX8" fmla="*/ 0 w 2497512"/>
              <a:gd name="connsiteY8" fmla="*/ 38883 h 23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512" h="233291">
                <a:moveTo>
                  <a:pt x="0" y="38883"/>
                </a:moveTo>
                <a:cubicBezTo>
                  <a:pt x="0" y="17409"/>
                  <a:pt x="17409" y="0"/>
                  <a:pt x="38883" y="0"/>
                </a:cubicBezTo>
                <a:lnTo>
                  <a:pt x="2458629" y="0"/>
                </a:lnTo>
                <a:cubicBezTo>
                  <a:pt x="2480103" y="0"/>
                  <a:pt x="2497512" y="17409"/>
                  <a:pt x="2497512" y="38883"/>
                </a:cubicBezTo>
                <a:lnTo>
                  <a:pt x="2497512" y="194408"/>
                </a:lnTo>
                <a:cubicBezTo>
                  <a:pt x="2497512" y="215882"/>
                  <a:pt x="2480103" y="233291"/>
                  <a:pt x="2458629" y="233291"/>
                </a:cubicBezTo>
                <a:lnTo>
                  <a:pt x="38883" y="233291"/>
                </a:lnTo>
                <a:cubicBezTo>
                  <a:pt x="17409" y="233291"/>
                  <a:pt x="0" y="215882"/>
                  <a:pt x="0" y="194408"/>
                </a:cubicBezTo>
                <a:lnTo>
                  <a:pt x="0" y="38883"/>
                </a:lnTo>
                <a:close/>
              </a:path>
            </a:pathLst>
          </a:custGeom>
          <a:solidFill>
            <a:srgbClr val="009999"/>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57108" tIns="57108" rIns="57108" bIns="57108" numCol="1" spcCol="1270" anchor="ctr" anchorCtr="0">
            <a:noAutofit/>
          </a:bodyPr>
          <a:lstStyle/>
          <a:p>
            <a:pPr marL="0" lvl="0" indent="0" algn="l" defTabSz="533400">
              <a:lnSpc>
                <a:spcPct val="90000"/>
              </a:lnSpc>
              <a:spcBef>
                <a:spcPct val="0"/>
              </a:spcBef>
              <a:spcAft>
                <a:spcPct val="35000"/>
              </a:spcAft>
              <a:buNone/>
            </a:pPr>
            <a:r>
              <a:rPr lang="en-US" sz="1200" kern="1200" dirty="0"/>
              <a:t>Climate change</a:t>
            </a:r>
            <a:endParaRPr lang="en-SG" sz="1200" kern="1200" dirty="0"/>
          </a:p>
        </p:txBody>
      </p:sp>
      <p:sp>
        <p:nvSpPr>
          <p:cNvPr id="27" name="Freeform: Shape 26">
            <a:extLst>
              <a:ext uri="{FF2B5EF4-FFF2-40B4-BE49-F238E27FC236}">
                <a16:creationId xmlns:a16="http://schemas.microsoft.com/office/drawing/2014/main" id="{AC90FE37-4F25-49FC-9497-DCE84B530E7D}"/>
              </a:ext>
            </a:extLst>
          </p:cNvPr>
          <p:cNvSpPr/>
          <p:nvPr/>
        </p:nvSpPr>
        <p:spPr>
          <a:xfrm>
            <a:off x="8724025" y="5278060"/>
            <a:ext cx="2497512" cy="288000"/>
          </a:xfrm>
          <a:custGeom>
            <a:avLst/>
            <a:gdLst>
              <a:gd name="connsiteX0" fmla="*/ 0 w 2497512"/>
              <a:gd name="connsiteY0" fmla="*/ 38883 h 233291"/>
              <a:gd name="connsiteX1" fmla="*/ 38883 w 2497512"/>
              <a:gd name="connsiteY1" fmla="*/ 0 h 233291"/>
              <a:gd name="connsiteX2" fmla="*/ 2458629 w 2497512"/>
              <a:gd name="connsiteY2" fmla="*/ 0 h 233291"/>
              <a:gd name="connsiteX3" fmla="*/ 2497512 w 2497512"/>
              <a:gd name="connsiteY3" fmla="*/ 38883 h 233291"/>
              <a:gd name="connsiteX4" fmla="*/ 2497512 w 2497512"/>
              <a:gd name="connsiteY4" fmla="*/ 194408 h 233291"/>
              <a:gd name="connsiteX5" fmla="*/ 2458629 w 2497512"/>
              <a:gd name="connsiteY5" fmla="*/ 233291 h 233291"/>
              <a:gd name="connsiteX6" fmla="*/ 38883 w 2497512"/>
              <a:gd name="connsiteY6" fmla="*/ 233291 h 233291"/>
              <a:gd name="connsiteX7" fmla="*/ 0 w 2497512"/>
              <a:gd name="connsiteY7" fmla="*/ 194408 h 233291"/>
              <a:gd name="connsiteX8" fmla="*/ 0 w 2497512"/>
              <a:gd name="connsiteY8" fmla="*/ 38883 h 23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512" h="233291">
                <a:moveTo>
                  <a:pt x="0" y="38883"/>
                </a:moveTo>
                <a:cubicBezTo>
                  <a:pt x="0" y="17409"/>
                  <a:pt x="17409" y="0"/>
                  <a:pt x="38883" y="0"/>
                </a:cubicBezTo>
                <a:lnTo>
                  <a:pt x="2458629" y="0"/>
                </a:lnTo>
                <a:cubicBezTo>
                  <a:pt x="2480103" y="0"/>
                  <a:pt x="2497512" y="17409"/>
                  <a:pt x="2497512" y="38883"/>
                </a:cubicBezTo>
                <a:lnTo>
                  <a:pt x="2497512" y="194408"/>
                </a:lnTo>
                <a:cubicBezTo>
                  <a:pt x="2497512" y="215882"/>
                  <a:pt x="2480103" y="233291"/>
                  <a:pt x="2458629" y="233291"/>
                </a:cubicBezTo>
                <a:lnTo>
                  <a:pt x="38883" y="233291"/>
                </a:lnTo>
                <a:cubicBezTo>
                  <a:pt x="17409" y="233291"/>
                  <a:pt x="0" y="215882"/>
                  <a:pt x="0" y="194408"/>
                </a:cubicBezTo>
                <a:lnTo>
                  <a:pt x="0" y="38883"/>
                </a:lnTo>
                <a:close/>
              </a:path>
            </a:pathLst>
          </a:custGeom>
          <a:solidFill>
            <a:srgbClr val="009999"/>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57108" tIns="57108" rIns="57108" bIns="57108" numCol="1" spcCol="1270" anchor="ctr" anchorCtr="0">
            <a:noAutofit/>
          </a:bodyPr>
          <a:lstStyle/>
          <a:p>
            <a:pPr marL="0" lvl="0" indent="0" algn="l" defTabSz="533400">
              <a:lnSpc>
                <a:spcPct val="90000"/>
              </a:lnSpc>
              <a:spcBef>
                <a:spcPct val="0"/>
              </a:spcBef>
              <a:spcAft>
                <a:spcPct val="35000"/>
              </a:spcAft>
              <a:buNone/>
            </a:pPr>
            <a:r>
              <a:rPr lang="en-US" sz="1200" kern="1200" dirty="0"/>
              <a:t>Rapid technological transformation</a:t>
            </a:r>
            <a:endParaRPr lang="en-SG" sz="1200" kern="1200" dirty="0"/>
          </a:p>
        </p:txBody>
      </p:sp>
      <p:sp>
        <p:nvSpPr>
          <p:cNvPr id="28" name="Freeform: Shape 27">
            <a:extLst>
              <a:ext uri="{FF2B5EF4-FFF2-40B4-BE49-F238E27FC236}">
                <a16:creationId xmlns:a16="http://schemas.microsoft.com/office/drawing/2014/main" id="{5E4DB928-60D6-2E2B-9828-F618226B5E5C}"/>
              </a:ext>
            </a:extLst>
          </p:cNvPr>
          <p:cNvSpPr/>
          <p:nvPr/>
        </p:nvSpPr>
        <p:spPr>
          <a:xfrm>
            <a:off x="8724025" y="5560988"/>
            <a:ext cx="2497512" cy="288000"/>
          </a:xfrm>
          <a:custGeom>
            <a:avLst/>
            <a:gdLst>
              <a:gd name="connsiteX0" fmla="*/ 0 w 2497512"/>
              <a:gd name="connsiteY0" fmla="*/ 38883 h 233291"/>
              <a:gd name="connsiteX1" fmla="*/ 38883 w 2497512"/>
              <a:gd name="connsiteY1" fmla="*/ 0 h 233291"/>
              <a:gd name="connsiteX2" fmla="*/ 2458629 w 2497512"/>
              <a:gd name="connsiteY2" fmla="*/ 0 h 233291"/>
              <a:gd name="connsiteX3" fmla="*/ 2497512 w 2497512"/>
              <a:gd name="connsiteY3" fmla="*/ 38883 h 233291"/>
              <a:gd name="connsiteX4" fmla="*/ 2497512 w 2497512"/>
              <a:gd name="connsiteY4" fmla="*/ 194408 h 233291"/>
              <a:gd name="connsiteX5" fmla="*/ 2458629 w 2497512"/>
              <a:gd name="connsiteY5" fmla="*/ 233291 h 233291"/>
              <a:gd name="connsiteX6" fmla="*/ 38883 w 2497512"/>
              <a:gd name="connsiteY6" fmla="*/ 233291 h 233291"/>
              <a:gd name="connsiteX7" fmla="*/ 0 w 2497512"/>
              <a:gd name="connsiteY7" fmla="*/ 194408 h 233291"/>
              <a:gd name="connsiteX8" fmla="*/ 0 w 2497512"/>
              <a:gd name="connsiteY8" fmla="*/ 38883 h 23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512" h="233291">
                <a:moveTo>
                  <a:pt x="0" y="38883"/>
                </a:moveTo>
                <a:cubicBezTo>
                  <a:pt x="0" y="17409"/>
                  <a:pt x="17409" y="0"/>
                  <a:pt x="38883" y="0"/>
                </a:cubicBezTo>
                <a:lnTo>
                  <a:pt x="2458629" y="0"/>
                </a:lnTo>
                <a:cubicBezTo>
                  <a:pt x="2480103" y="0"/>
                  <a:pt x="2497512" y="17409"/>
                  <a:pt x="2497512" y="38883"/>
                </a:cubicBezTo>
                <a:lnTo>
                  <a:pt x="2497512" y="194408"/>
                </a:lnTo>
                <a:cubicBezTo>
                  <a:pt x="2497512" y="215882"/>
                  <a:pt x="2480103" y="233291"/>
                  <a:pt x="2458629" y="233291"/>
                </a:cubicBezTo>
                <a:lnTo>
                  <a:pt x="38883" y="233291"/>
                </a:lnTo>
                <a:cubicBezTo>
                  <a:pt x="17409" y="233291"/>
                  <a:pt x="0" y="215882"/>
                  <a:pt x="0" y="194408"/>
                </a:cubicBezTo>
                <a:lnTo>
                  <a:pt x="0" y="38883"/>
                </a:lnTo>
                <a:close/>
              </a:path>
            </a:pathLst>
          </a:custGeom>
          <a:solidFill>
            <a:srgbClr val="009999"/>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57108" tIns="57108" rIns="57108" bIns="57108" numCol="1" spcCol="1270" anchor="ctr" anchorCtr="0">
            <a:noAutofit/>
          </a:bodyPr>
          <a:lstStyle/>
          <a:p>
            <a:pPr marL="0" lvl="0" indent="0" algn="l" defTabSz="533400">
              <a:lnSpc>
                <a:spcPct val="90000"/>
              </a:lnSpc>
              <a:spcBef>
                <a:spcPct val="0"/>
              </a:spcBef>
              <a:spcAft>
                <a:spcPct val="35000"/>
              </a:spcAft>
              <a:buNone/>
            </a:pPr>
            <a:r>
              <a:rPr lang="en-US" sz="1200" kern="1200" dirty="0"/>
              <a:t>Population aging</a:t>
            </a:r>
            <a:endParaRPr lang="en-SG" sz="1200" kern="1200" dirty="0"/>
          </a:p>
        </p:txBody>
      </p:sp>
      <p:sp>
        <p:nvSpPr>
          <p:cNvPr id="31" name="Freeform: Shape 30">
            <a:extLst>
              <a:ext uri="{FF2B5EF4-FFF2-40B4-BE49-F238E27FC236}">
                <a16:creationId xmlns:a16="http://schemas.microsoft.com/office/drawing/2014/main" id="{C2C33B06-0FAC-8EDE-CFD2-46FB59A5EC82}"/>
              </a:ext>
            </a:extLst>
          </p:cNvPr>
          <p:cNvSpPr/>
          <p:nvPr/>
        </p:nvSpPr>
        <p:spPr>
          <a:xfrm>
            <a:off x="8724025" y="5843915"/>
            <a:ext cx="2497512" cy="288000"/>
          </a:xfrm>
          <a:custGeom>
            <a:avLst/>
            <a:gdLst>
              <a:gd name="connsiteX0" fmla="*/ 0 w 2497512"/>
              <a:gd name="connsiteY0" fmla="*/ 38883 h 233291"/>
              <a:gd name="connsiteX1" fmla="*/ 38883 w 2497512"/>
              <a:gd name="connsiteY1" fmla="*/ 0 h 233291"/>
              <a:gd name="connsiteX2" fmla="*/ 2458629 w 2497512"/>
              <a:gd name="connsiteY2" fmla="*/ 0 h 233291"/>
              <a:gd name="connsiteX3" fmla="*/ 2497512 w 2497512"/>
              <a:gd name="connsiteY3" fmla="*/ 38883 h 233291"/>
              <a:gd name="connsiteX4" fmla="*/ 2497512 w 2497512"/>
              <a:gd name="connsiteY4" fmla="*/ 194408 h 233291"/>
              <a:gd name="connsiteX5" fmla="*/ 2458629 w 2497512"/>
              <a:gd name="connsiteY5" fmla="*/ 233291 h 233291"/>
              <a:gd name="connsiteX6" fmla="*/ 38883 w 2497512"/>
              <a:gd name="connsiteY6" fmla="*/ 233291 h 233291"/>
              <a:gd name="connsiteX7" fmla="*/ 0 w 2497512"/>
              <a:gd name="connsiteY7" fmla="*/ 194408 h 233291"/>
              <a:gd name="connsiteX8" fmla="*/ 0 w 2497512"/>
              <a:gd name="connsiteY8" fmla="*/ 38883 h 23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512" h="233291">
                <a:moveTo>
                  <a:pt x="0" y="38883"/>
                </a:moveTo>
                <a:cubicBezTo>
                  <a:pt x="0" y="17409"/>
                  <a:pt x="17409" y="0"/>
                  <a:pt x="38883" y="0"/>
                </a:cubicBezTo>
                <a:lnTo>
                  <a:pt x="2458629" y="0"/>
                </a:lnTo>
                <a:cubicBezTo>
                  <a:pt x="2480103" y="0"/>
                  <a:pt x="2497512" y="17409"/>
                  <a:pt x="2497512" y="38883"/>
                </a:cubicBezTo>
                <a:lnTo>
                  <a:pt x="2497512" y="194408"/>
                </a:lnTo>
                <a:cubicBezTo>
                  <a:pt x="2497512" y="215882"/>
                  <a:pt x="2480103" y="233291"/>
                  <a:pt x="2458629" y="233291"/>
                </a:cubicBezTo>
                <a:lnTo>
                  <a:pt x="38883" y="233291"/>
                </a:lnTo>
                <a:cubicBezTo>
                  <a:pt x="17409" y="233291"/>
                  <a:pt x="0" y="215882"/>
                  <a:pt x="0" y="194408"/>
                </a:cubicBezTo>
                <a:lnTo>
                  <a:pt x="0" y="38883"/>
                </a:lnTo>
                <a:close/>
              </a:path>
            </a:pathLst>
          </a:custGeom>
          <a:solidFill>
            <a:srgbClr val="009999"/>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57108" tIns="57108" rIns="57108" bIns="57108" numCol="1" spcCol="1270" anchor="ctr" anchorCtr="0">
            <a:noAutofit/>
          </a:bodyPr>
          <a:lstStyle/>
          <a:p>
            <a:pPr marL="0" lvl="0" indent="0" algn="l" defTabSz="533400">
              <a:lnSpc>
                <a:spcPct val="90000"/>
              </a:lnSpc>
              <a:spcBef>
                <a:spcPct val="0"/>
              </a:spcBef>
              <a:spcAft>
                <a:spcPct val="35000"/>
              </a:spcAft>
              <a:buNone/>
            </a:pPr>
            <a:r>
              <a:rPr lang="en-US" sz="1200" kern="1200" dirty="0"/>
              <a:t>Others</a:t>
            </a:r>
            <a:endParaRPr lang="en-SG" sz="1100" kern="1200" dirty="0"/>
          </a:p>
        </p:txBody>
      </p:sp>
      <p:sp>
        <p:nvSpPr>
          <p:cNvPr id="7" name="Freeform: Shape 6">
            <a:extLst>
              <a:ext uri="{FF2B5EF4-FFF2-40B4-BE49-F238E27FC236}">
                <a16:creationId xmlns:a16="http://schemas.microsoft.com/office/drawing/2014/main" id="{38902980-8FD6-AE96-C058-DAEB5603A8C1}"/>
              </a:ext>
            </a:extLst>
          </p:cNvPr>
          <p:cNvSpPr/>
          <p:nvPr/>
        </p:nvSpPr>
        <p:spPr>
          <a:xfrm>
            <a:off x="8702617" y="2971801"/>
            <a:ext cx="2497512" cy="288000"/>
          </a:xfrm>
          <a:custGeom>
            <a:avLst/>
            <a:gdLst>
              <a:gd name="connsiteX0" fmla="*/ 0 w 2497512"/>
              <a:gd name="connsiteY0" fmla="*/ 32404 h 194421"/>
              <a:gd name="connsiteX1" fmla="*/ 32404 w 2497512"/>
              <a:gd name="connsiteY1" fmla="*/ 0 h 194421"/>
              <a:gd name="connsiteX2" fmla="*/ 2465108 w 2497512"/>
              <a:gd name="connsiteY2" fmla="*/ 0 h 194421"/>
              <a:gd name="connsiteX3" fmla="*/ 2497512 w 2497512"/>
              <a:gd name="connsiteY3" fmla="*/ 32404 h 194421"/>
              <a:gd name="connsiteX4" fmla="*/ 2497512 w 2497512"/>
              <a:gd name="connsiteY4" fmla="*/ 162017 h 194421"/>
              <a:gd name="connsiteX5" fmla="*/ 2465108 w 2497512"/>
              <a:gd name="connsiteY5" fmla="*/ 194421 h 194421"/>
              <a:gd name="connsiteX6" fmla="*/ 32404 w 2497512"/>
              <a:gd name="connsiteY6" fmla="*/ 194421 h 194421"/>
              <a:gd name="connsiteX7" fmla="*/ 0 w 2497512"/>
              <a:gd name="connsiteY7" fmla="*/ 162017 h 194421"/>
              <a:gd name="connsiteX8" fmla="*/ 0 w 2497512"/>
              <a:gd name="connsiteY8" fmla="*/ 32404 h 19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512" h="194421">
                <a:moveTo>
                  <a:pt x="0" y="32404"/>
                </a:moveTo>
                <a:cubicBezTo>
                  <a:pt x="0" y="14508"/>
                  <a:pt x="14508" y="0"/>
                  <a:pt x="32404" y="0"/>
                </a:cubicBezTo>
                <a:lnTo>
                  <a:pt x="2465108" y="0"/>
                </a:lnTo>
                <a:cubicBezTo>
                  <a:pt x="2483004" y="0"/>
                  <a:pt x="2497512" y="14508"/>
                  <a:pt x="2497512" y="32404"/>
                </a:cubicBezTo>
                <a:lnTo>
                  <a:pt x="2497512" y="162017"/>
                </a:lnTo>
                <a:cubicBezTo>
                  <a:pt x="2497512" y="179913"/>
                  <a:pt x="2483004" y="194421"/>
                  <a:pt x="2465108" y="194421"/>
                </a:cubicBezTo>
                <a:lnTo>
                  <a:pt x="32404" y="194421"/>
                </a:lnTo>
                <a:cubicBezTo>
                  <a:pt x="14508" y="194421"/>
                  <a:pt x="0" y="179913"/>
                  <a:pt x="0" y="162017"/>
                </a:cubicBezTo>
                <a:lnTo>
                  <a:pt x="0" y="32404"/>
                </a:lnTo>
                <a:close/>
              </a:path>
            </a:pathLst>
          </a:custGeom>
          <a:solidFill>
            <a:srgbClr val="FF5B5B"/>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55211" tIns="55211" rIns="55211" bIns="55211" numCol="1" spcCol="1270" anchor="ctr" anchorCtr="0">
            <a:noAutofit/>
          </a:bodyPr>
          <a:lstStyle/>
          <a:p>
            <a:pPr marL="0" lvl="0" indent="0" algn="l" defTabSz="533400">
              <a:lnSpc>
                <a:spcPct val="90000"/>
              </a:lnSpc>
              <a:spcBef>
                <a:spcPct val="0"/>
              </a:spcBef>
              <a:spcAft>
                <a:spcPct val="35000"/>
              </a:spcAft>
              <a:buNone/>
            </a:pPr>
            <a:r>
              <a:rPr lang="en-US" sz="1200" kern="1200" dirty="0"/>
              <a:t>Slowdown in productivity growth</a:t>
            </a:r>
            <a:endParaRPr lang="en-SG" sz="1200" kern="1200" dirty="0"/>
          </a:p>
        </p:txBody>
      </p:sp>
      <p:sp>
        <p:nvSpPr>
          <p:cNvPr id="8" name="Freeform: Shape 7">
            <a:extLst>
              <a:ext uri="{FF2B5EF4-FFF2-40B4-BE49-F238E27FC236}">
                <a16:creationId xmlns:a16="http://schemas.microsoft.com/office/drawing/2014/main" id="{70D52F40-EDF6-5259-AEB9-36198A9E5013}"/>
              </a:ext>
            </a:extLst>
          </p:cNvPr>
          <p:cNvSpPr/>
          <p:nvPr/>
        </p:nvSpPr>
        <p:spPr>
          <a:xfrm>
            <a:off x="8702617" y="3300192"/>
            <a:ext cx="2497512" cy="298008"/>
          </a:xfrm>
          <a:custGeom>
            <a:avLst/>
            <a:gdLst>
              <a:gd name="connsiteX0" fmla="*/ 0 w 2497512"/>
              <a:gd name="connsiteY0" fmla="*/ 32404 h 194421"/>
              <a:gd name="connsiteX1" fmla="*/ 32404 w 2497512"/>
              <a:gd name="connsiteY1" fmla="*/ 0 h 194421"/>
              <a:gd name="connsiteX2" fmla="*/ 2465108 w 2497512"/>
              <a:gd name="connsiteY2" fmla="*/ 0 h 194421"/>
              <a:gd name="connsiteX3" fmla="*/ 2497512 w 2497512"/>
              <a:gd name="connsiteY3" fmla="*/ 32404 h 194421"/>
              <a:gd name="connsiteX4" fmla="*/ 2497512 w 2497512"/>
              <a:gd name="connsiteY4" fmla="*/ 162017 h 194421"/>
              <a:gd name="connsiteX5" fmla="*/ 2465108 w 2497512"/>
              <a:gd name="connsiteY5" fmla="*/ 194421 h 194421"/>
              <a:gd name="connsiteX6" fmla="*/ 32404 w 2497512"/>
              <a:gd name="connsiteY6" fmla="*/ 194421 h 194421"/>
              <a:gd name="connsiteX7" fmla="*/ 0 w 2497512"/>
              <a:gd name="connsiteY7" fmla="*/ 162017 h 194421"/>
              <a:gd name="connsiteX8" fmla="*/ 0 w 2497512"/>
              <a:gd name="connsiteY8" fmla="*/ 32404 h 19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512" h="194421">
                <a:moveTo>
                  <a:pt x="0" y="32404"/>
                </a:moveTo>
                <a:cubicBezTo>
                  <a:pt x="0" y="14508"/>
                  <a:pt x="14508" y="0"/>
                  <a:pt x="32404" y="0"/>
                </a:cubicBezTo>
                <a:lnTo>
                  <a:pt x="2465108" y="0"/>
                </a:lnTo>
                <a:cubicBezTo>
                  <a:pt x="2483004" y="0"/>
                  <a:pt x="2497512" y="14508"/>
                  <a:pt x="2497512" y="32404"/>
                </a:cubicBezTo>
                <a:lnTo>
                  <a:pt x="2497512" y="162017"/>
                </a:lnTo>
                <a:cubicBezTo>
                  <a:pt x="2497512" y="179913"/>
                  <a:pt x="2483004" y="194421"/>
                  <a:pt x="2465108" y="194421"/>
                </a:cubicBezTo>
                <a:lnTo>
                  <a:pt x="32404" y="194421"/>
                </a:lnTo>
                <a:cubicBezTo>
                  <a:pt x="14508" y="194421"/>
                  <a:pt x="0" y="179913"/>
                  <a:pt x="0" y="162017"/>
                </a:cubicBezTo>
                <a:lnTo>
                  <a:pt x="0" y="32404"/>
                </a:lnTo>
                <a:close/>
              </a:path>
            </a:pathLst>
          </a:custGeom>
          <a:solidFill>
            <a:srgbClr val="FF5B5B"/>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55211" tIns="55211" rIns="55211" bIns="55211" numCol="1" spcCol="1270" anchor="ctr" anchorCtr="0">
            <a:noAutofit/>
          </a:bodyPr>
          <a:lstStyle/>
          <a:p>
            <a:pPr marL="0" lvl="0" indent="0" algn="l" defTabSz="533400">
              <a:lnSpc>
                <a:spcPct val="90000"/>
              </a:lnSpc>
              <a:spcBef>
                <a:spcPct val="0"/>
              </a:spcBef>
              <a:spcAft>
                <a:spcPct val="35000"/>
              </a:spcAft>
              <a:buNone/>
            </a:pPr>
            <a:r>
              <a:rPr lang="en-US" sz="1200" kern="1200" dirty="0"/>
              <a:t>Lingering pandemic scars</a:t>
            </a:r>
            <a:endParaRPr lang="en-SG" sz="1200" kern="1200" dirty="0"/>
          </a:p>
        </p:txBody>
      </p:sp>
      <p:sp>
        <p:nvSpPr>
          <p:cNvPr id="10" name="Freeform: Shape 9">
            <a:extLst>
              <a:ext uri="{FF2B5EF4-FFF2-40B4-BE49-F238E27FC236}">
                <a16:creationId xmlns:a16="http://schemas.microsoft.com/office/drawing/2014/main" id="{8A981133-E74E-C149-07D4-1E4ADDA88FB0}"/>
              </a:ext>
            </a:extLst>
          </p:cNvPr>
          <p:cNvSpPr/>
          <p:nvPr/>
        </p:nvSpPr>
        <p:spPr>
          <a:xfrm>
            <a:off x="8724025" y="3893607"/>
            <a:ext cx="2497512" cy="288000"/>
          </a:xfrm>
          <a:custGeom>
            <a:avLst/>
            <a:gdLst>
              <a:gd name="connsiteX0" fmla="*/ 0 w 2497512"/>
              <a:gd name="connsiteY0" fmla="*/ 32414 h 194481"/>
              <a:gd name="connsiteX1" fmla="*/ 32414 w 2497512"/>
              <a:gd name="connsiteY1" fmla="*/ 0 h 194481"/>
              <a:gd name="connsiteX2" fmla="*/ 2465098 w 2497512"/>
              <a:gd name="connsiteY2" fmla="*/ 0 h 194481"/>
              <a:gd name="connsiteX3" fmla="*/ 2497512 w 2497512"/>
              <a:gd name="connsiteY3" fmla="*/ 32414 h 194481"/>
              <a:gd name="connsiteX4" fmla="*/ 2497512 w 2497512"/>
              <a:gd name="connsiteY4" fmla="*/ 162067 h 194481"/>
              <a:gd name="connsiteX5" fmla="*/ 2465098 w 2497512"/>
              <a:gd name="connsiteY5" fmla="*/ 194481 h 194481"/>
              <a:gd name="connsiteX6" fmla="*/ 32414 w 2497512"/>
              <a:gd name="connsiteY6" fmla="*/ 194481 h 194481"/>
              <a:gd name="connsiteX7" fmla="*/ 0 w 2497512"/>
              <a:gd name="connsiteY7" fmla="*/ 162067 h 194481"/>
              <a:gd name="connsiteX8" fmla="*/ 0 w 2497512"/>
              <a:gd name="connsiteY8" fmla="*/ 32414 h 19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512" h="194481">
                <a:moveTo>
                  <a:pt x="0" y="32414"/>
                </a:moveTo>
                <a:cubicBezTo>
                  <a:pt x="0" y="14512"/>
                  <a:pt x="14512" y="0"/>
                  <a:pt x="32414" y="0"/>
                </a:cubicBezTo>
                <a:lnTo>
                  <a:pt x="2465098" y="0"/>
                </a:lnTo>
                <a:cubicBezTo>
                  <a:pt x="2483000" y="0"/>
                  <a:pt x="2497512" y="14512"/>
                  <a:pt x="2497512" y="32414"/>
                </a:cubicBezTo>
                <a:lnTo>
                  <a:pt x="2497512" y="162067"/>
                </a:lnTo>
                <a:cubicBezTo>
                  <a:pt x="2497512" y="179969"/>
                  <a:pt x="2483000" y="194481"/>
                  <a:pt x="2465098" y="194481"/>
                </a:cubicBezTo>
                <a:lnTo>
                  <a:pt x="32414" y="194481"/>
                </a:lnTo>
                <a:cubicBezTo>
                  <a:pt x="14512" y="194481"/>
                  <a:pt x="0" y="179969"/>
                  <a:pt x="0" y="162067"/>
                </a:cubicBezTo>
                <a:lnTo>
                  <a:pt x="0" y="32414"/>
                </a:lnTo>
                <a:close/>
              </a:path>
            </a:pathLst>
          </a:custGeom>
          <a:solidFill>
            <a:srgbClr val="737373"/>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62834" tIns="62834" rIns="62834" bIns="62834" numCol="1" spcCol="1270" anchor="ctr" anchorCtr="0">
            <a:noAutofit/>
          </a:bodyPr>
          <a:lstStyle/>
          <a:p>
            <a:pPr marL="0" lvl="0" indent="0" algn="l" defTabSz="622300">
              <a:lnSpc>
                <a:spcPct val="90000"/>
              </a:lnSpc>
              <a:spcBef>
                <a:spcPct val="0"/>
              </a:spcBef>
              <a:spcAft>
                <a:spcPct val="35000"/>
              </a:spcAft>
              <a:buNone/>
            </a:pPr>
            <a:r>
              <a:rPr lang="en-US" sz="1200" kern="1200" dirty="0"/>
              <a:t>Less robust global growth</a:t>
            </a:r>
            <a:endParaRPr lang="en-SG" sz="1200" kern="1200" dirty="0"/>
          </a:p>
        </p:txBody>
      </p:sp>
      <p:sp>
        <p:nvSpPr>
          <p:cNvPr id="11" name="Freeform: Shape 10">
            <a:extLst>
              <a:ext uri="{FF2B5EF4-FFF2-40B4-BE49-F238E27FC236}">
                <a16:creationId xmlns:a16="http://schemas.microsoft.com/office/drawing/2014/main" id="{460DA0F5-024D-29E9-7CF6-48EDAC362663}"/>
              </a:ext>
            </a:extLst>
          </p:cNvPr>
          <p:cNvSpPr/>
          <p:nvPr/>
        </p:nvSpPr>
        <p:spPr>
          <a:xfrm>
            <a:off x="8724025" y="4212401"/>
            <a:ext cx="2497512" cy="288000"/>
          </a:xfrm>
          <a:custGeom>
            <a:avLst/>
            <a:gdLst>
              <a:gd name="connsiteX0" fmla="*/ 0 w 2497512"/>
              <a:gd name="connsiteY0" fmla="*/ 32414 h 194481"/>
              <a:gd name="connsiteX1" fmla="*/ 32414 w 2497512"/>
              <a:gd name="connsiteY1" fmla="*/ 0 h 194481"/>
              <a:gd name="connsiteX2" fmla="*/ 2465098 w 2497512"/>
              <a:gd name="connsiteY2" fmla="*/ 0 h 194481"/>
              <a:gd name="connsiteX3" fmla="*/ 2497512 w 2497512"/>
              <a:gd name="connsiteY3" fmla="*/ 32414 h 194481"/>
              <a:gd name="connsiteX4" fmla="*/ 2497512 w 2497512"/>
              <a:gd name="connsiteY4" fmla="*/ 162067 h 194481"/>
              <a:gd name="connsiteX5" fmla="*/ 2465098 w 2497512"/>
              <a:gd name="connsiteY5" fmla="*/ 194481 h 194481"/>
              <a:gd name="connsiteX6" fmla="*/ 32414 w 2497512"/>
              <a:gd name="connsiteY6" fmla="*/ 194481 h 194481"/>
              <a:gd name="connsiteX7" fmla="*/ 0 w 2497512"/>
              <a:gd name="connsiteY7" fmla="*/ 162067 h 194481"/>
              <a:gd name="connsiteX8" fmla="*/ 0 w 2497512"/>
              <a:gd name="connsiteY8" fmla="*/ 32414 h 19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512" h="194481">
                <a:moveTo>
                  <a:pt x="0" y="32414"/>
                </a:moveTo>
                <a:cubicBezTo>
                  <a:pt x="0" y="14512"/>
                  <a:pt x="14512" y="0"/>
                  <a:pt x="32414" y="0"/>
                </a:cubicBezTo>
                <a:lnTo>
                  <a:pt x="2465098" y="0"/>
                </a:lnTo>
                <a:cubicBezTo>
                  <a:pt x="2483000" y="0"/>
                  <a:pt x="2497512" y="14512"/>
                  <a:pt x="2497512" y="32414"/>
                </a:cubicBezTo>
                <a:lnTo>
                  <a:pt x="2497512" y="162067"/>
                </a:lnTo>
                <a:cubicBezTo>
                  <a:pt x="2497512" y="179969"/>
                  <a:pt x="2483000" y="194481"/>
                  <a:pt x="2465098" y="194481"/>
                </a:cubicBezTo>
                <a:lnTo>
                  <a:pt x="32414" y="194481"/>
                </a:lnTo>
                <a:cubicBezTo>
                  <a:pt x="14512" y="194481"/>
                  <a:pt x="0" y="179969"/>
                  <a:pt x="0" y="162067"/>
                </a:cubicBezTo>
                <a:lnTo>
                  <a:pt x="0" y="32414"/>
                </a:lnTo>
                <a:close/>
              </a:path>
            </a:pathLst>
          </a:custGeom>
          <a:solidFill>
            <a:srgbClr val="737373"/>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55214" tIns="55214" rIns="55214" bIns="55214" numCol="1" spcCol="1270" anchor="ctr" anchorCtr="0">
            <a:noAutofit/>
          </a:bodyPr>
          <a:lstStyle/>
          <a:p>
            <a:pPr marL="0" lvl="0" indent="0" algn="l" defTabSz="533400">
              <a:lnSpc>
                <a:spcPct val="90000"/>
              </a:lnSpc>
              <a:spcBef>
                <a:spcPct val="0"/>
              </a:spcBef>
              <a:spcAft>
                <a:spcPct val="35000"/>
              </a:spcAft>
              <a:buNone/>
            </a:pPr>
            <a:r>
              <a:rPr lang="en-US" sz="1200" kern="1200" dirty="0"/>
              <a:t>Likely slowdown in global trade</a:t>
            </a:r>
            <a:endParaRPr lang="en-SG" sz="1200" kern="1200" dirty="0"/>
          </a:p>
        </p:txBody>
      </p:sp>
      <p:sp>
        <p:nvSpPr>
          <p:cNvPr id="33" name="Slide Number Placeholder 4">
            <a:extLst>
              <a:ext uri="{FF2B5EF4-FFF2-40B4-BE49-F238E27FC236}">
                <a16:creationId xmlns:a16="http://schemas.microsoft.com/office/drawing/2014/main" id="{5BBDE786-4319-1349-8B04-39B8FA01A222}"/>
              </a:ext>
            </a:extLst>
          </p:cNvPr>
          <p:cNvSpPr txBox="1">
            <a:spLocks/>
          </p:cNvSpPr>
          <p:nvPr/>
        </p:nvSpPr>
        <p:spPr>
          <a:xfrm>
            <a:off x="9243472" y="6356350"/>
            <a:ext cx="27432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E63F5C1-078D-470A-9B1F-351C9D2F8E7B}" type="slidenum">
              <a:rPr lang="en-US" sz="1200" smtClean="0">
                <a:solidFill>
                  <a:schemeClr val="tx1">
                    <a:tint val="75000"/>
                  </a:schemeClr>
                </a:solidFill>
              </a:rPr>
              <a:pPr algn="r"/>
              <a:t>16</a:t>
            </a:fld>
            <a:endParaRPr lang="en-US" sz="1200" dirty="0">
              <a:solidFill>
                <a:schemeClr val="tx1">
                  <a:tint val="75000"/>
                </a:schemeClr>
              </a:solidFill>
            </a:endParaRPr>
          </a:p>
        </p:txBody>
      </p:sp>
    </p:spTree>
    <p:extLst>
      <p:ext uri="{BB962C8B-B14F-4D97-AF65-F5344CB8AC3E}">
        <p14:creationId xmlns:p14="http://schemas.microsoft.com/office/powerpoint/2010/main" val="1799226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12543-DA53-F308-61F2-76EA36E56AD7}"/>
            </a:ext>
          </a:extLst>
        </p:cNvPr>
        <p:cNvGrpSpPr/>
        <p:nvPr/>
      </p:nvGrpSpPr>
      <p:grpSpPr>
        <a:xfrm>
          <a:off x="0" y="0"/>
          <a:ext cx="0" cy="0"/>
          <a:chOff x="0" y="0"/>
          <a:chExt cx="0" cy="0"/>
        </a:xfrm>
      </p:grpSpPr>
      <p:graphicFrame>
        <p:nvGraphicFramePr>
          <p:cNvPr id="13" name="Content Placeholder 26">
            <a:extLst>
              <a:ext uri="{FF2B5EF4-FFF2-40B4-BE49-F238E27FC236}">
                <a16:creationId xmlns:a16="http://schemas.microsoft.com/office/drawing/2014/main" id="{46649E99-B37C-4B0E-A60D-BF3DEC37DD7F}"/>
              </a:ext>
            </a:extLst>
          </p:cNvPr>
          <p:cNvGraphicFramePr>
            <a:graphicFrameLocks noGrp="1"/>
          </p:cNvGraphicFramePr>
          <p:nvPr>
            <p:ph sz="quarter" idx="26"/>
            <p:extLst>
              <p:ext uri="{D42A27DB-BD31-4B8C-83A1-F6EECF244321}">
                <p14:modId xmlns:p14="http://schemas.microsoft.com/office/powerpoint/2010/main" val="3851740440"/>
              </p:ext>
            </p:extLst>
          </p:nvPr>
        </p:nvGraphicFramePr>
        <p:xfrm>
          <a:off x="363538" y="2508250"/>
          <a:ext cx="5465762" cy="36655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D94BBFD7-7432-0A6B-AB8E-2E6B3D28F80D}"/>
              </a:ext>
            </a:extLst>
          </p:cNvPr>
          <p:cNvSpPr>
            <a:spLocks noGrp="1"/>
          </p:cNvSpPr>
          <p:nvPr>
            <p:ph type="body" sz="quarter" idx="28"/>
          </p:nvPr>
        </p:nvSpPr>
        <p:spPr>
          <a:xfrm>
            <a:off x="364251" y="1826503"/>
            <a:ext cx="5464301" cy="730800"/>
          </a:xfrm>
        </p:spPr>
        <p:txBody>
          <a:bodyPr/>
          <a:lstStyle/>
          <a:p>
            <a:pPr lvl="0">
              <a:lnSpc>
                <a:spcPct val="100000"/>
              </a:lnSpc>
              <a:spcBef>
                <a:spcPts val="0"/>
              </a:spcBef>
              <a:defRPr/>
            </a:pPr>
            <a:r>
              <a:rPr lang="en-US" sz="1200" b="1">
                <a:solidFill>
                  <a:srgbClr val="171616"/>
                </a:solidFill>
                <a:cs typeface="Arial" panose="020B0604020202020204" pitchFamily="34" charset="0"/>
              </a:rPr>
              <a:t>ASEAN+3: Working Age Population</a:t>
            </a:r>
          </a:p>
          <a:p>
            <a:pPr lvl="0">
              <a:lnSpc>
                <a:spcPct val="100000"/>
              </a:lnSpc>
              <a:spcBef>
                <a:spcPts val="0"/>
              </a:spcBef>
              <a:defRPr/>
            </a:pPr>
            <a:r>
              <a:rPr lang="en-US" sz="1200">
                <a:solidFill>
                  <a:srgbClr val="171616"/>
                </a:solidFill>
                <a:cs typeface="Arial" panose="020B0604020202020204" pitchFamily="34" charset="0"/>
              </a:rPr>
              <a:t>(Billions of people; percent)</a:t>
            </a:r>
          </a:p>
        </p:txBody>
      </p:sp>
      <p:sp>
        <p:nvSpPr>
          <p:cNvPr id="9" name="Text Placeholder 8">
            <a:extLst>
              <a:ext uri="{FF2B5EF4-FFF2-40B4-BE49-F238E27FC236}">
                <a16:creationId xmlns:a16="http://schemas.microsoft.com/office/drawing/2014/main" id="{36E29984-437A-94CE-160C-EA3AAD21681C}"/>
              </a:ext>
            </a:extLst>
          </p:cNvPr>
          <p:cNvSpPr>
            <a:spLocks noGrp="1"/>
          </p:cNvSpPr>
          <p:nvPr>
            <p:ph type="body" sz="quarter" idx="35"/>
          </p:nvPr>
        </p:nvSpPr>
        <p:spPr>
          <a:xfrm>
            <a:off x="6175022" y="1826503"/>
            <a:ext cx="5480395" cy="730800"/>
          </a:xfrm>
        </p:spPr>
        <p:txBody>
          <a:bodyPr/>
          <a:lstStyle/>
          <a:p>
            <a:pPr lvl="0">
              <a:lnSpc>
                <a:spcPct val="100000"/>
              </a:lnSpc>
              <a:spcBef>
                <a:spcPts val="0"/>
              </a:spcBef>
              <a:defRPr/>
            </a:pPr>
            <a:r>
              <a:rPr lang="en-US" sz="1200" b="1">
                <a:solidFill>
                  <a:srgbClr val="171616"/>
                </a:solidFill>
                <a:cs typeface="Arial" panose="020B0604020202020204" pitchFamily="34" charset="0"/>
              </a:rPr>
              <a:t>ASEAN+3: Fertility Rates, by Demographic Group</a:t>
            </a:r>
          </a:p>
          <a:p>
            <a:pPr lvl="0">
              <a:lnSpc>
                <a:spcPct val="100000"/>
              </a:lnSpc>
              <a:spcBef>
                <a:spcPts val="0"/>
              </a:spcBef>
              <a:defRPr/>
            </a:pPr>
            <a:r>
              <a:rPr lang="en-US" sz="1200">
                <a:solidFill>
                  <a:srgbClr val="171616"/>
                </a:solidFill>
                <a:cs typeface="Arial" panose="020B0604020202020204" pitchFamily="34" charset="0"/>
              </a:rPr>
              <a:t>(Live births per woman)</a:t>
            </a:r>
          </a:p>
        </p:txBody>
      </p:sp>
      <p:sp>
        <p:nvSpPr>
          <p:cNvPr id="18" name="Text Placeholder 8">
            <a:extLst>
              <a:ext uri="{FF2B5EF4-FFF2-40B4-BE49-F238E27FC236}">
                <a16:creationId xmlns:a16="http://schemas.microsoft.com/office/drawing/2014/main" id="{3C0897E8-0CDC-3C03-608C-59649FAEC99D}"/>
              </a:ext>
            </a:extLst>
          </p:cNvPr>
          <p:cNvSpPr txBox="1">
            <a:spLocks/>
          </p:cNvSpPr>
          <p:nvPr/>
        </p:nvSpPr>
        <p:spPr>
          <a:xfrm>
            <a:off x="6207626" y="6341288"/>
            <a:ext cx="4896000" cy="1846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5" name="Text Placeholder 6">
            <a:extLst>
              <a:ext uri="{FF2B5EF4-FFF2-40B4-BE49-F238E27FC236}">
                <a16:creationId xmlns:a16="http://schemas.microsoft.com/office/drawing/2014/main" id="{2000B944-4AE8-7010-D040-0A4C65E62FE9}"/>
              </a:ext>
            </a:extLst>
          </p:cNvPr>
          <p:cNvSpPr txBox="1">
            <a:spLocks/>
          </p:cNvSpPr>
          <p:nvPr/>
        </p:nvSpPr>
        <p:spPr>
          <a:xfrm>
            <a:off x="268904" y="6248241"/>
            <a:ext cx="5637213"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lumMod val="50000"/>
                  </a:schemeClr>
                </a:solidFill>
              </a:rPr>
              <a:t>Source: United Nations Department of Economic and Social Affairs, Population Division; AMRO staff calculations.</a:t>
            </a:r>
            <a:br>
              <a:rPr lang="en-US" sz="800">
                <a:solidFill>
                  <a:schemeClr val="bg1">
                    <a:lumMod val="50000"/>
                  </a:schemeClr>
                </a:solidFill>
              </a:rPr>
            </a:br>
            <a:r>
              <a:rPr lang="en-US" sz="800">
                <a:solidFill>
                  <a:schemeClr val="bg1">
                    <a:lumMod val="50000"/>
                  </a:schemeClr>
                </a:solidFill>
              </a:rPr>
              <a:t>Note: Figures after 2021 are UN estimates (medium variant).</a:t>
            </a:r>
          </a:p>
        </p:txBody>
      </p:sp>
      <p:sp>
        <p:nvSpPr>
          <p:cNvPr id="16" name="Text Placeholder 7">
            <a:extLst>
              <a:ext uri="{FF2B5EF4-FFF2-40B4-BE49-F238E27FC236}">
                <a16:creationId xmlns:a16="http://schemas.microsoft.com/office/drawing/2014/main" id="{958E8396-B827-D4BC-9338-9BAA328C3B89}"/>
              </a:ext>
            </a:extLst>
          </p:cNvPr>
          <p:cNvSpPr txBox="1">
            <a:spLocks/>
          </p:cNvSpPr>
          <p:nvPr/>
        </p:nvSpPr>
        <p:spPr>
          <a:xfrm>
            <a:off x="6096000" y="6247814"/>
            <a:ext cx="5730127" cy="2781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United Nations Department of Economic and Social Affairs, Population Division; AMRO staff calculations.</a:t>
            </a:r>
          </a:p>
          <a:p>
            <a:pPr marL="0" indent="0">
              <a:lnSpc>
                <a:spcPct val="100000"/>
              </a:lnSpc>
              <a:spcBef>
                <a:spcPts val="0"/>
              </a:spcBef>
              <a:buNone/>
            </a:pPr>
            <a:r>
              <a:rPr lang="en-US" sz="800">
                <a:solidFill>
                  <a:schemeClr val="bg1">
                    <a:lumMod val="50000"/>
                  </a:schemeClr>
                </a:solidFill>
              </a:rPr>
              <a:t>Note: Figures after 2021 use UN estimates (medium variant) and are population-weighted averages for each group.</a:t>
            </a:r>
          </a:p>
        </p:txBody>
      </p:sp>
      <p:sp>
        <p:nvSpPr>
          <p:cNvPr id="2" name="Text Placeholder 1">
            <a:extLst>
              <a:ext uri="{FF2B5EF4-FFF2-40B4-BE49-F238E27FC236}">
                <a16:creationId xmlns:a16="http://schemas.microsoft.com/office/drawing/2014/main" id="{E1CAA418-55A1-0124-851C-34769AC53A32}"/>
              </a:ext>
            </a:extLst>
          </p:cNvPr>
          <p:cNvSpPr txBox="1">
            <a:spLocks/>
          </p:cNvSpPr>
          <p:nvPr/>
        </p:nvSpPr>
        <p:spPr>
          <a:xfrm flipH="1">
            <a:off x="363538" y="260967"/>
            <a:ext cx="10901092" cy="984962"/>
          </a:xfrm>
          <a:prstGeom prst="rect">
            <a:avLst/>
          </a:prstGeom>
          <a:no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800" b="1"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a:t>The ASEAN+3 region currently stands on the cusp of significant demographic shifts. </a:t>
            </a:r>
            <a:endParaRPr lang="en-US" sz="2000" b="0">
              <a:solidFill>
                <a:srgbClr val="7F7F7F"/>
              </a:solidFill>
            </a:endParaRPr>
          </a:p>
        </p:txBody>
      </p:sp>
      <p:sp>
        <p:nvSpPr>
          <p:cNvPr id="19" name="Text Placeholder 17">
            <a:extLst>
              <a:ext uri="{FF2B5EF4-FFF2-40B4-BE49-F238E27FC236}">
                <a16:creationId xmlns:a16="http://schemas.microsoft.com/office/drawing/2014/main" id="{A85058BE-E741-4DB1-DAB9-0768BECEC326}"/>
              </a:ext>
            </a:extLst>
          </p:cNvPr>
          <p:cNvSpPr txBox="1">
            <a:spLocks/>
          </p:cNvSpPr>
          <p:nvPr/>
        </p:nvSpPr>
        <p:spPr>
          <a:xfrm>
            <a:off x="6191116" y="1245930"/>
            <a:ext cx="5464301"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a:solidFill>
                  <a:srgbClr val="171616"/>
                </a:solidFill>
              </a:rPr>
              <a:t>ASEAN+3’s aggregate fertility rate, at 1.4 births per woman, is well-below the present replacement level</a:t>
            </a:r>
          </a:p>
        </p:txBody>
      </p:sp>
      <p:sp>
        <p:nvSpPr>
          <p:cNvPr id="20" name="Text Placeholder 19">
            <a:extLst>
              <a:ext uri="{FF2B5EF4-FFF2-40B4-BE49-F238E27FC236}">
                <a16:creationId xmlns:a16="http://schemas.microsoft.com/office/drawing/2014/main" id="{6F8F82CA-DA3C-E134-713F-EEFAC5F9F675}"/>
              </a:ext>
            </a:extLst>
          </p:cNvPr>
          <p:cNvSpPr txBox="1">
            <a:spLocks/>
          </p:cNvSpPr>
          <p:nvPr/>
        </p:nvSpPr>
        <p:spPr>
          <a:xfrm>
            <a:off x="364251" y="1245930"/>
            <a:ext cx="5464301"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a:solidFill>
                  <a:srgbClr val="171616"/>
                </a:solidFill>
              </a:rPr>
              <a:t>The region’s total working population is projected to start shrinking by the second half of this decade</a:t>
            </a:r>
          </a:p>
        </p:txBody>
      </p:sp>
      <p:graphicFrame>
        <p:nvGraphicFramePr>
          <p:cNvPr id="14" name="Content Placeholder 9">
            <a:extLst>
              <a:ext uri="{FF2B5EF4-FFF2-40B4-BE49-F238E27FC236}">
                <a16:creationId xmlns:a16="http://schemas.microsoft.com/office/drawing/2014/main" id="{8198E188-26E6-1A7D-6D37-CE38883E5E67}"/>
              </a:ext>
            </a:extLst>
          </p:cNvPr>
          <p:cNvGraphicFramePr>
            <a:graphicFrameLocks noGrp="1"/>
          </p:cNvGraphicFramePr>
          <p:nvPr>
            <p:ph sz="quarter" idx="36"/>
            <p:extLst>
              <p:ext uri="{D42A27DB-BD31-4B8C-83A1-F6EECF244321}">
                <p14:modId xmlns:p14="http://schemas.microsoft.com/office/powerpoint/2010/main" val="4266716605"/>
              </p:ext>
            </p:extLst>
          </p:nvPr>
        </p:nvGraphicFramePr>
        <p:xfrm>
          <a:off x="6191250" y="2501900"/>
          <a:ext cx="5464175" cy="3665538"/>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a:extLst>
              <a:ext uri="{FF2B5EF4-FFF2-40B4-BE49-F238E27FC236}">
                <a16:creationId xmlns:a16="http://schemas.microsoft.com/office/drawing/2014/main" id="{BC4674D4-6702-EA09-1E5E-098CD8D8D732}"/>
              </a:ext>
            </a:extLst>
          </p:cNvPr>
          <p:cNvGrpSpPr/>
          <p:nvPr/>
        </p:nvGrpSpPr>
        <p:grpSpPr>
          <a:xfrm>
            <a:off x="-5715" y="7102"/>
            <a:ext cx="12202207" cy="270680"/>
            <a:chOff x="-5715" y="7102"/>
            <a:chExt cx="12202207" cy="270680"/>
          </a:xfrm>
        </p:grpSpPr>
        <p:cxnSp>
          <p:nvCxnSpPr>
            <p:cNvPr id="6" name="Straight Connector 5">
              <a:extLst>
                <a:ext uri="{FF2B5EF4-FFF2-40B4-BE49-F238E27FC236}">
                  <a16:creationId xmlns:a16="http://schemas.microsoft.com/office/drawing/2014/main" id="{9E1381EB-B004-8191-24E5-1657389CE97B}"/>
                </a:ext>
              </a:extLst>
            </p:cNvPr>
            <p:cNvCxnSpPr>
              <a:cxnSpLocks/>
            </p:cNvCxnSpPr>
            <p:nvPr/>
          </p:nvCxnSpPr>
          <p:spPr>
            <a:xfrm>
              <a:off x="-5715" y="275347"/>
              <a:ext cx="5979934"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CC73A54A-8F5C-9B97-08E1-8BB451B241FD}"/>
                </a:ext>
              </a:extLst>
            </p:cNvPr>
            <p:cNvGrpSpPr/>
            <p:nvPr/>
          </p:nvGrpSpPr>
          <p:grpSpPr>
            <a:xfrm>
              <a:off x="5974219" y="7102"/>
              <a:ext cx="6222273" cy="270680"/>
              <a:chOff x="5974219" y="7102"/>
              <a:chExt cx="6222273" cy="270680"/>
            </a:xfrm>
          </p:grpSpPr>
          <p:sp>
            <p:nvSpPr>
              <p:cNvPr id="11" name="Rectangle: Top Corners Rounded 10">
                <a:extLst>
                  <a:ext uri="{FF2B5EF4-FFF2-40B4-BE49-F238E27FC236}">
                    <a16:creationId xmlns:a16="http://schemas.microsoft.com/office/drawing/2014/main" id="{17B83076-7689-637C-237D-C271796967C5}"/>
                  </a:ext>
                </a:extLst>
              </p:cNvPr>
              <p:cNvSpPr/>
              <p:nvPr/>
            </p:nvSpPr>
            <p:spPr>
              <a:xfrm>
                <a:off x="8058248" y="7103"/>
                <a:ext cx="2052000" cy="269726"/>
              </a:xfrm>
              <a:prstGeom prst="round2SameRect">
                <a:avLst>
                  <a:gd name="adj1" fmla="val 50000"/>
                  <a:gd name="adj2" fmla="val 0"/>
                </a:avLst>
              </a:prstGeom>
              <a:blipFill dpi="0" rotWithShape="0">
                <a:blip r:embed="rId5"/>
                <a:srcRect/>
                <a:stretch>
                  <a:fillRect l="-171000" r="-7300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trade reconfiguration</a:t>
                </a:r>
                <a:endParaRPr lang="en-SG" sz="1000" b="1" cap="all">
                  <a:solidFill>
                    <a:schemeClr val="bg1">
                      <a:lumMod val="75000"/>
                    </a:schemeClr>
                  </a:solidFill>
                </a:endParaRPr>
              </a:p>
            </p:txBody>
          </p:sp>
          <p:sp>
            <p:nvSpPr>
              <p:cNvPr id="12" name="Rectangle: Top Corners Rounded 11">
                <a:extLst>
                  <a:ext uri="{FF2B5EF4-FFF2-40B4-BE49-F238E27FC236}">
                    <a16:creationId xmlns:a16="http://schemas.microsoft.com/office/drawing/2014/main" id="{50DB6922-E93C-1D5D-BBD9-60C2E895F76B}"/>
                  </a:ext>
                </a:extLst>
              </p:cNvPr>
              <p:cNvSpPr/>
              <p:nvPr/>
            </p:nvSpPr>
            <p:spPr>
              <a:xfrm>
                <a:off x="10132144" y="8056"/>
                <a:ext cx="2052000" cy="269726"/>
              </a:xfrm>
              <a:prstGeom prst="round2SameRect">
                <a:avLst>
                  <a:gd name="adj1" fmla="val 50000"/>
                  <a:gd name="adj2" fmla="val 0"/>
                </a:avLst>
              </a:prstGeom>
              <a:blipFill>
                <a:blip r:embed="rId5"/>
                <a:stretch>
                  <a:fillRect l="-171000" r="-7300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Technological change</a:t>
                </a:r>
                <a:endParaRPr lang="en-SG" sz="1000" b="1" cap="all">
                  <a:solidFill>
                    <a:schemeClr val="bg1">
                      <a:lumMod val="75000"/>
                    </a:schemeClr>
                  </a:solidFill>
                </a:endParaRPr>
              </a:p>
            </p:txBody>
          </p:sp>
          <p:sp>
            <p:nvSpPr>
              <p:cNvPr id="17" name="Rectangle: Top Corners Rounded 16">
                <a:extLst>
                  <a:ext uri="{FF2B5EF4-FFF2-40B4-BE49-F238E27FC236}">
                    <a16:creationId xmlns:a16="http://schemas.microsoft.com/office/drawing/2014/main" id="{84374208-DD8D-F529-5E37-AB0F9624F4E7}"/>
                  </a:ext>
                </a:extLst>
              </p:cNvPr>
              <p:cNvSpPr/>
              <p:nvPr/>
            </p:nvSpPr>
            <p:spPr>
              <a:xfrm>
                <a:off x="5974219" y="7102"/>
                <a:ext cx="2052000" cy="269726"/>
              </a:xfrm>
              <a:prstGeom prst="round2SameRect">
                <a:avLst>
                  <a:gd name="adj1" fmla="val 50000"/>
                  <a:gd name="adj2" fmla="val 0"/>
                </a:avLst>
              </a:prstGeom>
              <a:solidFill>
                <a:schemeClr val="bg1"/>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blipFill>
                      <a:blip r:embed="rId6"/>
                      <a:tile tx="0" ty="0" sx="100000" sy="100000" flip="none" algn="bl"/>
                    </a:blipFill>
                  </a:rPr>
                  <a:t>Aging</a:t>
                </a:r>
                <a:endParaRPr lang="en-SG" sz="1000" b="1" cap="all">
                  <a:blipFill>
                    <a:blip r:embed="rId6"/>
                    <a:tile tx="0" ty="0" sx="100000" sy="100000" flip="none" algn="bl"/>
                  </a:blipFill>
                </a:endParaRPr>
              </a:p>
            </p:txBody>
          </p:sp>
          <p:cxnSp>
            <p:nvCxnSpPr>
              <p:cNvPr id="21" name="Straight Connector 20">
                <a:extLst>
                  <a:ext uri="{FF2B5EF4-FFF2-40B4-BE49-F238E27FC236}">
                    <a16:creationId xmlns:a16="http://schemas.microsoft.com/office/drawing/2014/main" id="{9EAD0FF6-7023-3181-9670-453EBE0753D1}"/>
                  </a:ext>
                </a:extLst>
              </p:cNvPr>
              <p:cNvCxnSpPr>
                <a:cxnSpLocks/>
              </p:cNvCxnSpPr>
              <p:nvPr/>
            </p:nvCxnSpPr>
            <p:spPr>
              <a:xfrm>
                <a:off x="5979934" y="276649"/>
                <a:ext cx="204055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DC5AAEA-D327-E5F2-2A74-CB26C951DEE8}"/>
                  </a:ext>
                </a:extLst>
              </p:cNvPr>
              <p:cNvCxnSpPr>
                <a:cxnSpLocks/>
              </p:cNvCxnSpPr>
              <p:nvPr/>
            </p:nvCxnSpPr>
            <p:spPr>
              <a:xfrm>
                <a:off x="8020492" y="276258"/>
                <a:ext cx="417600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sp>
        <p:nvSpPr>
          <p:cNvPr id="5" name="Slide Number Placeholder 4">
            <a:extLst>
              <a:ext uri="{FF2B5EF4-FFF2-40B4-BE49-F238E27FC236}">
                <a16:creationId xmlns:a16="http://schemas.microsoft.com/office/drawing/2014/main" id="{943D4488-1694-2E49-A0CF-34BBB40D4585}"/>
              </a:ext>
            </a:extLst>
          </p:cNvPr>
          <p:cNvSpPr txBox="1">
            <a:spLocks/>
          </p:cNvSpPr>
          <p:nvPr/>
        </p:nvSpPr>
        <p:spPr>
          <a:xfrm>
            <a:off x="9243472" y="6356350"/>
            <a:ext cx="27432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E63F5C1-078D-470A-9B1F-351C9D2F8E7B}" type="slidenum">
              <a:rPr lang="en-US" sz="1200" smtClean="0">
                <a:solidFill>
                  <a:schemeClr val="tx1">
                    <a:tint val="75000"/>
                  </a:schemeClr>
                </a:solidFill>
              </a:rPr>
              <a:pPr algn="r"/>
              <a:t>17</a:t>
            </a:fld>
            <a:endParaRPr lang="en-US" sz="1200" dirty="0">
              <a:solidFill>
                <a:schemeClr val="tx1">
                  <a:tint val="75000"/>
                </a:schemeClr>
              </a:solidFill>
            </a:endParaRPr>
          </a:p>
        </p:txBody>
      </p:sp>
    </p:spTree>
    <p:extLst>
      <p:ext uri="{BB962C8B-B14F-4D97-AF65-F5344CB8AC3E}">
        <p14:creationId xmlns:p14="http://schemas.microsoft.com/office/powerpoint/2010/main" val="3951567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73B22-38D0-4C67-E830-90880DB68FED}"/>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1E16FF4-EC9E-F56E-BFEE-0EDF7ABC3D16}"/>
              </a:ext>
            </a:extLst>
          </p:cNvPr>
          <p:cNvSpPr>
            <a:spLocks noGrp="1"/>
          </p:cNvSpPr>
          <p:nvPr>
            <p:ph sz="quarter" idx="36"/>
          </p:nvPr>
        </p:nvSpPr>
        <p:spPr>
          <a:xfrm>
            <a:off x="6191116" y="2496010"/>
            <a:ext cx="5464301" cy="3671888"/>
          </a:xfrm>
          <a:solidFill>
            <a:schemeClr val="bg1"/>
          </a:solidFill>
        </p:spPr>
        <p:txBody>
          <a:bodyPr/>
          <a:lstStyle/>
          <a:p>
            <a:endParaRPr lang="en-SG" dirty="0"/>
          </a:p>
        </p:txBody>
      </p:sp>
      <p:sp>
        <p:nvSpPr>
          <p:cNvPr id="4" name="Text Placeholder 3">
            <a:extLst>
              <a:ext uri="{FF2B5EF4-FFF2-40B4-BE49-F238E27FC236}">
                <a16:creationId xmlns:a16="http://schemas.microsoft.com/office/drawing/2014/main" id="{A39DD6AB-644B-FDFA-7140-6A5F13775E18}"/>
              </a:ext>
            </a:extLst>
          </p:cNvPr>
          <p:cNvSpPr>
            <a:spLocks noGrp="1"/>
          </p:cNvSpPr>
          <p:nvPr>
            <p:ph type="body" sz="quarter" idx="28"/>
          </p:nvPr>
        </p:nvSpPr>
        <p:spPr>
          <a:xfrm>
            <a:off x="364251" y="1826503"/>
            <a:ext cx="5464301" cy="730800"/>
          </a:xfrm>
        </p:spPr>
        <p:txBody>
          <a:bodyPr/>
          <a:lstStyle/>
          <a:p>
            <a:pPr lvl="0">
              <a:lnSpc>
                <a:spcPct val="100000"/>
              </a:lnSpc>
              <a:spcBef>
                <a:spcPts val="0"/>
              </a:spcBef>
              <a:defRPr/>
            </a:pPr>
            <a:r>
              <a:rPr lang="en-US" sz="1200" b="1">
                <a:solidFill>
                  <a:srgbClr val="171616"/>
                </a:solidFill>
                <a:cs typeface="Arial" panose="020B0604020202020204" pitchFamily="34" charset="0"/>
              </a:rPr>
              <a:t>ASEAN+3: Income Levels versus Share of Old Persons, 1960–2021</a:t>
            </a:r>
          </a:p>
          <a:p>
            <a:pPr lvl="0">
              <a:lnSpc>
                <a:spcPct val="100000"/>
              </a:lnSpc>
              <a:spcBef>
                <a:spcPts val="0"/>
              </a:spcBef>
              <a:defRPr/>
            </a:pPr>
            <a:r>
              <a:rPr lang="en-US" sz="1200">
                <a:solidFill>
                  <a:srgbClr val="171616"/>
                </a:solidFill>
                <a:cs typeface="Arial" panose="020B0604020202020204" pitchFamily="34" charset="0"/>
              </a:rPr>
              <a:t>(GDP per capita in thousands of constant 2015 US dollars)</a:t>
            </a:r>
          </a:p>
        </p:txBody>
      </p:sp>
      <p:sp>
        <p:nvSpPr>
          <p:cNvPr id="9" name="Text Placeholder 8">
            <a:extLst>
              <a:ext uri="{FF2B5EF4-FFF2-40B4-BE49-F238E27FC236}">
                <a16:creationId xmlns:a16="http://schemas.microsoft.com/office/drawing/2014/main" id="{B9332A06-13D5-26C6-31DB-89F0DD9A0C34}"/>
              </a:ext>
            </a:extLst>
          </p:cNvPr>
          <p:cNvSpPr>
            <a:spLocks noGrp="1"/>
          </p:cNvSpPr>
          <p:nvPr>
            <p:ph type="body" sz="quarter" idx="35"/>
          </p:nvPr>
        </p:nvSpPr>
        <p:spPr>
          <a:xfrm>
            <a:off x="6175022" y="1826503"/>
            <a:ext cx="5480395" cy="730800"/>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t>ASEAN+3: Selected Macroeconomic Implications of Aging</a:t>
            </a:r>
            <a:endParaRPr kumimoji="0" lang="en-US" sz="1200" i="0" u="none" strike="noStrike" kern="1200" cap="none" spc="0" normalizeH="0" baseline="0" noProof="0">
              <a:ln>
                <a:noFill/>
              </a:ln>
              <a:solidFill>
                <a:srgbClr val="171616"/>
              </a:solidFill>
              <a:effectLst/>
              <a:uLnTx/>
              <a:uFillTx/>
              <a:latin typeface="Arial"/>
              <a:ea typeface="+mn-ea"/>
              <a:cs typeface="Arial" panose="020B0604020202020204" pitchFamily="34" charset="0"/>
            </a:endParaRPr>
          </a:p>
        </p:txBody>
      </p:sp>
      <p:sp>
        <p:nvSpPr>
          <p:cNvPr id="18" name="Text Placeholder 8">
            <a:extLst>
              <a:ext uri="{FF2B5EF4-FFF2-40B4-BE49-F238E27FC236}">
                <a16:creationId xmlns:a16="http://schemas.microsoft.com/office/drawing/2014/main" id="{34461E24-3D2C-FF1A-3903-BF14F015BE1F}"/>
              </a:ext>
            </a:extLst>
          </p:cNvPr>
          <p:cNvSpPr txBox="1">
            <a:spLocks/>
          </p:cNvSpPr>
          <p:nvPr/>
        </p:nvSpPr>
        <p:spPr>
          <a:xfrm>
            <a:off x="6207626" y="6341288"/>
            <a:ext cx="4896000" cy="1846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5" name="Text Placeholder 6">
            <a:extLst>
              <a:ext uri="{FF2B5EF4-FFF2-40B4-BE49-F238E27FC236}">
                <a16:creationId xmlns:a16="http://schemas.microsoft.com/office/drawing/2014/main" id="{B629530B-4AC6-18AA-688C-162D108F77A1}"/>
              </a:ext>
            </a:extLst>
          </p:cNvPr>
          <p:cNvSpPr txBox="1">
            <a:spLocks/>
          </p:cNvSpPr>
          <p:nvPr/>
        </p:nvSpPr>
        <p:spPr>
          <a:xfrm>
            <a:off x="268904" y="6248241"/>
            <a:ext cx="5637213"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United Nations Department of Economic and Social Affairs, Population Division; World Development Indicators, World Bank; AMRO staff calculations. </a:t>
            </a:r>
          </a:p>
        </p:txBody>
      </p:sp>
      <p:sp>
        <p:nvSpPr>
          <p:cNvPr id="16" name="Text Placeholder 7">
            <a:extLst>
              <a:ext uri="{FF2B5EF4-FFF2-40B4-BE49-F238E27FC236}">
                <a16:creationId xmlns:a16="http://schemas.microsoft.com/office/drawing/2014/main" id="{7A4029BF-6598-BF88-2FA1-58F2139F81F7}"/>
              </a:ext>
            </a:extLst>
          </p:cNvPr>
          <p:cNvSpPr txBox="1">
            <a:spLocks/>
          </p:cNvSpPr>
          <p:nvPr/>
        </p:nvSpPr>
        <p:spPr>
          <a:xfrm>
            <a:off x="6096000" y="6247814"/>
            <a:ext cx="5730127" cy="2781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AMRO staff.</a:t>
            </a:r>
          </a:p>
        </p:txBody>
      </p:sp>
      <p:sp>
        <p:nvSpPr>
          <p:cNvPr id="2" name="Text Placeholder 1">
            <a:extLst>
              <a:ext uri="{FF2B5EF4-FFF2-40B4-BE49-F238E27FC236}">
                <a16:creationId xmlns:a16="http://schemas.microsoft.com/office/drawing/2014/main" id="{F172498B-F766-5BD7-BCB5-6B64C6F1D8E2}"/>
              </a:ext>
            </a:extLst>
          </p:cNvPr>
          <p:cNvSpPr txBox="1">
            <a:spLocks/>
          </p:cNvSpPr>
          <p:nvPr/>
        </p:nvSpPr>
        <p:spPr>
          <a:xfrm flipH="1">
            <a:off x="363538" y="260967"/>
            <a:ext cx="10901092" cy="984962"/>
          </a:xfrm>
          <a:prstGeom prst="rect">
            <a:avLst/>
          </a:prstGeom>
          <a:no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800" b="1"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a:t>With the region’s pace of aging, becoming “old before rich” is a pressing challenge.</a:t>
            </a:r>
            <a:endParaRPr lang="en-US" sz="2000" b="0">
              <a:solidFill>
                <a:srgbClr val="7F7F7F"/>
              </a:solidFill>
            </a:endParaRPr>
          </a:p>
        </p:txBody>
      </p:sp>
      <p:sp>
        <p:nvSpPr>
          <p:cNvPr id="19" name="Text Placeholder 17">
            <a:extLst>
              <a:ext uri="{FF2B5EF4-FFF2-40B4-BE49-F238E27FC236}">
                <a16:creationId xmlns:a16="http://schemas.microsoft.com/office/drawing/2014/main" id="{D28E4478-FDB6-8B15-5D4D-8DF93CBD25E7}"/>
              </a:ext>
            </a:extLst>
          </p:cNvPr>
          <p:cNvSpPr txBox="1">
            <a:spLocks/>
          </p:cNvSpPr>
          <p:nvPr/>
        </p:nvSpPr>
        <p:spPr>
          <a:xfrm>
            <a:off x="6191116" y="1245930"/>
            <a:ext cx="5464301"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solidFill>
                  <a:srgbClr val="171616"/>
                </a:solidFill>
                <a:latin typeface="Arial"/>
              </a:rPr>
              <a:t>Rapid aging can weigh on the region’s growth potential, macroeconomic stability, and fiscal sustainability</a:t>
            </a:r>
            <a:endParaRPr kumimoji="0" lang="en-US" sz="1400" b="0" i="1" u="none" strike="noStrike" kern="1200" cap="none" spc="0" normalizeH="0" baseline="0" noProof="0">
              <a:ln>
                <a:noFill/>
              </a:ln>
              <a:solidFill>
                <a:srgbClr val="171616"/>
              </a:solidFill>
              <a:effectLst/>
              <a:uLnTx/>
              <a:uFillTx/>
              <a:latin typeface="Arial"/>
              <a:ea typeface="+mn-ea"/>
              <a:cs typeface="+mn-cs"/>
            </a:endParaRPr>
          </a:p>
        </p:txBody>
      </p:sp>
      <p:sp>
        <p:nvSpPr>
          <p:cNvPr id="20" name="Text Placeholder 19">
            <a:extLst>
              <a:ext uri="{FF2B5EF4-FFF2-40B4-BE49-F238E27FC236}">
                <a16:creationId xmlns:a16="http://schemas.microsoft.com/office/drawing/2014/main" id="{161DFB9D-720F-B9BE-17B1-CF960C557248}"/>
              </a:ext>
            </a:extLst>
          </p:cNvPr>
          <p:cNvSpPr txBox="1">
            <a:spLocks/>
          </p:cNvSpPr>
          <p:nvPr/>
        </p:nvSpPr>
        <p:spPr>
          <a:xfrm>
            <a:off x="364251" y="1245930"/>
            <a:ext cx="5464301"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a:solidFill>
                  <a:srgbClr val="171616"/>
                </a:solidFill>
              </a:rPr>
              <a:t>Many economies that are ahead in the demographic transition are still at relatively lower levels of income</a:t>
            </a:r>
            <a:endParaRPr lang="en-US" sz="1100">
              <a:solidFill>
                <a:srgbClr val="171616"/>
              </a:solidFill>
            </a:endParaRPr>
          </a:p>
        </p:txBody>
      </p:sp>
      <p:grpSp>
        <p:nvGrpSpPr>
          <p:cNvPr id="36" name="Group 35">
            <a:extLst>
              <a:ext uri="{FF2B5EF4-FFF2-40B4-BE49-F238E27FC236}">
                <a16:creationId xmlns:a16="http://schemas.microsoft.com/office/drawing/2014/main" id="{40A5C420-9349-F8E2-885E-E4ACEB1850C3}"/>
              </a:ext>
            </a:extLst>
          </p:cNvPr>
          <p:cNvGrpSpPr/>
          <p:nvPr/>
        </p:nvGrpSpPr>
        <p:grpSpPr>
          <a:xfrm>
            <a:off x="-5715" y="7102"/>
            <a:ext cx="12202207" cy="270680"/>
            <a:chOff x="-5715" y="7102"/>
            <a:chExt cx="12202207" cy="270680"/>
          </a:xfrm>
        </p:grpSpPr>
        <p:cxnSp>
          <p:nvCxnSpPr>
            <p:cNvPr id="37" name="Straight Connector 36">
              <a:extLst>
                <a:ext uri="{FF2B5EF4-FFF2-40B4-BE49-F238E27FC236}">
                  <a16:creationId xmlns:a16="http://schemas.microsoft.com/office/drawing/2014/main" id="{C16D6439-9B75-4EA9-EC2C-35759E181FBB}"/>
                </a:ext>
              </a:extLst>
            </p:cNvPr>
            <p:cNvCxnSpPr>
              <a:cxnSpLocks/>
            </p:cNvCxnSpPr>
            <p:nvPr/>
          </p:nvCxnSpPr>
          <p:spPr>
            <a:xfrm>
              <a:off x="-5715" y="275347"/>
              <a:ext cx="5979934"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9DC35C57-BAF0-C3B1-72C5-80F5008AB783}"/>
                </a:ext>
              </a:extLst>
            </p:cNvPr>
            <p:cNvGrpSpPr/>
            <p:nvPr/>
          </p:nvGrpSpPr>
          <p:grpSpPr>
            <a:xfrm>
              <a:off x="5974219" y="7102"/>
              <a:ext cx="6222273" cy="270680"/>
              <a:chOff x="5974219" y="7102"/>
              <a:chExt cx="6222273" cy="270680"/>
            </a:xfrm>
          </p:grpSpPr>
          <p:sp>
            <p:nvSpPr>
              <p:cNvPr id="39" name="Rectangle: Top Corners Rounded 38">
                <a:extLst>
                  <a:ext uri="{FF2B5EF4-FFF2-40B4-BE49-F238E27FC236}">
                    <a16:creationId xmlns:a16="http://schemas.microsoft.com/office/drawing/2014/main" id="{AA095649-3176-D78B-35C2-90EF044A8CFC}"/>
                  </a:ext>
                </a:extLst>
              </p:cNvPr>
              <p:cNvSpPr/>
              <p:nvPr/>
            </p:nvSpPr>
            <p:spPr>
              <a:xfrm>
                <a:off x="8058248" y="7103"/>
                <a:ext cx="2052000" cy="269726"/>
              </a:xfrm>
              <a:prstGeom prst="round2SameRect">
                <a:avLst>
                  <a:gd name="adj1" fmla="val 50000"/>
                  <a:gd name="adj2" fmla="val 0"/>
                </a:avLst>
              </a:prstGeom>
              <a:blipFill dpi="0" rotWithShape="1">
                <a:blip r:embed="rId3">
                  <a:extLst>
                    <a:ext uri="{28A0092B-C50C-407E-A947-70E740481C1C}">
                      <a14:useLocalDpi xmlns:a14="http://schemas.microsoft.com/office/drawing/2010/main" val="0"/>
                    </a:ext>
                  </a:extLst>
                </a:blip>
                <a:srcRect/>
                <a:stretch>
                  <a:fillRect l="-171000" r="-7300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trade reconfiguration</a:t>
                </a:r>
                <a:endParaRPr lang="en-SG" sz="1000" b="1" cap="all">
                  <a:solidFill>
                    <a:schemeClr val="bg1">
                      <a:lumMod val="75000"/>
                    </a:schemeClr>
                  </a:solidFill>
                </a:endParaRPr>
              </a:p>
            </p:txBody>
          </p:sp>
          <p:sp>
            <p:nvSpPr>
              <p:cNvPr id="40" name="Rectangle: Top Corners Rounded 39">
                <a:extLst>
                  <a:ext uri="{FF2B5EF4-FFF2-40B4-BE49-F238E27FC236}">
                    <a16:creationId xmlns:a16="http://schemas.microsoft.com/office/drawing/2014/main" id="{89075252-80FE-94E6-7C00-DC14AAF9A493}"/>
                  </a:ext>
                </a:extLst>
              </p:cNvPr>
              <p:cNvSpPr/>
              <p:nvPr/>
            </p:nvSpPr>
            <p:spPr>
              <a:xfrm>
                <a:off x="10132144" y="8056"/>
                <a:ext cx="2052000" cy="269726"/>
              </a:xfrm>
              <a:prstGeom prst="round2SameRect">
                <a:avLst>
                  <a:gd name="adj1" fmla="val 50000"/>
                  <a:gd name="adj2" fmla="val 0"/>
                </a:avLst>
              </a:prstGeom>
              <a:blipFill dpi="0" rotWithShape="1">
                <a:blip r:embed="rId3">
                  <a:extLst>
                    <a:ext uri="{28A0092B-C50C-407E-A947-70E740481C1C}">
                      <a14:useLocalDpi xmlns:a14="http://schemas.microsoft.com/office/drawing/2010/main" val="0"/>
                    </a:ext>
                  </a:extLst>
                </a:blip>
                <a:srcRect/>
                <a:stretch>
                  <a:fillRect l="-171000" r="-7300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Technological change</a:t>
                </a:r>
                <a:endParaRPr lang="en-SG" sz="1000" b="1" cap="all">
                  <a:solidFill>
                    <a:schemeClr val="bg1">
                      <a:lumMod val="75000"/>
                    </a:schemeClr>
                  </a:solidFill>
                </a:endParaRPr>
              </a:p>
            </p:txBody>
          </p:sp>
          <p:sp>
            <p:nvSpPr>
              <p:cNvPr id="41" name="Rectangle: Top Corners Rounded 40">
                <a:extLst>
                  <a:ext uri="{FF2B5EF4-FFF2-40B4-BE49-F238E27FC236}">
                    <a16:creationId xmlns:a16="http://schemas.microsoft.com/office/drawing/2014/main" id="{0DF8B0F8-EC59-53FF-228A-F6039647A04E}"/>
                  </a:ext>
                </a:extLst>
              </p:cNvPr>
              <p:cNvSpPr/>
              <p:nvPr/>
            </p:nvSpPr>
            <p:spPr>
              <a:xfrm>
                <a:off x="5974219" y="7102"/>
                <a:ext cx="2052000" cy="269726"/>
              </a:xfrm>
              <a:prstGeom prst="round2SameRect">
                <a:avLst>
                  <a:gd name="adj1" fmla="val 50000"/>
                  <a:gd name="adj2" fmla="val 0"/>
                </a:avLst>
              </a:prstGeom>
              <a:solidFill>
                <a:schemeClr val="bg1"/>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blipFill>
                      <a:blip r:embed="rId4"/>
                      <a:tile tx="0" ty="0" sx="100000" sy="100000" flip="none" algn="bl"/>
                    </a:blipFill>
                  </a:rPr>
                  <a:t>Aging</a:t>
                </a:r>
                <a:endParaRPr lang="en-SG" sz="1000" b="1" cap="all">
                  <a:blipFill>
                    <a:blip r:embed="rId4"/>
                    <a:tile tx="0" ty="0" sx="100000" sy="100000" flip="none" algn="bl"/>
                  </a:blipFill>
                </a:endParaRPr>
              </a:p>
            </p:txBody>
          </p:sp>
          <p:cxnSp>
            <p:nvCxnSpPr>
              <p:cNvPr id="42" name="Straight Connector 41">
                <a:extLst>
                  <a:ext uri="{FF2B5EF4-FFF2-40B4-BE49-F238E27FC236}">
                    <a16:creationId xmlns:a16="http://schemas.microsoft.com/office/drawing/2014/main" id="{E0B77E1F-B990-62E1-4E39-E0588EDA18B9}"/>
                  </a:ext>
                </a:extLst>
              </p:cNvPr>
              <p:cNvCxnSpPr>
                <a:cxnSpLocks/>
              </p:cNvCxnSpPr>
              <p:nvPr/>
            </p:nvCxnSpPr>
            <p:spPr>
              <a:xfrm>
                <a:off x="5979934" y="276649"/>
                <a:ext cx="204055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96423AD-6676-358D-D2CD-BCC5D7187829}"/>
                  </a:ext>
                </a:extLst>
              </p:cNvPr>
              <p:cNvCxnSpPr>
                <a:cxnSpLocks/>
              </p:cNvCxnSpPr>
              <p:nvPr/>
            </p:nvCxnSpPr>
            <p:spPr>
              <a:xfrm>
                <a:off x="8020492" y="276258"/>
                <a:ext cx="417600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graphicFrame>
        <p:nvGraphicFramePr>
          <p:cNvPr id="10" name="Content Placeholder 22">
            <a:extLst>
              <a:ext uri="{FF2B5EF4-FFF2-40B4-BE49-F238E27FC236}">
                <a16:creationId xmlns:a16="http://schemas.microsoft.com/office/drawing/2014/main" id="{BC7F15CA-9059-4C46-AEE9-8526CBED2847}"/>
              </a:ext>
            </a:extLst>
          </p:cNvPr>
          <p:cNvGraphicFramePr>
            <a:graphicFrameLocks noGrp="1"/>
          </p:cNvGraphicFramePr>
          <p:nvPr>
            <p:ph sz="quarter" idx="26"/>
            <p:extLst>
              <p:ext uri="{D42A27DB-BD31-4B8C-83A1-F6EECF244321}">
                <p14:modId xmlns:p14="http://schemas.microsoft.com/office/powerpoint/2010/main" val="2386927265"/>
              </p:ext>
            </p:extLst>
          </p:nvPr>
        </p:nvGraphicFramePr>
        <p:xfrm>
          <a:off x="363538" y="2501900"/>
          <a:ext cx="5465762" cy="36718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ontent Placeholder 10">
            <a:extLst>
              <a:ext uri="{FF2B5EF4-FFF2-40B4-BE49-F238E27FC236}">
                <a16:creationId xmlns:a16="http://schemas.microsoft.com/office/drawing/2014/main" id="{0DC8244B-5117-CDB4-F4F4-CD6FA5E35137}"/>
              </a:ext>
            </a:extLst>
          </p:cNvPr>
          <p:cNvGraphicFramePr>
            <a:graphicFrameLocks/>
          </p:cNvGraphicFramePr>
          <p:nvPr>
            <p:extLst>
              <p:ext uri="{D42A27DB-BD31-4B8C-83A1-F6EECF244321}">
                <p14:modId xmlns:p14="http://schemas.microsoft.com/office/powerpoint/2010/main" val="332153703"/>
              </p:ext>
            </p:extLst>
          </p:nvPr>
        </p:nvGraphicFramePr>
        <p:xfrm>
          <a:off x="6451072" y="2692031"/>
          <a:ext cx="4966228" cy="32173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6" name="Straight Connector 5">
            <a:extLst>
              <a:ext uri="{FF2B5EF4-FFF2-40B4-BE49-F238E27FC236}">
                <a16:creationId xmlns:a16="http://schemas.microsoft.com/office/drawing/2014/main" id="{D83CA4A4-7048-6090-715B-0F842857ACD7}"/>
              </a:ext>
            </a:extLst>
          </p:cNvPr>
          <p:cNvCxnSpPr/>
          <p:nvPr/>
        </p:nvCxnSpPr>
        <p:spPr>
          <a:xfrm>
            <a:off x="730669" y="3846009"/>
            <a:ext cx="4896000" cy="0"/>
          </a:xfrm>
          <a:prstGeom prst="line">
            <a:avLst/>
          </a:prstGeom>
          <a:ln w="9525">
            <a:prstDash val="sysDash"/>
          </a:ln>
        </p:spPr>
        <p:style>
          <a:lnRef idx="1">
            <a:schemeClr val="dk1"/>
          </a:lnRef>
          <a:fillRef idx="0">
            <a:schemeClr val="dk1"/>
          </a:fillRef>
          <a:effectRef idx="0">
            <a:schemeClr val="dk1"/>
          </a:effectRef>
          <a:fontRef idx="minor">
            <a:schemeClr val="tx1"/>
          </a:fontRef>
        </p:style>
      </p:cxnSp>
      <p:sp>
        <p:nvSpPr>
          <p:cNvPr id="5" name="Slide Number Placeholder 4">
            <a:extLst>
              <a:ext uri="{FF2B5EF4-FFF2-40B4-BE49-F238E27FC236}">
                <a16:creationId xmlns:a16="http://schemas.microsoft.com/office/drawing/2014/main" id="{FA590F2F-C954-EEC7-CC6D-DDDFC8C427BE}"/>
              </a:ext>
            </a:extLst>
          </p:cNvPr>
          <p:cNvSpPr txBox="1">
            <a:spLocks/>
          </p:cNvSpPr>
          <p:nvPr/>
        </p:nvSpPr>
        <p:spPr>
          <a:xfrm>
            <a:off x="9243472" y="6356350"/>
            <a:ext cx="27432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E63F5C1-078D-470A-9B1F-351C9D2F8E7B}" type="slidenum">
              <a:rPr lang="en-US" sz="1200" smtClean="0">
                <a:solidFill>
                  <a:schemeClr val="tx1">
                    <a:tint val="75000"/>
                  </a:schemeClr>
                </a:solidFill>
              </a:rPr>
              <a:pPr algn="r"/>
              <a:t>18</a:t>
            </a:fld>
            <a:endParaRPr lang="en-US" sz="1200" dirty="0">
              <a:solidFill>
                <a:schemeClr val="tx1">
                  <a:tint val="75000"/>
                </a:schemeClr>
              </a:solidFill>
            </a:endParaRPr>
          </a:p>
        </p:txBody>
      </p:sp>
    </p:spTree>
    <p:extLst>
      <p:ext uri="{BB962C8B-B14F-4D97-AF65-F5344CB8AC3E}">
        <p14:creationId xmlns:p14="http://schemas.microsoft.com/office/powerpoint/2010/main" val="2758378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33CDB-88EF-1A07-5A57-EF8A96D1A90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5608D8B-2202-1FDE-1FD9-4582E8A18D86}"/>
              </a:ext>
            </a:extLst>
          </p:cNvPr>
          <p:cNvSpPr>
            <a:spLocks noGrp="1"/>
          </p:cNvSpPr>
          <p:nvPr>
            <p:ph type="body" sz="quarter" idx="28"/>
          </p:nvPr>
        </p:nvSpPr>
        <p:spPr>
          <a:xfrm>
            <a:off x="364251" y="1826503"/>
            <a:ext cx="5464301" cy="730800"/>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t>World: Healthy Life Expectancy, 2019</a:t>
            </a:r>
            <a:endParaRPr kumimoji="0" lang="en-US" sz="1200" i="0" u="none" strike="noStrike" kern="1200" cap="none" spc="0" normalizeH="0" baseline="0" noProof="0">
              <a:ln>
                <a:noFill/>
              </a:ln>
              <a:solidFill>
                <a:srgbClr val="171616"/>
              </a:solidFill>
              <a:effectLst/>
              <a:uLnTx/>
              <a:uFillTx/>
              <a:latin typeface="Arial"/>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i="0" u="none" strike="noStrike" kern="1200" cap="none" spc="0" normalizeH="0" baseline="0" noProof="0">
                <a:ln>
                  <a:noFill/>
                </a:ln>
                <a:solidFill>
                  <a:srgbClr val="171616"/>
                </a:solidFill>
                <a:effectLst/>
                <a:uLnTx/>
                <a:uFillTx/>
                <a:latin typeface="Arial"/>
                <a:ea typeface="+mn-ea"/>
                <a:cs typeface="Arial" panose="020B0604020202020204" pitchFamily="34" charset="0"/>
              </a:rPr>
              <a:t>(Number of years)</a:t>
            </a:r>
            <a:r>
              <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t> </a:t>
            </a:r>
          </a:p>
        </p:txBody>
      </p:sp>
      <p:sp>
        <p:nvSpPr>
          <p:cNvPr id="9" name="Text Placeholder 8">
            <a:extLst>
              <a:ext uri="{FF2B5EF4-FFF2-40B4-BE49-F238E27FC236}">
                <a16:creationId xmlns:a16="http://schemas.microsoft.com/office/drawing/2014/main" id="{3AFEC3AC-B995-709A-7838-7363134B9869}"/>
              </a:ext>
            </a:extLst>
          </p:cNvPr>
          <p:cNvSpPr>
            <a:spLocks noGrp="1"/>
          </p:cNvSpPr>
          <p:nvPr>
            <p:ph type="body" sz="quarter" idx="35"/>
          </p:nvPr>
        </p:nvSpPr>
        <p:spPr>
          <a:xfrm>
            <a:off x="6175022" y="1826503"/>
            <a:ext cx="5480395" cy="730800"/>
          </a:xfrm>
        </p:spPr>
        <p:txBody>
          <a:bodyPr/>
          <a:lstStyle/>
          <a:p>
            <a:pPr lvl="0">
              <a:lnSpc>
                <a:spcPct val="100000"/>
              </a:lnSpc>
              <a:spcBef>
                <a:spcPts val="0"/>
              </a:spcBef>
              <a:defRPr/>
            </a:pPr>
            <a:r>
              <a:rPr lang="en-US" sz="1200" b="1">
                <a:solidFill>
                  <a:srgbClr val="171616"/>
                </a:solidFill>
                <a:cs typeface="Arial" panose="020B0604020202020204" pitchFamily="34" charset="0"/>
              </a:rPr>
              <a:t>ASEAN+3: Prospective versus Retrospective Measures of Working-Age Population</a:t>
            </a:r>
          </a:p>
          <a:p>
            <a:pPr lvl="0">
              <a:lnSpc>
                <a:spcPct val="100000"/>
              </a:lnSpc>
              <a:spcBef>
                <a:spcPts val="0"/>
              </a:spcBef>
              <a:defRPr/>
            </a:pPr>
            <a:r>
              <a:rPr lang="en-US" sz="1200">
                <a:solidFill>
                  <a:srgbClr val="171616"/>
                </a:solidFill>
                <a:cs typeface="Arial" panose="020B0604020202020204" pitchFamily="34" charset="0"/>
              </a:rPr>
              <a:t>(Percent of total population)</a:t>
            </a:r>
          </a:p>
        </p:txBody>
      </p:sp>
      <p:sp>
        <p:nvSpPr>
          <p:cNvPr id="18" name="Text Placeholder 8">
            <a:extLst>
              <a:ext uri="{FF2B5EF4-FFF2-40B4-BE49-F238E27FC236}">
                <a16:creationId xmlns:a16="http://schemas.microsoft.com/office/drawing/2014/main" id="{A33077B4-5CDC-D835-319C-DC04BF6FD52A}"/>
              </a:ext>
            </a:extLst>
          </p:cNvPr>
          <p:cNvSpPr txBox="1">
            <a:spLocks/>
          </p:cNvSpPr>
          <p:nvPr/>
        </p:nvSpPr>
        <p:spPr>
          <a:xfrm>
            <a:off x="6207626" y="6341288"/>
            <a:ext cx="4896000" cy="1846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5" name="Text Placeholder 6">
            <a:extLst>
              <a:ext uri="{FF2B5EF4-FFF2-40B4-BE49-F238E27FC236}">
                <a16:creationId xmlns:a16="http://schemas.microsoft.com/office/drawing/2014/main" id="{8B5AD78A-F6AC-CA59-0D38-C0F4867805C8}"/>
              </a:ext>
            </a:extLst>
          </p:cNvPr>
          <p:cNvSpPr txBox="1">
            <a:spLocks/>
          </p:cNvSpPr>
          <p:nvPr/>
        </p:nvSpPr>
        <p:spPr>
          <a:xfrm>
            <a:off x="268904" y="6248241"/>
            <a:ext cx="5637213"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World Health Organization.</a:t>
            </a:r>
          </a:p>
          <a:p>
            <a:pPr marL="0" indent="0">
              <a:lnSpc>
                <a:spcPct val="100000"/>
              </a:lnSpc>
              <a:spcBef>
                <a:spcPts val="0"/>
              </a:spcBef>
              <a:buNone/>
            </a:pPr>
            <a:r>
              <a:rPr lang="en-US" sz="800">
                <a:solidFill>
                  <a:schemeClr val="bg1">
                    <a:lumMod val="50000"/>
                  </a:schemeClr>
                </a:solidFill>
              </a:rPr>
              <a:t>Note: Healthy life expectancy refers to the average number of years that a person can expect to live in "full health" by taking into account years lived in less than full health due to disease and/or injury. Gray dots correspond to other economies. </a:t>
            </a:r>
          </a:p>
        </p:txBody>
      </p:sp>
      <p:sp>
        <p:nvSpPr>
          <p:cNvPr id="16" name="Text Placeholder 7">
            <a:extLst>
              <a:ext uri="{FF2B5EF4-FFF2-40B4-BE49-F238E27FC236}">
                <a16:creationId xmlns:a16="http://schemas.microsoft.com/office/drawing/2014/main" id="{3D586CBE-991A-CB4F-7546-DF459CEAB77B}"/>
              </a:ext>
            </a:extLst>
          </p:cNvPr>
          <p:cNvSpPr txBox="1">
            <a:spLocks/>
          </p:cNvSpPr>
          <p:nvPr/>
        </p:nvSpPr>
        <p:spPr>
          <a:xfrm>
            <a:off x="6096000" y="6247814"/>
            <a:ext cx="5730127" cy="2781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United Nations Department of Economic and Social Affairs, Population Division; AMRO staff calculations.</a:t>
            </a:r>
          </a:p>
          <a:p>
            <a:pPr marL="0" indent="0">
              <a:lnSpc>
                <a:spcPct val="100000"/>
              </a:lnSpc>
              <a:spcBef>
                <a:spcPts val="0"/>
              </a:spcBef>
              <a:buNone/>
            </a:pPr>
            <a:r>
              <a:rPr lang="en-US" sz="800">
                <a:solidFill>
                  <a:schemeClr val="bg1">
                    <a:lumMod val="50000"/>
                  </a:schemeClr>
                </a:solidFill>
              </a:rPr>
              <a:t>Note: Figures after 2021 use UN estimates (medium variant).</a:t>
            </a:r>
          </a:p>
        </p:txBody>
      </p:sp>
      <p:sp>
        <p:nvSpPr>
          <p:cNvPr id="2" name="Text Placeholder 1">
            <a:extLst>
              <a:ext uri="{FF2B5EF4-FFF2-40B4-BE49-F238E27FC236}">
                <a16:creationId xmlns:a16="http://schemas.microsoft.com/office/drawing/2014/main" id="{8B3198AB-E3F8-50E5-0DF3-5F68BFCDF081}"/>
              </a:ext>
            </a:extLst>
          </p:cNvPr>
          <p:cNvSpPr txBox="1">
            <a:spLocks/>
          </p:cNvSpPr>
          <p:nvPr/>
        </p:nvSpPr>
        <p:spPr>
          <a:xfrm flipH="1">
            <a:off x="363538" y="260967"/>
            <a:ext cx="10901092" cy="984962"/>
          </a:xfrm>
          <a:prstGeom prst="rect">
            <a:avLst/>
          </a:prstGeom>
          <a:no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800" b="1"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a:t>However, these consequences are not pre-determined—especially if the population is allowed to age productively.</a:t>
            </a:r>
            <a:endParaRPr lang="en-US" sz="2000" b="0">
              <a:solidFill>
                <a:srgbClr val="7F7F7F"/>
              </a:solidFill>
            </a:endParaRPr>
          </a:p>
        </p:txBody>
      </p:sp>
      <p:sp>
        <p:nvSpPr>
          <p:cNvPr id="19" name="Text Placeholder 17">
            <a:extLst>
              <a:ext uri="{FF2B5EF4-FFF2-40B4-BE49-F238E27FC236}">
                <a16:creationId xmlns:a16="http://schemas.microsoft.com/office/drawing/2014/main" id="{7A591FBC-FDC1-C661-18DD-AB9D3C8E199F}"/>
              </a:ext>
            </a:extLst>
          </p:cNvPr>
          <p:cNvSpPr txBox="1">
            <a:spLocks/>
          </p:cNvSpPr>
          <p:nvPr/>
        </p:nvSpPr>
        <p:spPr>
          <a:xfrm>
            <a:off x="6191116" y="1245930"/>
            <a:ext cx="5464301"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a:solidFill>
                  <a:srgbClr val="171616"/>
                </a:solidFill>
              </a:rPr>
              <a:t>Leveraging the longevity dividend could see about 200 million workers re-included in the ASEAN+3 workforce by 2050</a:t>
            </a:r>
            <a:endParaRPr lang="en-US" sz="1100">
              <a:solidFill>
                <a:srgbClr val="171616"/>
              </a:solidFill>
            </a:endParaRPr>
          </a:p>
        </p:txBody>
      </p:sp>
      <p:sp>
        <p:nvSpPr>
          <p:cNvPr id="20" name="Text Placeholder 19">
            <a:extLst>
              <a:ext uri="{FF2B5EF4-FFF2-40B4-BE49-F238E27FC236}">
                <a16:creationId xmlns:a16="http://schemas.microsoft.com/office/drawing/2014/main" id="{4EA3AAEF-B667-BFF6-C1F4-30239D4D18C4}"/>
              </a:ext>
            </a:extLst>
          </p:cNvPr>
          <p:cNvSpPr txBox="1">
            <a:spLocks/>
          </p:cNvSpPr>
          <p:nvPr/>
        </p:nvSpPr>
        <p:spPr>
          <a:xfrm>
            <a:off x="364251" y="1245930"/>
            <a:ext cx="5464301"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a:ln>
                  <a:noFill/>
                </a:ln>
                <a:solidFill>
                  <a:srgbClr val="171616"/>
                </a:solidFill>
                <a:effectLst/>
                <a:uLnTx/>
                <a:uFillTx/>
                <a:latin typeface="Arial"/>
                <a:ea typeface="+mn-ea"/>
                <a:cs typeface="+mn-cs"/>
              </a:rPr>
              <a:t>Responding to aging requires a shift from a “chronological” to a “prospective” view that reflects dynamic life changes</a:t>
            </a:r>
          </a:p>
        </p:txBody>
      </p:sp>
      <p:graphicFrame>
        <p:nvGraphicFramePr>
          <p:cNvPr id="6" name="Content Placeholder 5">
            <a:extLst>
              <a:ext uri="{FF2B5EF4-FFF2-40B4-BE49-F238E27FC236}">
                <a16:creationId xmlns:a16="http://schemas.microsoft.com/office/drawing/2014/main" id="{2FF680D9-03EB-129E-E286-3EBE8604EB86}"/>
              </a:ext>
            </a:extLst>
          </p:cNvPr>
          <p:cNvGraphicFramePr>
            <a:graphicFrameLocks noGrp="1"/>
          </p:cNvGraphicFramePr>
          <p:nvPr>
            <p:ph sz="quarter" idx="26"/>
            <p:extLst>
              <p:ext uri="{D42A27DB-BD31-4B8C-83A1-F6EECF244321}">
                <p14:modId xmlns:p14="http://schemas.microsoft.com/office/powerpoint/2010/main" val="849366557"/>
              </p:ext>
            </p:extLst>
          </p:nvPr>
        </p:nvGraphicFramePr>
        <p:xfrm>
          <a:off x="363538" y="2495898"/>
          <a:ext cx="5465762" cy="36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32" name="Group 31">
            <a:extLst>
              <a:ext uri="{FF2B5EF4-FFF2-40B4-BE49-F238E27FC236}">
                <a16:creationId xmlns:a16="http://schemas.microsoft.com/office/drawing/2014/main" id="{45E3ABB8-561A-3E77-281C-B3FC08FA503A}"/>
              </a:ext>
            </a:extLst>
          </p:cNvPr>
          <p:cNvGrpSpPr/>
          <p:nvPr/>
        </p:nvGrpSpPr>
        <p:grpSpPr>
          <a:xfrm>
            <a:off x="-5715" y="7102"/>
            <a:ext cx="12202207" cy="270680"/>
            <a:chOff x="-5715" y="7102"/>
            <a:chExt cx="12202207" cy="270680"/>
          </a:xfrm>
        </p:grpSpPr>
        <p:cxnSp>
          <p:nvCxnSpPr>
            <p:cNvPr id="33" name="Straight Connector 32">
              <a:extLst>
                <a:ext uri="{FF2B5EF4-FFF2-40B4-BE49-F238E27FC236}">
                  <a16:creationId xmlns:a16="http://schemas.microsoft.com/office/drawing/2014/main" id="{EDFF5F28-C762-EC2C-0357-644401BB5D13}"/>
                </a:ext>
              </a:extLst>
            </p:cNvPr>
            <p:cNvCxnSpPr>
              <a:cxnSpLocks/>
            </p:cNvCxnSpPr>
            <p:nvPr/>
          </p:nvCxnSpPr>
          <p:spPr>
            <a:xfrm>
              <a:off x="-5715" y="275347"/>
              <a:ext cx="5979934"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AD9A1EA9-3AB5-345F-5256-EA392113A295}"/>
                </a:ext>
              </a:extLst>
            </p:cNvPr>
            <p:cNvGrpSpPr/>
            <p:nvPr/>
          </p:nvGrpSpPr>
          <p:grpSpPr>
            <a:xfrm>
              <a:off x="5974219" y="7102"/>
              <a:ext cx="6222273" cy="270680"/>
              <a:chOff x="5974219" y="7102"/>
              <a:chExt cx="6222273" cy="270680"/>
            </a:xfrm>
          </p:grpSpPr>
          <p:sp>
            <p:nvSpPr>
              <p:cNvPr id="35" name="Rectangle: Top Corners Rounded 34">
                <a:extLst>
                  <a:ext uri="{FF2B5EF4-FFF2-40B4-BE49-F238E27FC236}">
                    <a16:creationId xmlns:a16="http://schemas.microsoft.com/office/drawing/2014/main" id="{4A14CE8A-E42A-9682-5AB2-060690EBADF6}"/>
                  </a:ext>
                </a:extLst>
              </p:cNvPr>
              <p:cNvSpPr/>
              <p:nvPr/>
            </p:nvSpPr>
            <p:spPr>
              <a:xfrm>
                <a:off x="8058248" y="7103"/>
                <a:ext cx="2052000" cy="269726"/>
              </a:xfrm>
              <a:prstGeom prst="round2SameRect">
                <a:avLst>
                  <a:gd name="adj1" fmla="val 50000"/>
                  <a:gd name="adj2" fmla="val 0"/>
                </a:avLst>
              </a:prstGeom>
              <a:blipFill>
                <a:blip r:embed="rId4"/>
                <a:stretch>
                  <a:fillRect l="-171000" r="-7300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trade reconfiguration</a:t>
                </a:r>
                <a:endParaRPr lang="en-SG" sz="1000" b="1" cap="all">
                  <a:solidFill>
                    <a:schemeClr val="bg1">
                      <a:lumMod val="75000"/>
                    </a:schemeClr>
                  </a:solidFill>
                </a:endParaRPr>
              </a:p>
            </p:txBody>
          </p:sp>
          <p:sp>
            <p:nvSpPr>
              <p:cNvPr id="36" name="Rectangle: Top Corners Rounded 35">
                <a:extLst>
                  <a:ext uri="{FF2B5EF4-FFF2-40B4-BE49-F238E27FC236}">
                    <a16:creationId xmlns:a16="http://schemas.microsoft.com/office/drawing/2014/main" id="{F5828A32-847F-1BC9-765D-C2F033A32003}"/>
                  </a:ext>
                </a:extLst>
              </p:cNvPr>
              <p:cNvSpPr/>
              <p:nvPr/>
            </p:nvSpPr>
            <p:spPr>
              <a:xfrm>
                <a:off x="10132144" y="8056"/>
                <a:ext cx="2052000" cy="269726"/>
              </a:xfrm>
              <a:prstGeom prst="round2SameRect">
                <a:avLst>
                  <a:gd name="adj1" fmla="val 50000"/>
                  <a:gd name="adj2" fmla="val 0"/>
                </a:avLst>
              </a:prstGeom>
              <a:blipFill>
                <a:blip r:embed="rId4"/>
                <a:stretch>
                  <a:fillRect l="-171000" r="-7300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Technological change</a:t>
                </a:r>
                <a:endParaRPr lang="en-SG" sz="1000" b="1" cap="all">
                  <a:solidFill>
                    <a:schemeClr val="bg1">
                      <a:lumMod val="75000"/>
                    </a:schemeClr>
                  </a:solidFill>
                </a:endParaRPr>
              </a:p>
            </p:txBody>
          </p:sp>
          <p:sp>
            <p:nvSpPr>
              <p:cNvPr id="37" name="Rectangle: Top Corners Rounded 36">
                <a:extLst>
                  <a:ext uri="{FF2B5EF4-FFF2-40B4-BE49-F238E27FC236}">
                    <a16:creationId xmlns:a16="http://schemas.microsoft.com/office/drawing/2014/main" id="{B7D7AFF2-757B-0F3F-E334-6EAC5251B258}"/>
                  </a:ext>
                </a:extLst>
              </p:cNvPr>
              <p:cNvSpPr/>
              <p:nvPr/>
            </p:nvSpPr>
            <p:spPr>
              <a:xfrm>
                <a:off x="5974219" y="7102"/>
                <a:ext cx="2052000" cy="269726"/>
              </a:xfrm>
              <a:prstGeom prst="round2SameRect">
                <a:avLst>
                  <a:gd name="adj1" fmla="val 50000"/>
                  <a:gd name="adj2" fmla="val 0"/>
                </a:avLst>
              </a:prstGeom>
              <a:solidFill>
                <a:schemeClr val="bg1"/>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blipFill>
                      <a:blip r:embed="rId5"/>
                      <a:tile tx="0" ty="0" sx="100000" sy="100000" flip="none" algn="bl"/>
                    </a:blipFill>
                  </a:rPr>
                  <a:t>Aging</a:t>
                </a:r>
                <a:endParaRPr lang="en-SG" sz="1000" b="1" cap="all">
                  <a:blipFill>
                    <a:blip r:embed="rId5"/>
                    <a:tile tx="0" ty="0" sx="100000" sy="100000" flip="none" algn="bl"/>
                  </a:blipFill>
                </a:endParaRPr>
              </a:p>
            </p:txBody>
          </p:sp>
          <p:cxnSp>
            <p:nvCxnSpPr>
              <p:cNvPr id="38" name="Straight Connector 37">
                <a:extLst>
                  <a:ext uri="{FF2B5EF4-FFF2-40B4-BE49-F238E27FC236}">
                    <a16:creationId xmlns:a16="http://schemas.microsoft.com/office/drawing/2014/main" id="{E91CCE33-C763-A17D-6F4F-B33F055B85F7}"/>
                  </a:ext>
                </a:extLst>
              </p:cNvPr>
              <p:cNvCxnSpPr>
                <a:cxnSpLocks/>
              </p:cNvCxnSpPr>
              <p:nvPr/>
            </p:nvCxnSpPr>
            <p:spPr>
              <a:xfrm>
                <a:off x="5979934" y="276649"/>
                <a:ext cx="204055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53D27B8-5D1F-6C32-4669-016BECF4426E}"/>
                  </a:ext>
                </a:extLst>
              </p:cNvPr>
              <p:cNvCxnSpPr>
                <a:cxnSpLocks/>
              </p:cNvCxnSpPr>
              <p:nvPr/>
            </p:nvCxnSpPr>
            <p:spPr>
              <a:xfrm>
                <a:off x="8020492" y="276258"/>
                <a:ext cx="417600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sp>
        <p:nvSpPr>
          <p:cNvPr id="3" name="Text Box 2">
            <a:extLst>
              <a:ext uri="{FF2B5EF4-FFF2-40B4-BE49-F238E27FC236}">
                <a16:creationId xmlns:a16="http://schemas.microsoft.com/office/drawing/2014/main" id="{62CF37BF-CC80-B7FD-36D0-6AA7078C7CFD}"/>
              </a:ext>
            </a:extLst>
          </p:cNvPr>
          <p:cNvSpPr txBox="1">
            <a:spLocks noChangeArrowheads="1"/>
          </p:cNvSpPr>
          <p:nvPr/>
        </p:nvSpPr>
        <p:spPr bwMode="auto">
          <a:xfrm>
            <a:off x="11264630" y="3031442"/>
            <a:ext cx="465329" cy="285048"/>
          </a:xfrm>
          <a:prstGeom prst="rect">
            <a:avLst/>
          </a:prstGeom>
          <a:noFill/>
          <a:ln w="9525">
            <a:noFill/>
            <a:miter lim="800000"/>
            <a:headEnd/>
            <a:tailEnd/>
          </a:ln>
        </p:spPr>
        <p:txBody>
          <a:bodyPr rot="0" vert="horz" wrap="square" lIns="0" tIns="0" rIns="0" bIns="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7000"/>
              </a:lnSpc>
              <a:spcAft>
                <a:spcPts val="800"/>
              </a:spcAft>
            </a:pPr>
            <a:r>
              <a:rPr lang="en-US" sz="1100" kern="10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TH</a:t>
            </a:r>
            <a:endParaRPr lang="en-SG" sz="1100" kern="1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
            <a:extLst>
              <a:ext uri="{FF2B5EF4-FFF2-40B4-BE49-F238E27FC236}">
                <a16:creationId xmlns:a16="http://schemas.microsoft.com/office/drawing/2014/main" id="{24FD0053-3DC4-79C6-AD47-08810F99DCCD}"/>
              </a:ext>
            </a:extLst>
          </p:cNvPr>
          <p:cNvSpPr txBox="1">
            <a:spLocks noChangeArrowheads="1"/>
          </p:cNvSpPr>
          <p:nvPr/>
        </p:nvSpPr>
        <p:spPr bwMode="auto">
          <a:xfrm>
            <a:off x="11264630" y="3195238"/>
            <a:ext cx="465329" cy="285048"/>
          </a:xfrm>
          <a:prstGeom prst="rect">
            <a:avLst/>
          </a:prstGeom>
          <a:noFill/>
          <a:ln w="9525">
            <a:noFill/>
            <a:miter lim="800000"/>
            <a:headEnd/>
            <a:tailEnd/>
          </a:ln>
        </p:spPr>
        <p:txBody>
          <a:bodyPr rot="0" vert="horz" wrap="square" lIns="0" tIns="0" rIns="0" bIns="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7000"/>
              </a:lnSpc>
              <a:spcAft>
                <a:spcPts val="800"/>
              </a:spcAft>
            </a:pPr>
            <a:r>
              <a:rPr lang="en-US" sz="1100" kern="100">
                <a:solidFill>
                  <a:srgbClr val="FF5B5B"/>
                </a:solidFill>
                <a:effectLst/>
                <a:latin typeface="Arial" panose="020B0604020202020204" pitchFamily="34" charset="0"/>
                <a:ea typeface="Calibri" panose="020F0502020204030204" pitchFamily="34" charset="0"/>
                <a:cs typeface="Times New Roman" panose="02020603050405020304" pitchFamily="18" charset="0"/>
              </a:rPr>
              <a:t>KR</a:t>
            </a:r>
            <a:endParaRPr lang="en-SG" sz="1100" kern="100">
              <a:solidFill>
                <a:srgbClr val="FF5B5B"/>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500B7BE4-4B48-C6F1-B76A-2A106722EFC2}"/>
              </a:ext>
            </a:extLst>
          </p:cNvPr>
          <p:cNvSpPr txBox="1">
            <a:spLocks noChangeArrowheads="1"/>
          </p:cNvSpPr>
          <p:nvPr/>
        </p:nvSpPr>
        <p:spPr bwMode="auto">
          <a:xfrm>
            <a:off x="11264629" y="3595717"/>
            <a:ext cx="465329" cy="285048"/>
          </a:xfrm>
          <a:prstGeom prst="rect">
            <a:avLst/>
          </a:prstGeom>
          <a:noFill/>
          <a:ln w="9525">
            <a:noFill/>
            <a:miter lim="800000"/>
            <a:headEnd/>
            <a:tailEnd/>
          </a:ln>
        </p:spPr>
        <p:txBody>
          <a:bodyPr rot="0" vert="horz" wrap="square" lIns="0" tIns="0" rIns="0" bIns="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7000"/>
              </a:lnSpc>
              <a:spcAft>
                <a:spcPts val="800"/>
              </a:spcAft>
            </a:pPr>
            <a:r>
              <a:rPr lang="en-US" sz="1100" kern="100">
                <a:solidFill>
                  <a:srgbClr val="737373"/>
                </a:solidFill>
                <a:effectLst/>
                <a:latin typeface="Arial" panose="020B0604020202020204" pitchFamily="34" charset="0"/>
                <a:ea typeface="Calibri" panose="020F0502020204030204" pitchFamily="34" charset="0"/>
                <a:cs typeface="Times New Roman" panose="02020603050405020304" pitchFamily="18" charset="0"/>
              </a:rPr>
              <a:t>CN</a:t>
            </a:r>
            <a:endParaRPr lang="en-SG" sz="1100" kern="100">
              <a:solidFill>
                <a:srgbClr val="73737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8689216D-FC18-E49E-37F4-A186CCE2685A}"/>
              </a:ext>
            </a:extLst>
          </p:cNvPr>
          <p:cNvSpPr txBox="1">
            <a:spLocks noChangeArrowheads="1"/>
          </p:cNvSpPr>
          <p:nvPr/>
        </p:nvSpPr>
        <p:spPr bwMode="auto">
          <a:xfrm>
            <a:off x="11282410" y="3762539"/>
            <a:ext cx="465329" cy="285048"/>
          </a:xfrm>
          <a:prstGeom prst="rect">
            <a:avLst/>
          </a:prstGeom>
          <a:noFill/>
          <a:ln w="9525">
            <a:noFill/>
            <a:miter lim="800000"/>
            <a:headEnd/>
            <a:tailEnd/>
          </a:ln>
        </p:spPr>
        <p:txBody>
          <a:bodyPr rot="0" vert="horz" wrap="square" lIns="0" tIns="0" rIns="0" bIns="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7000"/>
              </a:lnSpc>
              <a:spcAft>
                <a:spcPts val="800"/>
              </a:spcAft>
            </a:pPr>
            <a:r>
              <a:rPr lang="en-US" sz="1100" kern="100">
                <a:solidFill>
                  <a:srgbClr val="00E0E0"/>
                </a:solidFill>
                <a:effectLst/>
                <a:latin typeface="Arial" panose="020B0604020202020204" pitchFamily="34" charset="0"/>
                <a:ea typeface="Calibri" panose="020F0502020204030204" pitchFamily="34" charset="0"/>
                <a:cs typeface="Times New Roman" panose="02020603050405020304" pitchFamily="18" charset="0"/>
              </a:rPr>
              <a:t>VN</a:t>
            </a:r>
            <a:endParaRPr lang="en-SG" sz="1100" kern="100">
              <a:solidFill>
                <a:srgbClr val="00E0E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a:extLst>
              <a:ext uri="{FF2B5EF4-FFF2-40B4-BE49-F238E27FC236}">
                <a16:creationId xmlns:a16="http://schemas.microsoft.com/office/drawing/2014/main" id="{D538CE58-D3BE-C825-1D39-8E8ACEE60243}"/>
              </a:ext>
            </a:extLst>
          </p:cNvPr>
          <p:cNvSpPr txBox="1">
            <a:spLocks noChangeArrowheads="1"/>
          </p:cNvSpPr>
          <p:nvPr/>
        </p:nvSpPr>
        <p:spPr bwMode="auto">
          <a:xfrm>
            <a:off x="11264629" y="4017970"/>
            <a:ext cx="465329" cy="285048"/>
          </a:xfrm>
          <a:prstGeom prst="rect">
            <a:avLst/>
          </a:prstGeom>
          <a:noFill/>
          <a:ln w="9525">
            <a:noFill/>
            <a:miter lim="800000"/>
            <a:headEnd/>
            <a:tailEnd/>
          </a:ln>
        </p:spPr>
        <p:txBody>
          <a:bodyPr rot="0" vert="horz" wrap="square" lIns="0" tIns="0" rIns="0" bIns="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7000"/>
              </a:lnSpc>
              <a:spcAft>
                <a:spcPts val="800"/>
              </a:spcAft>
            </a:pPr>
            <a:r>
              <a:rPr lang="en-US" sz="1100" kern="1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HK</a:t>
            </a:r>
            <a:endParaRPr lang="en-SG" sz="1100" kern="100">
              <a:solidFill>
                <a:srgbClr val="00999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a:extLst>
              <a:ext uri="{FF2B5EF4-FFF2-40B4-BE49-F238E27FC236}">
                <a16:creationId xmlns:a16="http://schemas.microsoft.com/office/drawing/2014/main" id="{63A912C2-CA73-9C0E-AA98-D6FA103BB999}"/>
              </a:ext>
            </a:extLst>
          </p:cNvPr>
          <p:cNvSpPr txBox="1">
            <a:spLocks noChangeArrowheads="1"/>
          </p:cNvSpPr>
          <p:nvPr/>
        </p:nvSpPr>
        <p:spPr bwMode="auto">
          <a:xfrm>
            <a:off x="11264629" y="4305542"/>
            <a:ext cx="465329" cy="285048"/>
          </a:xfrm>
          <a:prstGeom prst="rect">
            <a:avLst/>
          </a:prstGeom>
          <a:noFill/>
          <a:ln w="9525">
            <a:noFill/>
            <a:miter lim="800000"/>
            <a:headEnd/>
            <a:tailEnd/>
          </a:ln>
        </p:spPr>
        <p:txBody>
          <a:bodyPr rot="0" vert="horz" wrap="square" lIns="0" tIns="0" rIns="0" bIns="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7000"/>
              </a:lnSpc>
              <a:spcAft>
                <a:spcPts val="800"/>
              </a:spcAft>
            </a:pPr>
            <a:r>
              <a:rPr lang="en-US" sz="1100" kern="10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KH</a:t>
            </a:r>
            <a:endParaRPr lang="en-SG" sz="1100" kern="1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a:extLst>
              <a:ext uri="{FF2B5EF4-FFF2-40B4-BE49-F238E27FC236}">
                <a16:creationId xmlns:a16="http://schemas.microsoft.com/office/drawing/2014/main" id="{2E00C5E2-2D87-9606-B191-C08C02E50FB4}"/>
              </a:ext>
            </a:extLst>
          </p:cNvPr>
          <p:cNvSpPr txBox="1">
            <a:spLocks noChangeArrowheads="1"/>
          </p:cNvSpPr>
          <p:nvPr/>
        </p:nvSpPr>
        <p:spPr bwMode="auto">
          <a:xfrm>
            <a:off x="11264628" y="4458549"/>
            <a:ext cx="465329" cy="285048"/>
          </a:xfrm>
          <a:prstGeom prst="rect">
            <a:avLst/>
          </a:prstGeom>
          <a:noFill/>
          <a:ln w="9525">
            <a:noFill/>
            <a:miter lim="800000"/>
            <a:headEnd/>
            <a:tailEnd/>
          </a:ln>
        </p:spPr>
        <p:txBody>
          <a:bodyPr rot="0" vert="horz" wrap="square" lIns="0" tIns="0" rIns="0" bIns="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7000"/>
              </a:lnSpc>
              <a:spcAft>
                <a:spcPts val="800"/>
              </a:spcAft>
            </a:pPr>
            <a:r>
              <a:rPr lang="en-US" kern="100">
                <a:solidFill>
                  <a:srgbClr val="D600D6"/>
                </a:solidFill>
                <a:latin typeface="Arial" panose="020B0604020202020204" pitchFamily="34" charset="0"/>
                <a:ea typeface="Calibri" panose="020F0502020204030204" pitchFamily="34" charset="0"/>
                <a:cs typeface="Times New Roman" panose="02020603050405020304" pitchFamily="18" charset="0"/>
              </a:rPr>
              <a:t>P</a:t>
            </a:r>
            <a:r>
              <a:rPr lang="en-US" sz="1100" kern="100">
                <a:solidFill>
                  <a:srgbClr val="D600D6"/>
                </a:solidFill>
                <a:effectLst/>
                <a:latin typeface="Arial" panose="020B0604020202020204" pitchFamily="34" charset="0"/>
                <a:ea typeface="Calibri" panose="020F0502020204030204" pitchFamily="34" charset="0"/>
                <a:cs typeface="Times New Roman" panose="02020603050405020304" pitchFamily="18" charset="0"/>
              </a:rPr>
              <a:t>H</a:t>
            </a:r>
            <a:endParaRPr lang="en-SG" sz="1100" kern="100">
              <a:solidFill>
                <a:srgbClr val="D600D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2">
            <a:extLst>
              <a:ext uri="{FF2B5EF4-FFF2-40B4-BE49-F238E27FC236}">
                <a16:creationId xmlns:a16="http://schemas.microsoft.com/office/drawing/2014/main" id="{4E32F54F-0853-35DF-B568-FEECC2091EA6}"/>
              </a:ext>
            </a:extLst>
          </p:cNvPr>
          <p:cNvSpPr txBox="1">
            <a:spLocks noChangeArrowheads="1"/>
          </p:cNvSpPr>
          <p:nvPr/>
        </p:nvSpPr>
        <p:spPr bwMode="auto">
          <a:xfrm>
            <a:off x="11264627" y="4601073"/>
            <a:ext cx="465329" cy="285048"/>
          </a:xfrm>
          <a:prstGeom prst="rect">
            <a:avLst/>
          </a:prstGeom>
          <a:noFill/>
          <a:ln w="9525">
            <a:noFill/>
            <a:miter lim="800000"/>
            <a:headEnd/>
            <a:tailEnd/>
          </a:ln>
        </p:spPr>
        <p:txBody>
          <a:bodyPr rot="0" vert="horz" wrap="square" lIns="0" tIns="0" rIns="0" bIns="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7000"/>
              </a:lnSpc>
              <a:spcAft>
                <a:spcPts val="800"/>
              </a:spcAft>
            </a:pPr>
            <a:r>
              <a:rPr lang="en-US" sz="1100" kern="100">
                <a:solidFill>
                  <a:srgbClr val="005C5C"/>
                </a:solidFill>
                <a:effectLst/>
                <a:latin typeface="Arial" panose="020B0604020202020204" pitchFamily="34" charset="0"/>
                <a:ea typeface="Calibri" panose="020F0502020204030204" pitchFamily="34" charset="0"/>
                <a:cs typeface="Times New Roman" panose="02020603050405020304" pitchFamily="18" charset="0"/>
              </a:rPr>
              <a:t>LA</a:t>
            </a:r>
            <a:endParaRPr lang="en-SG" sz="1100" kern="100">
              <a:solidFill>
                <a:srgbClr val="005C5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
            <a:extLst>
              <a:ext uri="{FF2B5EF4-FFF2-40B4-BE49-F238E27FC236}">
                <a16:creationId xmlns:a16="http://schemas.microsoft.com/office/drawing/2014/main" id="{0DDC62E4-8083-EB84-4737-A4C223E902BD}"/>
              </a:ext>
            </a:extLst>
          </p:cNvPr>
          <p:cNvSpPr txBox="1">
            <a:spLocks noChangeArrowheads="1"/>
          </p:cNvSpPr>
          <p:nvPr/>
        </p:nvSpPr>
        <p:spPr bwMode="auto">
          <a:xfrm>
            <a:off x="10293442" y="5154696"/>
            <a:ext cx="1066108" cy="285048"/>
          </a:xfrm>
          <a:prstGeom prst="rect">
            <a:avLst/>
          </a:prstGeom>
          <a:noFill/>
          <a:ln w="9525">
            <a:noFill/>
            <a:miter lim="800000"/>
            <a:headEnd/>
            <a:tailEnd/>
          </a:ln>
        </p:spPr>
        <p:txBody>
          <a:bodyPr rot="0" vert="horz" wrap="square" lIns="0" tIns="0" rIns="0" bIns="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7000"/>
              </a:lnSpc>
              <a:spcAft>
                <a:spcPts val="800"/>
              </a:spcAft>
            </a:pPr>
            <a:r>
              <a:rPr lang="en-US" sz="800" kern="100">
                <a:effectLst/>
                <a:latin typeface="Arial" panose="020B0604020202020204" pitchFamily="34" charset="0"/>
                <a:ea typeface="Calibri" panose="020F0502020204030204" pitchFamily="34" charset="0"/>
                <a:cs typeface="Times New Roman" panose="02020603050405020304" pitchFamily="18" charset="0"/>
              </a:rPr>
              <a:t>Conventional old-age boundary (65 years)</a:t>
            </a:r>
            <a:endParaRPr lang="en-SG" sz="800" kern="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1" name="Straight Arrow Connector 20">
            <a:extLst>
              <a:ext uri="{FF2B5EF4-FFF2-40B4-BE49-F238E27FC236}">
                <a16:creationId xmlns:a16="http://schemas.microsoft.com/office/drawing/2014/main" id="{7D219187-8484-8D5C-40EF-1F1B97D23ADB}"/>
              </a:ext>
            </a:extLst>
          </p:cNvPr>
          <p:cNvCxnSpPr/>
          <p:nvPr/>
        </p:nvCxnSpPr>
        <p:spPr>
          <a:xfrm>
            <a:off x="10625328" y="4837071"/>
            <a:ext cx="201168" cy="251653"/>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graphicFrame>
        <p:nvGraphicFramePr>
          <p:cNvPr id="24" name="Content Placeholder 6">
            <a:extLst>
              <a:ext uri="{FF2B5EF4-FFF2-40B4-BE49-F238E27FC236}">
                <a16:creationId xmlns:a16="http://schemas.microsoft.com/office/drawing/2014/main" id="{6DBFA734-58BD-11E1-1674-3B90E6008C2A}"/>
              </a:ext>
            </a:extLst>
          </p:cNvPr>
          <p:cNvGraphicFramePr>
            <a:graphicFrameLocks noGrp="1"/>
          </p:cNvGraphicFramePr>
          <p:nvPr>
            <p:ph sz="quarter" idx="36"/>
            <p:extLst>
              <p:ext uri="{D42A27DB-BD31-4B8C-83A1-F6EECF244321}">
                <p14:modId xmlns:p14="http://schemas.microsoft.com/office/powerpoint/2010/main" val="3255923738"/>
              </p:ext>
            </p:extLst>
          </p:nvPr>
        </p:nvGraphicFramePr>
        <p:xfrm>
          <a:off x="6191250" y="2495550"/>
          <a:ext cx="5464175" cy="3671888"/>
        </p:xfrm>
        <a:graphic>
          <a:graphicData uri="http://schemas.openxmlformats.org/drawingml/2006/chart">
            <c:chart xmlns:c="http://schemas.openxmlformats.org/drawingml/2006/chart" xmlns:r="http://schemas.openxmlformats.org/officeDocument/2006/relationships" r:id="rId6"/>
          </a:graphicData>
        </a:graphic>
      </p:graphicFrame>
      <p:cxnSp>
        <p:nvCxnSpPr>
          <p:cNvPr id="22" name="Straight Connector 21">
            <a:extLst>
              <a:ext uri="{FF2B5EF4-FFF2-40B4-BE49-F238E27FC236}">
                <a16:creationId xmlns:a16="http://schemas.microsoft.com/office/drawing/2014/main" id="{DFDF7120-434D-67EA-53DA-DDA59AD9326F}"/>
              </a:ext>
            </a:extLst>
          </p:cNvPr>
          <p:cNvCxnSpPr/>
          <p:nvPr/>
        </p:nvCxnSpPr>
        <p:spPr>
          <a:xfrm>
            <a:off x="9161186" y="3385018"/>
            <a:ext cx="0" cy="1872000"/>
          </a:xfrm>
          <a:prstGeom prst="line">
            <a:avLst/>
          </a:prstGeom>
          <a:ln w="12700">
            <a:prstDash val="sysDash"/>
          </a:ln>
        </p:spPr>
        <p:style>
          <a:lnRef idx="1">
            <a:schemeClr val="accent3"/>
          </a:lnRef>
          <a:fillRef idx="0">
            <a:schemeClr val="accent3"/>
          </a:fillRef>
          <a:effectRef idx="0">
            <a:schemeClr val="accent3"/>
          </a:effectRef>
          <a:fontRef idx="minor">
            <a:schemeClr val="tx1"/>
          </a:fontRef>
        </p:style>
      </p:cxnSp>
      <p:sp>
        <p:nvSpPr>
          <p:cNvPr id="23" name="Text Box 2">
            <a:extLst>
              <a:ext uri="{FF2B5EF4-FFF2-40B4-BE49-F238E27FC236}">
                <a16:creationId xmlns:a16="http://schemas.microsoft.com/office/drawing/2014/main" id="{E04D0945-C54D-3BF7-5606-50BD887CC54D}"/>
              </a:ext>
            </a:extLst>
          </p:cNvPr>
          <p:cNvSpPr txBox="1">
            <a:spLocks noChangeArrowheads="1"/>
          </p:cNvSpPr>
          <p:nvPr/>
        </p:nvSpPr>
        <p:spPr bwMode="auto">
          <a:xfrm>
            <a:off x="9196379" y="4638880"/>
            <a:ext cx="889498" cy="396381"/>
          </a:xfrm>
          <a:prstGeom prst="rect">
            <a:avLst/>
          </a:prstGeom>
          <a:noFill/>
          <a:ln w="9525">
            <a:noFill/>
            <a:miter lim="800000"/>
            <a:headEnd/>
            <a:tailEnd/>
          </a:ln>
        </p:spPr>
        <p:txBody>
          <a:bodyPr rot="0" vert="horz" wrap="square" lIns="0" tIns="0" rIns="0" bIns="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7000"/>
              </a:lnSpc>
              <a:spcAft>
                <a:spcPts val="800"/>
              </a:spcAft>
            </a:pPr>
            <a:r>
              <a:rPr lang="en-US" sz="1000" kern="10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2050</a:t>
            </a:r>
            <a:endParaRPr lang="en-SG" sz="1000" kern="1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Slide Number Placeholder 4">
            <a:extLst>
              <a:ext uri="{FF2B5EF4-FFF2-40B4-BE49-F238E27FC236}">
                <a16:creationId xmlns:a16="http://schemas.microsoft.com/office/drawing/2014/main" id="{ABD1D364-8A7F-4B9C-E01E-0399EF2FABBE}"/>
              </a:ext>
            </a:extLst>
          </p:cNvPr>
          <p:cNvSpPr txBox="1">
            <a:spLocks/>
          </p:cNvSpPr>
          <p:nvPr/>
        </p:nvSpPr>
        <p:spPr>
          <a:xfrm>
            <a:off x="9243472" y="6356350"/>
            <a:ext cx="27432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E63F5C1-078D-470A-9B1F-351C9D2F8E7B}" type="slidenum">
              <a:rPr lang="en-US" sz="1200" smtClean="0">
                <a:solidFill>
                  <a:schemeClr val="tx1">
                    <a:tint val="75000"/>
                  </a:schemeClr>
                </a:solidFill>
              </a:rPr>
              <a:pPr algn="r"/>
              <a:t>19</a:t>
            </a:fld>
            <a:endParaRPr lang="en-US" sz="1200" dirty="0">
              <a:solidFill>
                <a:schemeClr val="tx1">
                  <a:tint val="75000"/>
                </a:schemeClr>
              </a:solidFill>
            </a:endParaRPr>
          </a:p>
        </p:txBody>
      </p:sp>
    </p:spTree>
    <p:extLst>
      <p:ext uri="{BB962C8B-B14F-4D97-AF65-F5344CB8AC3E}">
        <p14:creationId xmlns:p14="http://schemas.microsoft.com/office/powerpoint/2010/main" val="1061046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oup of cargo ships in the water&#10;&#10;Description automatically generated">
            <a:extLst>
              <a:ext uri="{FF2B5EF4-FFF2-40B4-BE49-F238E27FC236}">
                <a16:creationId xmlns:a16="http://schemas.microsoft.com/office/drawing/2014/main" id="{7CE68B19-6B37-8EE5-F0B0-CB54254F9016}"/>
              </a:ext>
            </a:extLst>
          </p:cNvPr>
          <p:cNvPicPr>
            <a:picLocks noChangeAspect="1"/>
          </p:cNvPicPr>
          <p:nvPr/>
        </p:nvPicPr>
        <p:blipFill rotWithShape="1">
          <a:blip r:embed="rId3">
            <a:extLst>
              <a:ext uri="{28A0092B-C50C-407E-A947-70E740481C1C}">
                <a14:useLocalDpi xmlns:a14="http://schemas.microsoft.com/office/drawing/2010/main" val="0"/>
              </a:ext>
            </a:extLst>
          </a:blip>
          <a:srcRect t="47817"/>
          <a:stretch/>
        </p:blipFill>
        <p:spPr>
          <a:xfrm rot="16200000">
            <a:off x="-2241597" y="2233613"/>
            <a:ext cx="6873971" cy="2390773"/>
          </a:xfrm>
          <a:prstGeom prst="rect">
            <a:avLst/>
          </a:prstGeom>
        </p:spPr>
      </p:pic>
      <p:sp>
        <p:nvSpPr>
          <p:cNvPr id="2" name="Text Placeholder 1">
            <a:extLst>
              <a:ext uri="{FF2B5EF4-FFF2-40B4-BE49-F238E27FC236}">
                <a16:creationId xmlns:a16="http://schemas.microsoft.com/office/drawing/2014/main" id="{1BD1C47D-CF7F-6DB6-EA64-C56FBC97D28A}"/>
              </a:ext>
            </a:extLst>
          </p:cNvPr>
          <p:cNvSpPr>
            <a:spLocks noGrp="1"/>
          </p:cNvSpPr>
          <p:nvPr>
            <p:ph type="body" sz="quarter" idx="12"/>
          </p:nvPr>
        </p:nvSpPr>
        <p:spPr>
          <a:xfrm>
            <a:off x="2738120" y="1686215"/>
            <a:ext cx="651076" cy="4328891"/>
          </a:xfrm>
        </p:spPr>
        <p:txBody>
          <a:bodyPr/>
          <a:lstStyle/>
          <a:p>
            <a:r>
              <a:rPr lang="en-US"/>
              <a:t>01</a:t>
            </a:r>
          </a:p>
          <a:p>
            <a:endParaRPr lang="en-US"/>
          </a:p>
          <a:p>
            <a:endParaRPr lang="en-US"/>
          </a:p>
          <a:p>
            <a:endParaRPr lang="en-US"/>
          </a:p>
          <a:p>
            <a:endParaRPr lang="en-US"/>
          </a:p>
          <a:p>
            <a:r>
              <a:rPr lang="en-US"/>
              <a:t>02</a:t>
            </a:r>
            <a:endParaRPr lang="en-SG"/>
          </a:p>
        </p:txBody>
      </p:sp>
      <p:sp>
        <p:nvSpPr>
          <p:cNvPr id="3" name="Text Placeholder 2">
            <a:extLst>
              <a:ext uri="{FF2B5EF4-FFF2-40B4-BE49-F238E27FC236}">
                <a16:creationId xmlns:a16="http://schemas.microsoft.com/office/drawing/2014/main" id="{62E94707-C787-A63E-5E45-36930375CF39}"/>
              </a:ext>
            </a:extLst>
          </p:cNvPr>
          <p:cNvSpPr>
            <a:spLocks noGrp="1"/>
          </p:cNvSpPr>
          <p:nvPr>
            <p:ph type="body" sz="quarter" idx="13"/>
          </p:nvPr>
        </p:nvSpPr>
        <p:spPr>
          <a:xfrm>
            <a:off x="3512745" y="1711613"/>
            <a:ext cx="5618555" cy="4328751"/>
          </a:xfrm>
        </p:spPr>
        <p:txBody>
          <a:bodyPr>
            <a:normAutofit lnSpcReduction="10000"/>
          </a:bodyPr>
          <a:lstStyle/>
          <a:p>
            <a:r>
              <a:rPr lang="en-US">
                <a:solidFill>
                  <a:srgbClr val="C00000"/>
                </a:solidFill>
              </a:rPr>
              <a:t>Macroeconomic Prospects and Challenges</a:t>
            </a:r>
          </a:p>
          <a:p>
            <a:pPr marL="285750" indent="-285750">
              <a:buFont typeface="Arial" panose="020B0604020202020204" pitchFamily="34" charset="0"/>
              <a:buChar char="•"/>
            </a:pPr>
            <a:r>
              <a:rPr lang="en-US" sz="1600"/>
              <a:t>Developments and outlook</a:t>
            </a:r>
          </a:p>
          <a:p>
            <a:pPr marL="285750" indent="-285750">
              <a:buFont typeface="Arial" panose="020B0604020202020204" pitchFamily="34" charset="0"/>
              <a:buChar char="•"/>
            </a:pPr>
            <a:r>
              <a:rPr lang="en-US" sz="1600"/>
              <a:t>Policy recommendations</a:t>
            </a:r>
          </a:p>
          <a:p>
            <a:pPr marL="285750" indent="-285750">
              <a:buFont typeface="Arial" panose="020B0604020202020204" pitchFamily="34" charset="0"/>
              <a:buChar char="•"/>
            </a:pPr>
            <a:r>
              <a:rPr lang="en-US" sz="1600"/>
              <a:t>Special feature</a:t>
            </a:r>
          </a:p>
          <a:p>
            <a:pPr marL="285750" indent="-285750">
              <a:buFont typeface="Arial" panose="020B0604020202020204" pitchFamily="34" charset="0"/>
              <a:buChar char="•"/>
            </a:pPr>
            <a:r>
              <a:rPr lang="en-US" sz="1600"/>
              <a:t>Key takeaways</a:t>
            </a:r>
          </a:p>
          <a:p>
            <a:br>
              <a:rPr lang="en-US">
                <a:solidFill>
                  <a:srgbClr val="C00000"/>
                </a:solidFill>
              </a:rPr>
            </a:br>
            <a:r>
              <a:rPr lang="en-US">
                <a:solidFill>
                  <a:srgbClr val="C00000"/>
                </a:solidFill>
              </a:rPr>
              <a:t>Navigating Tomorrow</a:t>
            </a:r>
          </a:p>
          <a:p>
            <a:pPr marL="285750" indent="-285750">
              <a:buFont typeface="Arial" panose="020B0604020202020204" pitchFamily="34" charset="0"/>
              <a:buChar char="•"/>
            </a:pPr>
            <a:r>
              <a:rPr lang="en-US" sz="1600"/>
              <a:t>Aging</a:t>
            </a:r>
          </a:p>
          <a:p>
            <a:pPr marL="285750" indent="-285750">
              <a:buFont typeface="Arial" panose="020B0604020202020204" pitchFamily="34" charset="0"/>
              <a:buChar char="•"/>
            </a:pPr>
            <a:r>
              <a:rPr lang="en-US" sz="1600"/>
              <a:t>Global trade reconfiguration</a:t>
            </a:r>
          </a:p>
          <a:p>
            <a:pPr marL="285750" indent="-285750">
              <a:buFont typeface="Arial" panose="020B0604020202020204" pitchFamily="34" charset="0"/>
              <a:buChar char="•"/>
            </a:pPr>
            <a:r>
              <a:rPr lang="en-US" sz="1600"/>
              <a:t>Technological change</a:t>
            </a:r>
          </a:p>
          <a:p>
            <a:pPr marL="285750" indent="-285750">
              <a:buFont typeface="Arial" panose="020B0604020202020204" pitchFamily="34" charset="0"/>
              <a:buChar char="•"/>
            </a:pPr>
            <a:r>
              <a:rPr lang="en-US" sz="1600"/>
              <a:t>Policy recommendations </a:t>
            </a:r>
          </a:p>
          <a:p>
            <a:pPr marL="285750" indent="-285750">
              <a:buFont typeface="Arial" panose="020B0604020202020204" pitchFamily="34" charset="0"/>
              <a:buChar char="•"/>
            </a:pPr>
            <a:r>
              <a:rPr lang="en-US" sz="1600"/>
              <a:t>Key takeaways</a:t>
            </a:r>
          </a:p>
          <a:p>
            <a:endParaRPr lang="en-US"/>
          </a:p>
          <a:p>
            <a:endParaRPr lang="en-SG"/>
          </a:p>
        </p:txBody>
      </p:sp>
      <p:sp>
        <p:nvSpPr>
          <p:cNvPr id="4" name="Title 3">
            <a:extLst>
              <a:ext uri="{FF2B5EF4-FFF2-40B4-BE49-F238E27FC236}">
                <a16:creationId xmlns:a16="http://schemas.microsoft.com/office/drawing/2014/main" id="{53EE55B4-89E4-9964-9123-0F7CAB58B5A4}"/>
              </a:ext>
            </a:extLst>
          </p:cNvPr>
          <p:cNvSpPr>
            <a:spLocks noGrp="1"/>
          </p:cNvSpPr>
          <p:nvPr>
            <p:ph type="title"/>
          </p:nvPr>
        </p:nvSpPr>
        <p:spPr>
          <a:xfrm>
            <a:off x="2738120" y="762368"/>
            <a:ext cx="5842191" cy="467945"/>
          </a:xfrm>
        </p:spPr>
        <p:txBody>
          <a:bodyPr/>
          <a:lstStyle/>
          <a:p>
            <a:r>
              <a:rPr lang="en-US" b="0"/>
              <a:t>Presentation outline</a:t>
            </a:r>
            <a:endParaRPr lang="en-SG" b="0"/>
          </a:p>
        </p:txBody>
      </p:sp>
      <p:sp>
        <p:nvSpPr>
          <p:cNvPr id="5" name="Slide Number Placeholder 4">
            <a:extLst>
              <a:ext uri="{FF2B5EF4-FFF2-40B4-BE49-F238E27FC236}">
                <a16:creationId xmlns:a16="http://schemas.microsoft.com/office/drawing/2014/main" id="{E7DDA26D-D3E8-3FF8-8531-969C766BFF59}"/>
              </a:ext>
            </a:extLst>
          </p:cNvPr>
          <p:cNvSpPr>
            <a:spLocks noGrp="1"/>
          </p:cNvSpPr>
          <p:nvPr>
            <p:ph type="sldNum" sz="quarter" idx="4"/>
          </p:nvPr>
        </p:nvSpPr>
        <p:spPr/>
        <p:txBody>
          <a:bodyPr/>
          <a:lstStyle/>
          <a:p>
            <a:fld id="{9E63F5C1-078D-470A-9B1F-351C9D2F8E7B}" type="slidenum">
              <a:rPr lang="en-US" smtClean="0"/>
              <a:t>2</a:t>
            </a:fld>
            <a:endParaRPr lang="en-US"/>
          </a:p>
        </p:txBody>
      </p:sp>
    </p:spTree>
    <p:extLst>
      <p:ext uri="{BB962C8B-B14F-4D97-AF65-F5344CB8AC3E}">
        <p14:creationId xmlns:p14="http://schemas.microsoft.com/office/powerpoint/2010/main" val="278884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9194C-F888-5038-CA06-A30C47387C6E}"/>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92A83C2-D2DC-C713-F99B-2FA4684D4766}"/>
              </a:ext>
            </a:extLst>
          </p:cNvPr>
          <p:cNvSpPr>
            <a:spLocks noGrp="1"/>
          </p:cNvSpPr>
          <p:nvPr>
            <p:ph sz="quarter" idx="36"/>
          </p:nvPr>
        </p:nvSpPr>
        <p:spPr>
          <a:xfrm>
            <a:off x="6191116" y="2496010"/>
            <a:ext cx="5464301" cy="3671888"/>
          </a:xfrm>
          <a:solidFill>
            <a:schemeClr val="bg1"/>
          </a:solidFill>
        </p:spPr>
        <p:txBody>
          <a:bodyPr/>
          <a:lstStyle/>
          <a:p>
            <a:endParaRPr lang="en-SG"/>
          </a:p>
        </p:txBody>
      </p:sp>
      <p:sp>
        <p:nvSpPr>
          <p:cNvPr id="4" name="Text Placeholder 3">
            <a:extLst>
              <a:ext uri="{FF2B5EF4-FFF2-40B4-BE49-F238E27FC236}">
                <a16:creationId xmlns:a16="http://schemas.microsoft.com/office/drawing/2014/main" id="{808111F0-195B-6127-37B2-F46F406DE7D0}"/>
              </a:ext>
            </a:extLst>
          </p:cNvPr>
          <p:cNvSpPr>
            <a:spLocks noGrp="1"/>
          </p:cNvSpPr>
          <p:nvPr>
            <p:ph type="body" sz="quarter" idx="28"/>
          </p:nvPr>
        </p:nvSpPr>
        <p:spPr>
          <a:xfrm>
            <a:off x="364251" y="1826503"/>
            <a:ext cx="5464301" cy="730800"/>
          </a:xfrm>
        </p:spPr>
        <p:txBody>
          <a:bodyPr/>
          <a:lstStyle/>
          <a:p>
            <a:pPr lvl="0">
              <a:lnSpc>
                <a:spcPct val="100000"/>
              </a:lnSpc>
              <a:spcBef>
                <a:spcPts val="0"/>
              </a:spcBef>
              <a:defRPr/>
            </a:pPr>
            <a:r>
              <a:rPr lang="en-US" sz="1200" b="1">
                <a:solidFill>
                  <a:srgbClr val="171616"/>
                </a:solidFill>
                <a:cs typeface="Arial" panose="020B0604020202020204" pitchFamily="34" charset="0"/>
              </a:rPr>
              <a:t>ASEAN+3: Aging-Related Policy Responses</a:t>
            </a:r>
          </a:p>
          <a:p>
            <a:pPr lvl="0">
              <a:lnSpc>
                <a:spcPct val="100000"/>
              </a:lnSpc>
              <a:spcBef>
                <a:spcPts val="0"/>
              </a:spcBef>
              <a:defRPr/>
            </a:pPr>
            <a:r>
              <a:rPr lang="en-US" sz="1200">
                <a:solidFill>
                  <a:srgbClr val="171616"/>
                </a:solidFill>
                <a:cs typeface="Arial" panose="020B0604020202020204" pitchFamily="34" charset="0"/>
              </a:rPr>
              <a:t>(Greener = more policies implemented)</a:t>
            </a:r>
          </a:p>
        </p:txBody>
      </p:sp>
      <p:sp>
        <p:nvSpPr>
          <p:cNvPr id="9" name="Text Placeholder 8">
            <a:extLst>
              <a:ext uri="{FF2B5EF4-FFF2-40B4-BE49-F238E27FC236}">
                <a16:creationId xmlns:a16="http://schemas.microsoft.com/office/drawing/2014/main" id="{BD1F71F8-AE9C-3441-FDA8-CA9A0DB13D71}"/>
              </a:ext>
            </a:extLst>
          </p:cNvPr>
          <p:cNvSpPr>
            <a:spLocks noGrp="1"/>
          </p:cNvSpPr>
          <p:nvPr>
            <p:ph type="body" sz="quarter" idx="35"/>
          </p:nvPr>
        </p:nvSpPr>
        <p:spPr>
          <a:xfrm>
            <a:off x="6175022" y="1826503"/>
            <a:ext cx="5480395" cy="730800"/>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noProof="0">
                <a:ln>
                  <a:noFill/>
                </a:ln>
                <a:solidFill>
                  <a:srgbClr val="171616"/>
                </a:solidFill>
                <a:effectLst/>
                <a:uLnTx/>
                <a:uFillTx/>
                <a:latin typeface="Arial"/>
                <a:ea typeface="+mn-ea"/>
                <a:cs typeface="Arial" panose="020B0604020202020204" pitchFamily="34" charset="0"/>
              </a:rPr>
              <a:t>Policy Considerations for ASEAN+3</a:t>
            </a:r>
            <a:endPar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endParaRPr>
          </a:p>
        </p:txBody>
      </p:sp>
      <p:sp>
        <p:nvSpPr>
          <p:cNvPr id="18" name="Text Placeholder 8">
            <a:extLst>
              <a:ext uri="{FF2B5EF4-FFF2-40B4-BE49-F238E27FC236}">
                <a16:creationId xmlns:a16="http://schemas.microsoft.com/office/drawing/2014/main" id="{0450E201-DB7F-9459-001E-BF5F6F13121E}"/>
              </a:ext>
            </a:extLst>
          </p:cNvPr>
          <p:cNvSpPr txBox="1">
            <a:spLocks/>
          </p:cNvSpPr>
          <p:nvPr/>
        </p:nvSpPr>
        <p:spPr>
          <a:xfrm>
            <a:off x="6207626" y="6341288"/>
            <a:ext cx="4896000" cy="1846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5" name="Text Placeholder 6">
            <a:extLst>
              <a:ext uri="{FF2B5EF4-FFF2-40B4-BE49-F238E27FC236}">
                <a16:creationId xmlns:a16="http://schemas.microsoft.com/office/drawing/2014/main" id="{E8504F88-9D63-E981-8A50-C21F26982520}"/>
              </a:ext>
            </a:extLst>
          </p:cNvPr>
          <p:cNvSpPr txBox="1">
            <a:spLocks/>
          </p:cNvSpPr>
          <p:nvPr/>
        </p:nvSpPr>
        <p:spPr>
          <a:xfrm>
            <a:off x="268904" y="6248241"/>
            <a:ext cx="5637213"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AMRO staff, following policy recommendations by National Academy of Medicine (2022).</a:t>
            </a:r>
            <a:br>
              <a:rPr lang="en-US" sz="800">
                <a:solidFill>
                  <a:schemeClr val="bg1">
                    <a:lumMod val="50000"/>
                  </a:schemeClr>
                </a:solidFill>
              </a:rPr>
            </a:br>
            <a:r>
              <a:rPr lang="en-US" sz="800">
                <a:solidFill>
                  <a:schemeClr val="bg1">
                    <a:lumMod val="50000"/>
                  </a:schemeClr>
                </a:solidFill>
              </a:rPr>
              <a:t>Note: Policies include those that are in the process of implementation, although these are given a lower weight compared to policies that are already implemented by the economy.</a:t>
            </a:r>
          </a:p>
        </p:txBody>
      </p:sp>
      <p:sp>
        <p:nvSpPr>
          <p:cNvPr id="16" name="Text Placeholder 7">
            <a:extLst>
              <a:ext uri="{FF2B5EF4-FFF2-40B4-BE49-F238E27FC236}">
                <a16:creationId xmlns:a16="http://schemas.microsoft.com/office/drawing/2014/main" id="{3EC63FA5-0B76-9850-811E-AD9BFAAF67AB}"/>
              </a:ext>
            </a:extLst>
          </p:cNvPr>
          <p:cNvSpPr txBox="1">
            <a:spLocks/>
          </p:cNvSpPr>
          <p:nvPr/>
        </p:nvSpPr>
        <p:spPr>
          <a:xfrm>
            <a:off x="6096000" y="6247814"/>
            <a:ext cx="5730127" cy="2781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AMRO staff.</a:t>
            </a:r>
          </a:p>
        </p:txBody>
      </p:sp>
      <p:sp>
        <p:nvSpPr>
          <p:cNvPr id="2" name="Text Placeholder 1">
            <a:extLst>
              <a:ext uri="{FF2B5EF4-FFF2-40B4-BE49-F238E27FC236}">
                <a16:creationId xmlns:a16="http://schemas.microsoft.com/office/drawing/2014/main" id="{71E3162A-EA70-94EE-E594-A1955EDA7B59}"/>
              </a:ext>
            </a:extLst>
          </p:cNvPr>
          <p:cNvSpPr txBox="1">
            <a:spLocks/>
          </p:cNvSpPr>
          <p:nvPr/>
        </p:nvSpPr>
        <p:spPr>
          <a:xfrm flipH="1">
            <a:off x="363538" y="260967"/>
            <a:ext cx="10901092" cy="984962"/>
          </a:xfrm>
          <a:prstGeom prst="rect">
            <a:avLst/>
          </a:prstGeom>
          <a:no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800" b="1"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a:t>Policy focus must shift from merely responding to the challenges of aging, to maximizing the benefits of a larger, healthier workforce.</a:t>
            </a:r>
            <a:r>
              <a:rPr lang="en-US" sz="2000" b="0">
                <a:solidFill>
                  <a:srgbClr val="7F7F7F"/>
                </a:solidFill>
              </a:rPr>
              <a:t> </a:t>
            </a:r>
          </a:p>
        </p:txBody>
      </p:sp>
      <p:sp>
        <p:nvSpPr>
          <p:cNvPr id="19" name="Text Placeholder 17">
            <a:extLst>
              <a:ext uri="{FF2B5EF4-FFF2-40B4-BE49-F238E27FC236}">
                <a16:creationId xmlns:a16="http://schemas.microsoft.com/office/drawing/2014/main" id="{C20BFB19-E217-DBDF-5D21-43D488D8EA88}"/>
              </a:ext>
            </a:extLst>
          </p:cNvPr>
          <p:cNvSpPr txBox="1">
            <a:spLocks/>
          </p:cNvSpPr>
          <p:nvPr/>
        </p:nvSpPr>
        <p:spPr>
          <a:xfrm>
            <a:off x="6191116" y="1245930"/>
            <a:ext cx="5464301"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a:solidFill>
                  <a:srgbClr val="171616"/>
                </a:solidFill>
              </a:rPr>
              <a:t>Policies and structures that allow for productive aging will be required for “longevity” dividends to materialize</a:t>
            </a:r>
            <a:endParaRPr lang="en-US" sz="1000">
              <a:solidFill>
                <a:srgbClr val="171616"/>
              </a:solidFill>
            </a:endParaRPr>
          </a:p>
        </p:txBody>
      </p:sp>
      <p:sp>
        <p:nvSpPr>
          <p:cNvPr id="20" name="Text Placeholder 19">
            <a:extLst>
              <a:ext uri="{FF2B5EF4-FFF2-40B4-BE49-F238E27FC236}">
                <a16:creationId xmlns:a16="http://schemas.microsoft.com/office/drawing/2014/main" id="{44AAB058-114A-690B-1456-5F45E8B34A77}"/>
              </a:ext>
            </a:extLst>
          </p:cNvPr>
          <p:cNvSpPr txBox="1">
            <a:spLocks/>
          </p:cNvSpPr>
          <p:nvPr/>
        </p:nvSpPr>
        <p:spPr>
          <a:xfrm>
            <a:off x="364251" y="1245930"/>
            <a:ext cx="5464301"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a:solidFill>
                  <a:srgbClr val="171616"/>
                </a:solidFill>
              </a:rPr>
              <a:t>This requires a multipronged, multifaceted approach that encompasses all aspects of public policy</a:t>
            </a:r>
            <a:endParaRPr lang="en-US" sz="1100">
              <a:solidFill>
                <a:srgbClr val="171616"/>
              </a:solidFill>
            </a:endParaRPr>
          </a:p>
        </p:txBody>
      </p:sp>
      <p:grpSp>
        <p:nvGrpSpPr>
          <p:cNvPr id="35" name="Group 34">
            <a:extLst>
              <a:ext uri="{FF2B5EF4-FFF2-40B4-BE49-F238E27FC236}">
                <a16:creationId xmlns:a16="http://schemas.microsoft.com/office/drawing/2014/main" id="{B685E901-ED84-69D9-72CE-708399DE172B}"/>
              </a:ext>
            </a:extLst>
          </p:cNvPr>
          <p:cNvGrpSpPr/>
          <p:nvPr/>
        </p:nvGrpSpPr>
        <p:grpSpPr>
          <a:xfrm>
            <a:off x="-5715" y="7102"/>
            <a:ext cx="12202207" cy="270680"/>
            <a:chOff x="-5715" y="7102"/>
            <a:chExt cx="12202207" cy="270680"/>
          </a:xfrm>
        </p:grpSpPr>
        <p:cxnSp>
          <p:nvCxnSpPr>
            <p:cNvPr id="36" name="Straight Connector 35">
              <a:extLst>
                <a:ext uri="{FF2B5EF4-FFF2-40B4-BE49-F238E27FC236}">
                  <a16:creationId xmlns:a16="http://schemas.microsoft.com/office/drawing/2014/main" id="{173F0957-7525-E887-303F-F1D0C2B87E89}"/>
                </a:ext>
              </a:extLst>
            </p:cNvPr>
            <p:cNvCxnSpPr>
              <a:cxnSpLocks/>
            </p:cNvCxnSpPr>
            <p:nvPr/>
          </p:nvCxnSpPr>
          <p:spPr>
            <a:xfrm>
              <a:off x="-5715" y="275347"/>
              <a:ext cx="5979934"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69295C87-EB41-1F1E-F0AA-ACD79A6C92BC}"/>
                </a:ext>
              </a:extLst>
            </p:cNvPr>
            <p:cNvGrpSpPr/>
            <p:nvPr/>
          </p:nvGrpSpPr>
          <p:grpSpPr>
            <a:xfrm>
              <a:off x="5974219" y="7102"/>
              <a:ext cx="6222273" cy="270680"/>
              <a:chOff x="5974219" y="7102"/>
              <a:chExt cx="6222273" cy="270680"/>
            </a:xfrm>
          </p:grpSpPr>
          <p:sp>
            <p:nvSpPr>
              <p:cNvPr id="38" name="Rectangle: Top Corners Rounded 37">
                <a:extLst>
                  <a:ext uri="{FF2B5EF4-FFF2-40B4-BE49-F238E27FC236}">
                    <a16:creationId xmlns:a16="http://schemas.microsoft.com/office/drawing/2014/main" id="{93147D7A-9451-39EF-FBBF-2D6A0D1882C3}"/>
                  </a:ext>
                </a:extLst>
              </p:cNvPr>
              <p:cNvSpPr/>
              <p:nvPr/>
            </p:nvSpPr>
            <p:spPr>
              <a:xfrm>
                <a:off x="8058248" y="7103"/>
                <a:ext cx="2052000" cy="269726"/>
              </a:xfrm>
              <a:prstGeom prst="round2SameRect">
                <a:avLst>
                  <a:gd name="adj1" fmla="val 50000"/>
                  <a:gd name="adj2" fmla="val 0"/>
                </a:avLst>
              </a:prstGeom>
              <a:blipFill>
                <a:blip r:embed="rId3"/>
                <a:stretch>
                  <a:fillRect l="-171000" r="-7300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trade reconfiguration</a:t>
                </a:r>
                <a:endParaRPr lang="en-SG" sz="1000" b="1" cap="all">
                  <a:solidFill>
                    <a:schemeClr val="bg1">
                      <a:lumMod val="75000"/>
                    </a:schemeClr>
                  </a:solidFill>
                </a:endParaRPr>
              </a:p>
            </p:txBody>
          </p:sp>
          <p:sp>
            <p:nvSpPr>
              <p:cNvPr id="39" name="Rectangle: Top Corners Rounded 38">
                <a:extLst>
                  <a:ext uri="{FF2B5EF4-FFF2-40B4-BE49-F238E27FC236}">
                    <a16:creationId xmlns:a16="http://schemas.microsoft.com/office/drawing/2014/main" id="{FF9833B1-6C2C-A0F2-B998-7A95B0923D0E}"/>
                  </a:ext>
                </a:extLst>
              </p:cNvPr>
              <p:cNvSpPr/>
              <p:nvPr/>
            </p:nvSpPr>
            <p:spPr>
              <a:xfrm>
                <a:off x="10132144" y="8056"/>
                <a:ext cx="2052000" cy="269726"/>
              </a:xfrm>
              <a:prstGeom prst="round2SameRect">
                <a:avLst>
                  <a:gd name="adj1" fmla="val 50000"/>
                  <a:gd name="adj2" fmla="val 0"/>
                </a:avLst>
              </a:prstGeom>
              <a:blipFill>
                <a:blip r:embed="rId3"/>
                <a:stretch>
                  <a:fillRect l="-171000" r="-7300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Technological change</a:t>
                </a:r>
                <a:endParaRPr lang="en-SG" sz="1000" b="1" cap="all">
                  <a:solidFill>
                    <a:schemeClr val="bg1">
                      <a:lumMod val="75000"/>
                    </a:schemeClr>
                  </a:solidFill>
                </a:endParaRPr>
              </a:p>
            </p:txBody>
          </p:sp>
          <p:sp>
            <p:nvSpPr>
              <p:cNvPr id="40" name="Rectangle: Top Corners Rounded 39">
                <a:extLst>
                  <a:ext uri="{FF2B5EF4-FFF2-40B4-BE49-F238E27FC236}">
                    <a16:creationId xmlns:a16="http://schemas.microsoft.com/office/drawing/2014/main" id="{7E7D38B8-4391-50FD-4C61-9E478E565206}"/>
                  </a:ext>
                </a:extLst>
              </p:cNvPr>
              <p:cNvSpPr/>
              <p:nvPr/>
            </p:nvSpPr>
            <p:spPr>
              <a:xfrm>
                <a:off x="5974219" y="7102"/>
                <a:ext cx="2052000" cy="269726"/>
              </a:xfrm>
              <a:prstGeom prst="round2SameRect">
                <a:avLst>
                  <a:gd name="adj1" fmla="val 50000"/>
                  <a:gd name="adj2" fmla="val 0"/>
                </a:avLst>
              </a:prstGeom>
              <a:solidFill>
                <a:schemeClr val="bg1"/>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blipFill>
                      <a:blip r:embed="rId4"/>
                      <a:tile tx="0" ty="0" sx="100000" sy="100000" flip="none" algn="bl"/>
                    </a:blipFill>
                  </a:rPr>
                  <a:t>Aging</a:t>
                </a:r>
                <a:endParaRPr lang="en-SG" sz="1000" b="1" cap="all">
                  <a:blipFill>
                    <a:blip r:embed="rId4"/>
                    <a:tile tx="0" ty="0" sx="100000" sy="100000" flip="none" algn="bl"/>
                  </a:blipFill>
                </a:endParaRPr>
              </a:p>
            </p:txBody>
          </p:sp>
          <p:cxnSp>
            <p:nvCxnSpPr>
              <p:cNvPr id="41" name="Straight Connector 40">
                <a:extLst>
                  <a:ext uri="{FF2B5EF4-FFF2-40B4-BE49-F238E27FC236}">
                    <a16:creationId xmlns:a16="http://schemas.microsoft.com/office/drawing/2014/main" id="{26A84C07-2A98-7356-1C90-D48557C31483}"/>
                  </a:ext>
                </a:extLst>
              </p:cNvPr>
              <p:cNvCxnSpPr>
                <a:cxnSpLocks/>
              </p:cNvCxnSpPr>
              <p:nvPr/>
            </p:nvCxnSpPr>
            <p:spPr>
              <a:xfrm>
                <a:off x="5979934" y="276649"/>
                <a:ext cx="204055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0EFE76-B720-F5FA-7818-FF8DA4F6B048}"/>
                  </a:ext>
                </a:extLst>
              </p:cNvPr>
              <p:cNvCxnSpPr>
                <a:cxnSpLocks/>
              </p:cNvCxnSpPr>
              <p:nvPr/>
            </p:nvCxnSpPr>
            <p:spPr>
              <a:xfrm>
                <a:off x="8020492" y="276258"/>
                <a:ext cx="417600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sp>
        <p:nvSpPr>
          <p:cNvPr id="5" name="Content Placeholder 4">
            <a:extLst>
              <a:ext uri="{FF2B5EF4-FFF2-40B4-BE49-F238E27FC236}">
                <a16:creationId xmlns:a16="http://schemas.microsoft.com/office/drawing/2014/main" id="{33221E78-2639-F412-FEF2-AC9247DA032F}"/>
              </a:ext>
            </a:extLst>
          </p:cNvPr>
          <p:cNvSpPr>
            <a:spLocks noGrp="1"/>
          </p:cNvSpPr>
          <p:nvPr>
            <p:ph sz="quarter" idx="26"/>
          </p:nvPr>
        </p:nvSpPr>
        <p:spPr>
          <a:xfrm>
            <a:off x="364251" y="2502622"/>
            <a:ext cx="5464301" cy="3671889"/>
          </a:xfrm>
          <a:solidFill>
            <a:schemeClr val="bg1"/>
          </a:solidFill>
        </p:spPr>
        <p:txBody>
          <a:bodyPr/>
          <a:lstStyle/>
          <a:p>
            <a:endParaRPr lang="en-SG"/>
          </a:p>
        </p:txBody>
      </p:sp>
      <p:graphicFrame>
        <p:nvGraphicFramePr>
          <p:cNvPr id="34" name="Content Placeholder 11">
            <a:extLst>
              <a:ext uri="{FF2B5EF4-FFF2-40B4-BE49-F238E27FC236}">
                <a16:creationId xmlns:a16="http://schemas.microsoft.com/office/drawing/2014/main" id="{5CC7E68C-6A2C-4AC1-4AD9-2CD1AF2DF78A}"/>
              </a:ext>
            </a:extLst>
          </p:cNvPr>
          <p:cNvGraphicFramePr>
            <a:graphicFrameLocks/>
          </p:cNvGraphicFramePr>
          <p:nvPr>
            <p:extLst>
              <p:ext uri="{D42A27DB-BD31-4B8C-83A1-F6EECF244321}">
                <p14:modId xmlns:p14="http://schemas.microsoft.com/office/powerpoint/2010/main" val="2925767322"/>
              </p:ext>
            </p:extLst>
          </p:nvPr>
        </p:nvGraphicFramePr>
        <p:xfrm>
          <a:off x="535806" y="2562684"/>
          <a:ext cx="5108833" cy="2989934"/>
        </p:xfrm>
        <a:graphic>
          <a:graphicData uri="http://schemas.openxmlformats.org/drawingml/2006/table">
            <a:tbl>
              <a:tblPr/>
              <a:tblGrid>
                <a:gridCol w="919820">
                  <a:extLst>
                    <a:ext uri="{9D8B030D-6E8A-4147-A177-3AD203B41FA5}">
                      <a16:colId xmlns:a16="http://schemas.microsoft.com/office/drawing/2014/main" val="431122896"/>
                    </a:ext>
                  </a:extLst>
                </a:gridCol>
                <a:gridCol w="919820">
                  <a:extLst>
                    <a:ext uri="{9D8B030D-6E8A-4147-A177-3AD203B41FA5}">
                      <a16:colId xmlns:a16="http://schemas.microsoft.com/office/drawing/2014/main" val="2413431324"/>
                    </a:ext>
                  </a:extLst>
                </a:gridCol>
                <a:gridCol w="325769">
                  <a:extLst>
                    <a:ext uri="{9D8B030D-6E8A-4147-A177-3AD203B41FA5}">
                      <a16:colId xmlns:a16="http://schemas.microsoft.com/office/drawing/2014/main" val="551656976"/>
                    </a:ext>
                  </a:extLst>
                </a:gridCol>
                <a:gridCol w="735856">
                  <a:extLst>
                    <a:ext uri="{9D8B030D-6E8A-4147-A177-3AD203B41FA5}">
                      <a16:colId xmlns:a16="http://schemas.microsoft.com/office/drawing/2014/main" val="3689209417"/>
                    </a:ext>
                  </a:extLst>
                </a:gridCol>
                <a:gridCol w="735856">
                  <a:extLst>
                    <a:ext uri="{9D8B030D-6E8A-4147-A177-3AD203B41FA5}">
                      <a16:colId xmlns:a16="http://schemas.microsoft.com/office/drawing/2014/main" val="3039073236"/>
                    </a:ext>
                  </a:extLst>
                </a:gridCol>
                <a:gridCol w="735856">
                  <a:extLst>
                    <a:ext uri="{9D8B030D-6E8A-4147-A177-3AD203B41FA5}">
                      <a16:colId xmlns:a16="http://schemas.microsoft.com/office/drawing/2014/main" val="2536227149"/>
                    </a:ext>
                  </a:extLst>
                </a:gridCol>
                <a:gridCol w="735856">
                  <a:extLst>
                    <a:ext uri="{9D8B030D-6E8A-4147-A177-3AD203B41FA5}">
                      <a16:colId xmlns:a16="http://schemas.microsoft.com/office/drawing/2014/main" val="1967713284"/>
                    </a:ext>
                  </a:extLst>
                </a:gridCol>
              </a:tblGrid>
              <a:tr h="160558">
                <a:tc>
                  <a:txBody>
                    <a:bodyPr/>
                    <a:lstStyle/>
                    <a:p>
                      <a:pPr algn="l" fontAlgn="b"/>
                      <a:endParaRPr lang="en-SG" sz="1050" b="0" i="0" u="none" strike="noStrike">
                        <a:solidFill>
                          <a:schemeClr val="bg1"/>
                        </a:solidFill>
                        <a:effectLst/>
                        <a:latin typeface="+mn-lt"/>
                      </a:endParaRPr>
                    </a:p>
                  </a:txBody>
                  <a:tcPr marL="7620" marR="7620" marT="7620" marB="0" anchor="b">
                    <a:lnL>
                      <a:noFill/>
                    </a:lnL>
                    <a:lnR>
                      <a:noFill/>
                    </a:lnR>
                    <a:lnT w="12700" cap="flat" cmpd="sng" algn="ctr">
                      <a:solidFill>
                        <a:schemeClr val="bg1">
                          <a:lumMod val="85000"/>
                        </a:schemeClr>
                      </a:solidFill>
                      <a:prstDash val="solid"/>
                      <a:round/>
                      <a:headEnd type="none" w="med" len="med"/>
                      <a:tailEnd type="none" w="med" len="med"/>
                    </a:lnT>
                    <a:lnB>
                      <a:noFill/>
                    </a:lnB>
                    <a:solidFill>
                      <a:schemeClr val="accent1"/>
                    </a:solidFill>
                  </a:tcPr>
                </a:tc>
                <a:tc>
                  <a:txBody>
                    <a:bodyPr/>
                    <a:lstStyle/>
                    <a:p>
                      <a:pPr algn="ctr" fontAlgn="b"/>
                      <a:endParaRPr lang="en-SG" sz="1050" b="0" i="0" u="none" strike="noStrike">
                        <a:solidFill>
                          <a:schemeClr val="bg1"/>
                        </a:solidFill>
                        <a:effectLst/>
                        <a:latin typeface="+mn-lt"/>
                      </a:endParaRPr>
                    </a:p>
                  </a:txBody>
                  <a:tcPr marL="7620" marR="7620" marT="7620" marB="0" anchor="ctr">
                    <a:lnL>
                      <a:noFill/>
                    </a:lnL>
                    <a:lnR>
                      <a:noFill/>
                    </a:lnR>
                    <a:lnT w="12700" cap="flat" cmpd="sng" algn="ctr">
                      <a:solidFill>
                        <a:schemeClr val="bg1">
                          <a:lumMod val="85000"/>
                        </a:schemeClr>
                      </a:solidFill>
                      <a:prstDash val="solid"/>
                      <a:round/>
                      <a:headEnd type="none" w="med" len="med"/>
                      <a:tailEnd type="none" w="med" len="med"/>
                    </a:lnT>
                    <a:lnB>
                      <a:noFill/>
                    </a:lnB>
                    <a:solidFill>
                      <a:schemeClr val="accent1"/>
                    </a:solidFill>
                  </a:tcPr>
                </a:tc>
                <a:tc>
                  <a:txBody>
                    <a:bodyPr/>
                    <a:lstStyle/>
                    <a:p>
                      <a:pPr algn="ctr" fontAlgn="b"/>
                      <a:endParaRPr lang="en-SG" sz="1050" b="0" i="0" u="none" strike="noStrike">
                        <a:solidFill>
                          <a:schemeClr val="bg1"/>
                        </a:solidFill>
                        <a:effectLst/>
                        <a:latin typeface="+mn-lt"/>
                      </a:endParaRPr>
                    </a:p>
                  </a:txBody>
                  <a:tcPr marL="7620" marR="7620" marT="7620" marB="0" anchor="ctr">
                    <a:lnL>
                      <a:noFill/>
                    </a:lnL>
                    <a:lnR>
                      <a:noFill/>
                    </a:lnR>
                    <a:lnT w="12700" cap="flat" cmpd="sng" algn="ctr">
                      <a:solidFill>
                        <a:schemeClr val="bg1">
                          <a:lumMod val="85000"/>
                        </a:schemeClr>
                      </a:solidFill>
                      <a:prstDash val="solid"/>
                      <a:round/>
                      <a:headEnd type="none" w="med" len="med"/>
                      <a:tailEnd type="none" w="med" len="med"/>
                    </a:lnT>
                    <a:lnB>
                      <a:noFill/>
                    </a:lnB>
                    <a:solidFill>
                      <a:schemeClr val="accent1"/>
                    </a:solidFill>
                  </a:tcPr>
                </a:tc>
                <a:tc gridSpan="4">
                  <a:txBody>
                    <a:bodyPr/>
                    <a:lstStyle/>
                    <a:p>
                      <a:pPr algn="ctr" fontAlgn="b"/>
                      <a:r>
                        <a:rPr lang="en-SG" sz="1100" b="0" i="0" u="none" strike="noStrike">
                          <a:solidFill>
                            <a:schemeClr val="bg1"/>
                          </a:solidFill>
                          <a:effectLst/>
                          <a:latin typeface="+mn-lt"/>
                        </a:rPr>
                        <a:t>Policy dimension</a:t>
                      </a:r>
                    </a:p>
                  </a:txBody>
                  <a:tcPr marL="7620" marR="7620" marT="762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SG"/>
                    </a:p>
                  </a:txBody>
                  <a:tcPr/>
                </a:tc>
                <a:tc hMerge="1">
                  <a:txBody>
                    <a:bodyPr/>
                    <a:lstStyle/>
                    <a:p>
                      <a:endParaRPr lang="en-SG"/>
                    </a:p>
                  </a:txBody>
                  <a:tcPr/>
                </a:tc>
                <a:tc hMerge="1">
                  <a:txBody>
                    <a:bodyPr/>
                    <a:lstStyle/>
                    <a:p>
                      <a:endParaRPr lang="en-SG"/>
                    </a:p>
                  </a:txBody>
                  <a:tcPr/>
                </a:tc>
                <a:extLst>
                  <a:ext uri="{0D108BD9-81ED-4DB2-BD59-A6C34878D82A}">
                    <a16:rowId xmlns:a16="http://schemas.microsoft.com/office/drawing/2014/main" val="1982729699"/>
                  </a:ext>
                </a:extLst>
              </a:tr>
              <a:tr h="467714">
                <a:tc>
                  <a:txBody>
                    <a:bodyPr/>
                    <a:lstStyle/>
                    <a:p>
                      <a:pPr algn="l" fontAlgn="b"/>
                      <a:endParaRPr lang="en-SG" sz="1050" b="0" i="0" u="none" strike="noStrike">
                        <a:solidFill>
                          <a:schemeClr val="bg1"/>
                        </a:solidFill>
                        <a:effectLst/>
                        <a:latin typeface="+mn-lt"/>
                      </a:endParaRPr>
                    </a:p>
                  </a:txBody>
                  <a:tcPr marL="7620" marR="7620" marT="7620" marB="0" anchor="b">
                    <a:lnL>
                      <a:noFill/>
                    </a:lnL>
                    <a:lnR>
                      <a:noFill/>
                    </a:lnR>
                    <a:lnT>
                      <a:noFill/>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fontAlgn="b"/>
                      <a:r>
                        <a:rPr lang="en-SG" sz="1100" b="0" i="0" u="none" strike="noStrike">
                          <a:solidFill>
                            <a:schemeClr val="bg1"/>
                          </a:solidFill>
                          <a:effectLst/>
                          <a:latin typeface="+mn-lt"/>
                        </a:rPr>
                        <a:t>Overall</a:t>
                      </a:r>
                    </a:p>
                  </a:txBody>
                  <a:tcPr marL="7620" marR="7620" marT="7620" marB="0" anchor="ctr">
                    <a:lnL>
                      <a:noFill/>
                    </a:lnL>
                    <a:lnR>
                      <a:noFill/>
                    </a:lnR>
                    <a:lnT>
                      <a:noFill/>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fontAlgn="b"/>
                      <a:endParaRPr lang="en-SG" sz="1050" b="0" i="0" u="none" strike="noStrike">
                        <a:solidFill>
                          <a:schemeClr val="bg1"/>
                        </a:solidFill>
                        <a:effectLst/>
                        <a:latin typeface="+mn-lt"/>
                      </a:endParaRPr>
                    </a:p>
                  </a:txBody>
                  <a:tcPr marL="7620" marR="7620" marT="7620" marB="0" anchor="ctr">
                    <a:lnL>
                      <a:noFill/>
                    </a:lnL>
                    <a:lnR>
                      <a:noFill/>
                    </a:lnR>
                    <a:lnT>
                      <a:noFill/>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fontAlgn="b"/>
                      <a:r>
                        <a:rPr lang="en-SG" sz="900" b="0" i="1" u="none" strike="noStrike">
                          <a:solidFill>
                            <a:schemeClr val="bg1"/>
                          </a:solidFill>
                          <a:effectLst/>
                          <a:latin typeface="+mn-lt"/>
                        </a:rPr>
                        <a:t>Longevity dividend</a:t>
                      </a:r>
                    </a:p>
                  </a:txBody>
                  <a:tcPr marL="7620" marR="7620" marT="7620"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fontAlgn="b"/>
                      <a:r>
                        <a:rPr lang="en-SG" sz="900" b="0" i="1" u="none" strike="noStrike">
                          <a:solidFill>
                            <a:schemeClr val="bg1"/>
                          </a:solidFill>
                          <a:effectLst/>
                          <a:latin typeface="+mn-lt"/>
                        </a:rPr>
                        <a:t>Social infrastructure</a:t>
                      </a:r>
                    </a:p>
                  </a:txBody>
                  <a:tcPr marL="7620" marR="7620" marT="7620"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fontAlgn="b"/>
                      <a:r>
                        <a:rPr lang="en-SG" sz="900" b="0" i="1" u="none" strike="noStrike">
                          <a:solidFill>
                            <a:schemeClr val="bg1"/>
                          </a:solidFill>
                          <a:effectLst/>
                          <a:latin typeface="+mn-lt"/>
                        </a:rPr>
                        <a:t>Physical environment</a:t>
                      </a:r>
                    </a:p>
                  </a:txBody>
                  <a:tcPr marL="7620" marR="7620" marT="7620"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fontAlgn="b"/>
                      <a:r>
                        <a:rPr lang="en-SG" sz="900" b="0" i="1" u="none" strike="noStrike">
                          <a:solidFill>
                            <a:schemeClr val="bg1"/>
                          </a:solidFill>
                          <a:effectLst/>
                          <a:latin typeface="+mn-lt"/>
                        </a:rPr>
                        <a:t>Health systems</a:t>
                      </a:r>
                    </a:p>
                  </a:txBody>
                  <a:tcPr marL="7620" marR="7620" marT="7620"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936224764"/>
                  </a:ext>
                </a:extLst>
              </a:tr>
              <a:tr h="160558">
                <a:tc>
                  <a:txBody>
                    <a:bodyPr/>
                    <a:lstStyle/>
                    <a:p>
                      <a:pPr algn="l" fontAlgn="b"/>
                      <a:r>
                        <a:rPr lang="en-US" sz="1000" b="0" i="0" u="none" strike="noStrike">
                          <a:solidFill>
                            <a:srgbClr val="000000"/>
                          </a:solidFill>
                          <a:effectLst/>
                          <a:latin typeface="+mn-lt"/>
                        </a:rPr>
                        <a:t>Singapore</a:t>
                      </a:r>
                    </a:p>
                  </a:txBody>
                  <a:tcPr marL="7620" marR="7620" marT="7620" marB="0" anchor="b">
                    <a:lnL>
                      <a:noFill/>
                    </a:lnL>
                    <a:lnR>
                      <a:noFill/>
                    </a:lnR>
                    <a:lnT w="12700" cap="flat" cmpd="sng" algn="ctr">
                      <a:solidFill>
                        <a:schemeClr val="bg1">
                          <a:lumMod val="85000"/>
                        </a:schemeClr>
                      </a:solidFill>
                      <a:prstDash val="solid"/>
                      <a:round/>
                      <a:headEnd type="none" w="med" len="med"/>
                      <a:tailEnd type="none" w="med" len="med"/>
                    </a:lnT>
                    <a:lnB>
                      <a:noFill/>
                    </a:lnB>
                    <a:no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w="12700" cap="flat" cmpd="sng" algn="ctr">
                      <a:solidFill>
                        <a:schemeClr val="bg1">
                          <a:lumMod val="85000"/>
                        </a:schemeClr>
                      </a:solidFill>
                      <a:prstDash val="solid"/>
                      <a:round/>
                      <a:headEnd type="none" w="med" len="med"/>
                      <a:tailEnd type="none" w="med" len="med"/>
                    </a:lnT>
                    <a:lnB>
                      <a:noFill/>
                    </a:lnB>
                    <a:solidFill>
                      <a:srgbClr val="63BE7B"/>
                    </a:solidFill>
                  </a:tcPr>
                </a:tc>
                <a:tc rowSpan="14">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w="12700" cap="flat" cmpd="sng" algn="ctr">
                      <a:solidFill>
                        <a:schemeClr val="bg1">
                          <a:lumMod val="85000"/>
                        </a:schemeClr>
                      </a:solidFill>
                      <a:prstDash val="solid"/>
                      <a:round/>
                      <a:headEnd type="none" w="med" len="med"/>
                      <a:tailEnd type="none" w="med" len="med"/>
                    </a:lnT>
                    <a:lnB>
                      <a:noFill/>
                    </a:lnB>
                    <a:solidFill>
                      <a:srgbClr val="63BE7B"/>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w="12700" cap="flat" cmpd="sng" algn="ctr">
                      <a:solidFill>
                        <a:schemeClr val="bg1">
                          <a:lumMod val="85000"/>
                        </a:schemeClr>
                      </a:solidFill>
                      <a:prstDash val="solid"/>
                      <a:round/>
                      <a:headEnd type="none" w="med" len="med"/>
                      <a:tailEnd type="none" w="med" len="med"/>
                    </a:lnT>
                    <a:lnB>
                      <a:noFill/>
                    </a:lnB>
                    <a:solidFill>
                      <a:srgbClr val="63BE7B"/>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w="12700" cap="flat" cmpd="sng" algn="ctr">
                      <a:solidFill>
                        <a:schemeClr val="bg1">
                          <a:lumMod val="85000"/>
                        </a:schemeClr>
                      </a:solidFill>
                      <a:prstDash val="solid"/>
                      <a:round/>
                      <a:headEnd type="none" w="med" len="med"/>
                      <a:tailEnd type="none" w="med" len="med"/>
                    </a:lnT>
                    <a:lnB>
                      <a:noFill/>
                    </a:lnB>
                    <a:solidFill>
                      <a:srgbClr val="63BE7B"/>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w="12700" cap="flat" cmpd="sng" algn="ctr">
                      <a:solidFill>
                        <a:schemeClr val="bg1">
                          <a:lumMod val="85000"/>
                        </a:schemeClr>
                      </a:solidFill>
                      <a:prstDash val="solid"/>
                      <a:round/>
                      <a:headEnd type="none" w="med" len="med"/>
                      <a:tailEnd type="none" w="med" len="med"/>
                    </a:lnT>
                    <a:lnB>
                      <a:noFill/>
                    </a:lnB>
                    <a:solidFill>
                      <a:srgbClr val="63BE7B"/>
                    </a:solidFill>
                  </a:tcPr>
                </a:tc>
                <a:extLst>
                  <a:ext uri="{0D108BD9-81ED-4DB2-BD59-A6C34878D82A}">
                    <a16:rowId xmlns:a16="http://schemas.microsoft.com/office/drawing/2014/main" val="3773699437"/>
                  </a:ext>
                </a:extLst>
              </a:tr>
              <a:tr h="160558">
                <a:tc>
                  <a:txBody>
                    <a:bodyPr/>
                    <a:lstStyle/>
                    <a:p>
                      <a:pPr algn="l" fontAlgn="b"/>
                      <a:r>
                        <a:rPr lang="en-US" sz="1000" b="0" i="0" u="none" strike="noStrike">
                          <a:solidFill>
                            <a:srgbClr val="000000"/>
                          </a:solidFill>
                          <a:effectLst/>
                          <a:latin typeface="+mn-lt"/>
                        </a:rPr>
                        <a:t>Japan</a:t>
                      </a:r>
                    </a:p>
                  </a:txBody>
                  <a:tcPr marL="7620" marR="7620" marT="7620" marB="0" anchor="b">
                    <a:lnL>
                      <a:noFill/>
                    </a:lnL>
                    <a:lnR>
                      <a:noFill/>
                    </a:lnR>
                    <a:lnT>
                      <a:noFill/>
                    </a:lnT>
                    <a:lnB>
                      <a:noFill/>
                    </a:lnB>
                    <a:no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7AC580"/>
                    </a:solidFill>
                  </a:tcPr>
                </a:tc>
                <a:tc vMerge="1">
                  <a:txBody>
                    <a:bodyPr/>
                    <a:lstStyle/>
                    <a:p>
                      <a:endParaRPr lang="en-SG"/>
                    </a:p>
                  </a:txBody>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63BE7B"/>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63BE7B"/>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B1D78C"/>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63BE7B"/>
                    </a:solidFill>
                  </a:tcPr>
                </a:tc>
                <a:extLst>
                  <a:ext uri="{0D108BD9-81ED-4DB2-BD59-A6C34878D82A}">
                    <a16:rowId xmlns:a16="http://schemas.microsoft.com/office/drawing/2014/main" val="3458783814"/>
                  </a:ext>
                </a:extLst>
              </a:tr>
              <a:tr h="160558">
                <a:tc>
                  <a:txBody>
                    <a:bodyPr/>
                    <a:lstStyle/>
                    <a:p>
                      <a:pPr algn="l" fontAlgn="b"/>
                      <a:r>
                        <a:rPr lang="en-US" sz="1000" b="0" i="0" u="none" strike="noStrike">
                          <a:solidFill>
                            <a:srgbClr val="000000"/>
                          </a:solidFill>
                          <a:effectLst/>
                          <a:latin typeface="+mn-lt"/>
                        </a:rPr>
                        <a:t>Korea</a:t>
                      </a:r>
                    </a:p>
                  </a:txBody>
                  <a:tcPr marL="7620" marR="7620" marT="7620" marB="0" anchor="b">
                    <a:lnL>
                      <a:noFill/>
                    </a:lnL>
                    <a:lnR>
                      <a:noFill/>
                    </a:lnR>
                    <a:lnT>
                      <a:noFill/>
                    </a:lnT>
                    <a:lnB>
                      <a:noFill/>
                    </a:lnB>
                    <a:no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90CC85"/>
                    </a:solidFill>
                  </a:tcPr>
                </a:tc>
                <a:tc vMerge="1">
                  <a:txBody>
                    <a:bodyPr/>
                    <a:lstStyle/>
                    <a:p>
                      <a:endParaRPr lang="en-SG"/>
                    </a:p>
                  </a:txBody>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63BE7B"/>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B1D78C"/>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63BE7B"/>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A2D289"/>
                    </a:solidFill>
                  </a:tcPr>
                </a:tc>
                <a:extLst>
                  <a:ext uri="{0D108BD9-81ED-4DB2-BD59-A6C34878D82A}">
                    <a16:rowId xmlns:a16="http://schemas.microsoft.com/office/drawing/2014/main" val="1461924080"/>
                  </a:ext>
                </a:extLst>
              </a:tr>
              <a:tr h="160558">
                <a:tc>
                  <a:txBody>
                    <a:bodyPr/>
                    <a:lstStyle/>
                    <a:p>
                      <a:pPr algn="l" fontAlgn="b"/>
                      <a:r>
                        <a:rPr lang="en-US" sz="1000" b="0" i="0" u="none" strike="noStrike">
                          <a:solidFill>
                            <a:srgbClr val="000000"/>
                          </a:solidFill>
                          <a:effectLst/>
                          <a:latin typeface="+mn-lt"/>
                        </a:rPr>
                        <a:t>Brunei</a:t>
                      </a:r>
                    </a:p>
                  </a:txBody>
                  <a:tcPr marL="7620" marR="7620" marT="7620" marB="0" anchor="b">
                    <a:lnL>
                      <a:noFill/>
                    </a:lnL>
                    <a:lnR>
                      <a:noFill/>
                    </a:lnR>
                    <a:lnT>
                      <a:noFill/>
                    </a:lnT>
                    <a:lnB>
                      <a:noFill/>
                    </a:lnB>
                    <a:no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A6D38A"/>
                    </a:solidFill>
                  </a:tcPr>
                </a:tc>
                <a:tc vMerge="1">
                  <a:txBody>
                    <a:bodyPr/>
                    <a:lstStyle/>
                    <a:p>
                      <a:endParaRPr lang="en-SG"/>
                    </a:p>
                  </a:txBody>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B1D78C"/>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B1D78C"/>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B1D78C"/>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63BE7B"/>
                    </a:solidFill>
                  </a:tcPr>
                </a:tc>
                <a:extLst>
                  <a:ext uri="{0D108BD9-81ED-4DB2-BD59-A6C34878D82A}">
                    <a16:rowId xmlns:a16="http://schemas.microsoft.com/office/drawing/2014/main" val="772345226"/>
                  </a:ext>
                </a:extLst>
              </a:tr>
              <a:tr h="160558">
                <a:tc>
                  <a:txBody>
                    <a:bodyPr/>
                    <a:lstStyle/>
                    <a:p>
                      <a:pPr algn="l" fontAlgn="b"/>
                      <a:r>
                        <a:rPr lang="en-US" sz="1000" b="0" i="0" u="none" strike="noStrike">
                          <a:solidFill>
                            <a:srgbClr val="000000"/>
                          </a:solidFill>
                          <a:effectLst/>
                          <a:latin typeface="+mn-lt"/>
                        </a:rPr>
                        <a:t>Vietnam</a:t>
                      </a:r>
                    </a:p>
                  </a:txBody>
                  <a:tcPr marL="7620" marR="7620" marT="7620" marB="0" anchor="b">
                    <a:lnL>
                      <a:noFill/>
                    </a:lnL>
                    <a:lnR>
                      <a:noFill/>
                    </a:lnR>
                    <a:lnT>
                      <a:noFill/>
                    </a:lnT>
                    <a:lnB>
                      <a:noFill/>
                    </a:lnB>
                    <a:no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A6D38A"/>
                    </a:solidFill>
                  </a:tcPr>
                </a:tc>
                <a:tc vMerge="1">
                  <a:txBody>
                    <a:bodyPr/>
                    <a:lstStyle/>
                    <a:p>
                      <a:endParaRPr lang="en-SG"/>
                    </a:p>
                  </a:txBody>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B1D78C"/>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63BE7B"/>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B1D78C"/>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A2D289"/>
                    </a:solidFill>
                  </a:tcPr>
                </a:tc>
                <a:extLst>
                  <a:ext uri="{0D108BD9-81ED-4DB2-BD59-A6C34878D82A}">
                    <a16:rowId xmlns:a16="http://schemas.microsoft.com/office/drawing/2014/main" val="3907781695"/>
                  </a:ext>
                </a:extLst>
              </a:tr>
              <a:tr h="160558">
                <a:tc>
                  <a:txBody>
                    <a:bodyPr/>
                    <a:lstStyle/>
                    <a:p>
                      <a:pPr algn="l" fontAlgn="b"/>
                      <a:r>
                        <a:rPr lang="en-US" sz="1000" b="0" i="0" u="none" strike="noStrike">
                          <a:solidFill>
                            <a:srgbClr val="000000"/>
                          </a:solidFill>
                          <a:effectLst/>
                          <a:latin typeface="+mn-lt"/>
                        </a:rPr>
                        <a:t>Hong Kong</a:t>
                      </a:r>
                    </a:p>
                  </a:txBody>
                  <a:tcPr marL="7620" marR="7620" marT="7620" marB="0" anchor="b">
                    <a:lnL>
                      <a:noFill/>
                    </a:lnL>
                    <a:lnR>
                      <a:noFill/>
                    </a:lnR>
                    <a:lnT>
                      <a:noFill/>
                    </a:lnT>
                    <a:lnB>
                      <a:noFill/>
                    </a:lnB>
                    <a:no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BDDA8E"/>
                    </a:solidFill>
                  </a:tcPr>
                </a:tc>
                <a:tc vMerge="1">
                  <a:txBody>
                    <a:bodyPr/>
                    <a:lstStyle/>
                    <a:p>
                      <a:endParaRPr lang="en-SG"/>
                    </a:p>
                  </a:txBody>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63BE7B"/>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FFEF9C"/>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63BE7B"/>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E0E696"/>
                    </a:solidFill>
                  </a:tcPr>
                </a:tc>
                <a:extLst>
                  <a:ext uri="{0D108BD9-81ED-4DB2-BD59-A6C34878D82A}">
                    <a16:rowId xmlns:a16="http://schemas.microsoft.com/office/drawing/2014/main" val="1329003239"/>
                  </a:ext>
                </a:extLst>
              </a:tr>
              <a:tr h="160558">
                <a:tc>
                  <a:txBody>
                    <a:bodyPr/>
                    <a:lstStyle/>
                    <a:p>
                      <a:pPr algn="l" fontAlgn="b"/>
                      <a:r>
                        <a:rPr lang="en-US" sz="1000" b="0" i="0" u="none" strike="noStrike">
                          <a:solidFill>
                            <a:srgbClr val="000000"/>
                          </a:solidFill>
                          <a:effectLst/>
                          <a:latin typeface="+mn-lt"/>
                        </a:rPr>
                        <a:t>Indonesia</a:t>
                      </a:r>
                    </a:p>
                  </a:txBody>
                  <a:tcPr marL="7620" marR="7620" marT="7620" marB="0" anchor="b">
                    <a:lnL>
                      <a:noFill/>
                    </a:lnL>
                    <a:lnR>
                      <a:noFill/>
                    </a:lnR>
                    <a:lnT>
                      <a:noFill/>
                    </a:lnT>
                    <a:lnB>
                      <a:noFill/>
                    </a:lnB>
                    <a:no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BDDA8E"/>
                    </a:solidFill>
                  </a:tcPr>
                </a:tc>
                <a:tc vMerge="1">
                  <a:txBody>
                    <a:bodyPr/>
                    <a:lstStyle/>
                    <a:p>
                      <a:endParaRPr lang="en-SG"/>
                    </a:p>
                  </a:txBody>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B1D78C"/>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B1D78C"/>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B1D78C"/>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A2D289"/>
                    </a:solidFill>
                  </a:tcPr>
                </a:tc>
                <a:extLst>
                  <a:ext uri="{0D108BD9-81ED-4DB2-BD59-A6C34878D82A}">
                    <a16:rowId xmlns:a16="http://schemas.microsoft.com/office/drawing/2014/main" val="2039182504"/>
                  </a:ext>
                </a:extLst>
              </a:tr>
              <a:tr h="160558">
                <a:tc>
                  <a:txBody>
                    <a:bodyPr/>
                    <a:lstStyle/>
                    <a:p>
                      <a:pPr algn="l" fontAlgn="b"/>
                      <a:r>
                        <a:rPr lang="en-US" sz="1000" b="0" i="0" u="none" strike="noStrike">
                          <a:solidFill>
                            <a:srgbClr val="000000"/>
                          </a:solidFill>
                          <a:effectLst/>
                          <a:latin typeface="+mn-lt"/>
                        </a:rPr>
                        <a:t>Philippines</a:t>
                      </a:r>
                    </a:p>
                  </a:txBody>
                  <a:tcPr marL="7620" marR="7620" marT="7620" marB="0" anchor="b">
                    <a:lnL>
                      <a:noFill/>
                    </a:lnL>
                    <a:lnR>
                      <a:noFill/>
                    </a:lnR>
                    <a:lnT>
                      <a:noFill/>
                    </a:lnT>
                    <a:lnB>
                      <a:noFill/>
                    </a:lnB>
                    <a:no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BDDA8E"/>
                    </a:solidFill>
                  </a:tcPr>
                </a:tc>
                <a:tc vMerge="1">
                  <a:txBody>
                    <a:bodyPr/>
                    <a:lstStyle/>
                    <a:p>
                      <a:endParaRPr lang="en-SG"/>
                    </a:p>
                  </a:txBody>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B1D78C"/>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63BE7B"/>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B1D78C"/>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E0E696"/>
                    </a:solidFill>
                  </a:tcPr>
                </a:tc>
                <a:extLst>
                  <a:ext uri="{0D108BD9-81ED-4DB2-BD59-A6C34878D82A}">
                    <a16:rowId xmlns:a16="http://schemas.microsoft.com/office/drawing/2014/main" val="1824490702"/>
                  </a:ext>
                </a:extLst>
              </a:tr>
              <a:tr h="160558">
                <a:tc>
                  <a:txBody>
                    <a:bodyPr/>
                    <a:lstStyle/>
                    <a:p>
                      <a:pPr algn="l" fontAlgn="b"/>
                      <a:r>
                        <a:rPr lang="en-US" sz="1000" b="0" i="0" u="none" strike="noStrike">
                          <a:solidFill>
                            <a:srgbClr val="000000"/>
                          </a:solidFill>
                          <a:effectLst/>
                          <a:latin typeface="+mn-lt"/>
                        </a:rPr>
                        <a:t>Cambodia</a:t>
                      </a:r>
                    </a:p>
                  </a:txBody>
                  <a:tcPr marL="7620" marR="7620" marT="7620" marB="0" anchor="b">
                    <a:lnL>
                      <a:noFill/>
                    </a:lnL>
                    <a:lnR>
                      <a:noFill/>
                    </a:lnR>
                    <a:lnT>
                      <a:noFill/>
                    </a:lnT>
                    <a:lnB>
                      <a:noFill/>
                    </a:lnB>
                    <a:no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E2E696"/>
                    </a:solidFill>
                  </a:tcPr>
                </a:tc>
                <a:tc vMerge="1">
                  <a:txBody>
                    <a:bodyPr/>
                    <a:lstStyle/>
                    <a:p>
                      <a:endParaRPr lang="en-SG"/>
                    </a:p>
                  </a:txBody>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D8E394"/>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E6E797"/>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B1D78C"/>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C1DC8F"/>
                    </a:solidFill>
                  </a:tcPr>
                </a:tc>
                <a:extLst>
                  <a:ext uri="{0D108BD9-81ED-4DB2-BD59-A6C34878D82A}">
                    <a16:rowId xmlns:a16="http://schemas.microsoft.com/office/drawing/2014/main" val="1481309037"/>
                  </a:ext>
                </a:extLst>
              </a:tr>
              <a:tr h="160558">
                <a:tc>
                  <a:txBody>
                    <a:bodyPr/>
                    <a:lstStyle/>
                    <a:p>
                      <a:pPr algn="l" fontAlgn="b"/>
                      <a:r>
                        <a:rPr lang="en-US" sz="1000" b="0" i="0" u="none" strike="noStrike">
                          <a:solidFill>
                            <a:srgbClr val="000000"/>
                          </a:solidFill>
                          <a:effectLst/>
                          <a:latin typeface="+mn-lt"/>
                        </a:rPr>
                        <a:t>Thailand</a:t>
                      </a:r>
                    </a:p>
                  </a:txBody>
                  <a:tcPr marL="7620" marR="7620" marT="7620" marB="0" anchor="b">
                    <a:lnL>
                      <a:noFill/>
                    </a:lnL>
                    <a:lnR>
                      <a:noFill/>
                    </a:lnR>
                    <a:lnT>
                      <a:noFill/>
                    </a:lnT>
                    <a:lnB>
                      <a:noFill/>
                    </a:lnB>
                    <a:no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E6E797"/>
                    </a:solidFill>
                  </a:tcPr>
                </a:tc>
                <a:tc vMerge="1">
                  <a:txBody>
                    <a:bodyPr/>
                    <a:lstStyle/>
                    <a:p>
                      <a:endParaRPr lang="en-SG"/>
                    </a:p>
                  </a:txBody>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D8E394"/>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B1D78C"/>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C5DD90"/>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E7E897"/>
                    </a:solidFill>
                  </a:tcPr>
                </a:tc>
                <a:extLst>
                  <a:ext uri="{0D108BD9-81ED-4DB2-BD59-A6C34878D82A}">
                    <a16:rowId xmlns:a16="http://schemas.microsoft.com/office/drawing/2014/main" val="253336547"/>
                  </a:ext>
                </a:extLst>
              </a:tr>
              <a:tr h="160558">
                <a:tc>
                  <a:txBody>
                    <a:bodyPr/>
                    <a:lstStyle/>
                    <a:p>
                      <a:pPr algn="l" fontAlgn="b"/>
                      <a:r>
                        <a:rPr lang="en-US" sz="1000" b="0" i="0" u="none" strike="noStrike">
                          <a:solidFill>
                            <a:srgbClr val="000000"/>
                          </a:solidFill>
                          <a:effectLst/>
                          <a:latin typeface="+mn-lt"/>
                        </a:rPr>
                        <a:t>China</a:t>
                      </a:r>
                    </a:p>
                  </a:txBody>
                  <a:tcPr marL="7620" marR="7620" marT="7620" marB="0" anchor="b">
                    <a:lnL>
                      <a:noFill/>
                    </a:lnL>
                    <a:lnR>
                      <a:noFill/>
                    </a:lnR>
                    <a:lnT>
                      <a:noFill/>
                    </a:lnT>
                    <a:lnB>
                      <a:noFill/>
                    </a:lnB>
                    <a:no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EDEA99"/>
                    </a:solidFill>
                  </a:tcPr>
                </a:tc>
                <a:tc vMerge="1">
                  <a:txBody>
                    <a:bodyPr/>
                    <a:lstStyle/>
                    <a:p>
                      <a:endParaRPr lang="en-SG"/>
                    </a:p>
                  </a:txBody>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D8E394"/>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E6E797"/>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D8E394"/>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C1DC8F"/>
                    </a:solidFill>
                  </a:tcPr>
                </a:tc>
                <a:extLst>
                  <a:ext uri="{0D108BD9-81ED-4DB2-BD59-A6C34878D82A}">
                    <a16:rowId xmlns:a16="http://schemas.microsoft.com/office/drawing/2014/main" val="3535599427"/>
                  </a:ext>
                </a:extLst>
              </a:tr>
              <a:tr h="160558">
                <a:tc>
                  <a:txBody>
                    <a:bodyPr/>
                    <a:lstStyle/>
                    <a:p>
                      <a:pPr algn="l" fontAlgn="b"/>
                      <a:r>
                        <a:rPr lang="en-US" sz="1000" b="0" i="0" u="none" strike="noStrike">
                          <a:solidFill>
                            <a:srgbClr val="000000"/>
                          </a:solidFill>
                          <a:effectLst/>
                          <a:latin typeface="+mn-lt"/>
                        </a:rPr>
                        <a:t>Myanmar</a:t>
                      </a:r>
                    </a:p>
                  </a:txBody>
                  <a:tcPr marL="7620" marR="7620" marT="7620" marB="0" anchor="b">
                    <a:lnL>
                      <a:noFill/>
                    </a:lnL>
                    <a:lnR>
                      <a:noFill/>
                    </a:lnR>
                    <a:lnT>
                      <a:noFill/>
                    </a:lnT>
                    <a:lnB>
                      <a:noFill/>
                    </a:lnB>
                    <a:no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F1EB99"/>
                    </a:solidFill>
                  </a:tcPr>
                </a:tc>
                <a:tc vMerge="1">
                  <a:txBody>
                    <a:bodyPr/>
                    <a:lstStyle/>
                    <a:p>
                      <a:endParaRPr lang="en-SG"/>
                    </a:p>
                  </a:txBody>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B1D78C"/>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FFEF9C"/>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FFEF9C"/>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B7D98D"/>
                    </a:solidFill>
                  </a:tcPr>
                </a:tc>
                <a:extLst>
                  <a:ext uri="{0D108BD9-81ED-4DB2-BD59-A6C34878D82A}">
                    <a16:rowId xmlns:a16="http://schemas.microsoft.com/office/drawing/2014/main" val="3831538106"/>
                  </a:ext>
                </a:extLst>
              </a:tr>
              <a:tr h="160558">
                <a:tc>
                  <a:txBody>
                    <a:bodyPr/>
                    <a:lstStyle/>
                    <a:p>
                      <a:pPr algn="l" fontAlgn="b"/>
                      <a:r>
                        <a:rPr lang="en-US" sz="1000" b="0" i="0" u="none" strike="noStrike">
                          <a:solidFill>
                            <a:srgbClr val="000000"/>
                          </a:solidFill>
                          <a:effectLst/>
                          <a:latin typeface="+mn-lt"/>
                        </a:rPr>
                        <a:t>Malaysia</a:t>
                      </a:r>
                    </a:p>
                  </a:txBody>
                  <a:tcPr marL="7620" marR="7620" marT="7620" marB="0" anchor="b">
                    <a:lnL>
                      <a:noFill/>
                    </a:lnL>
                    <a:lnR>
                      <a:noFill/>
                    </a:lnR>
                    <a:lnT>
                      <a:noFill/>
                    </a:lnT>
                    <a:lnB>
                      <a:noFill/>
                    </a:lnB>
                    <a:no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F4EC9A"/>
                    </a:solidFill>
                  </a:tcPr>
                </a:tc>
                <a:tc vMerge="1">
                  <a:txBody>
                    <a:bodyPr/>
                    <a:lstStyle/>
                    <a:p>
                      <a:endParaRPr lang="en-SG"/>
                    </a:p>
                  </a:txBody>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B1D78C"/>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B1D78C"/>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FFEF9C"/>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a:noFill/>
                    </a:lnB>
                    <a:solidFill>
                      <a:srgbClr val="FFEF9C"/>
                    </a:solidFill>
                  </a:tcPr>
                </a:tc>
                <a:extLst>
                  <a:ext uri="{0D108BD9-81ED-4DB2-BD59-A6C34878D82A}">
                    <a16:rowId xmlns:a16="http://schemas.microsoft.com/office/drawing/2014/main" val="4106506607"/>
                  </a:ext>
                </a:extLst>
              </a:tr>
              <a:tr h="160558">
                <a:tc>
                  <a:txBody>
                    <a:bodyPr/>
                    <a:lstStyle/>
                    <a:p>
                      <a:pPr algn="l" fontAlgn="b"/>
                      <a:r>
                        <a:rPr lang="en-US" sz="1000" b="0" i="0" u="none" strike="noStrike">
                          <a:solidFill>
                            <a:srgbClr val="000000"/>
                          </a:solidFill>
                          <a:effectLst/>
                          <a:latin typeface="+mn-lt"/>
                        </a:rPr>
                        <a:t>Lao PDR</a:t>
                      </a:r>
                    </a:p>
                  </a:txBody>
                  <a:tcPr marL="7620" marR="7620" marT="7620" marB="0" anchor="b">
                    <a:lnL>
                      <a:noFill/>
                    </a:lnL>
                    <a:lnR>
                      <a:noFill/>
                    </a:lnR>
                    <a:lnT>
                      <a:noFill/>
                    </a:lnT>
                    <a:lnB w="12700" cap="flat" cmpd="sng" algn="ctr">
                      <a:solidFill>
                        <a:schemeClr val="bg1">
                          <a:lumMod val="85000"/>
                        </a:schemeClr>
                      </a:solidFill>
                      <a:prstDash val="solid"/>
                      <a:round/>
                      <a:headEnd type="none" w="med" len="med"/>
                      <a:tailEnd type="none" w="med" len="med"/>
                    </a:lnB>
                    <a:no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w="12700" cap="flat" cmpd="sng" algn="ctr">
                      <a:solidFill>
                        <a:schemeClr val="bg1">
                          <a:lumMod val="85000"/>
                        </a:schemeClr>
                      </a:solidFill>
                      <a:prstDash val="solid"/>
                      <a:round/>
                      <a:headEnd type="none" w="med" len="med"/>
                      <a:tailEnd type="none" w="med" len="med"/>
                    </a:lnB>
                    <a:solidFill>
                      <a:srgbClr val="FFEF9C"/>
                    </a:solidFill>
                  </a:tcPr>
                </a:tc>
                <a:tc vMerge="1">
                  <a:txBody>
                    <a:bodyPr/>
                    <a:lstStyle/>
                    <a:p>
                      <a:endParaRPr lang="en-SG"/>
                    </a:p>
                  </a:txBody>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w="12700" cap="flat" cmpd="sng" algn="ctr">
                      <a:solidFill>
                        <a:schemeClr val="bg1">
                          <a:lumMod val="85000"/>
                        </a:schemeClr>
                      </a:solidFill>
                      <a:prstDash val="solid"/>
                      <a:round/>
                      <a:headEnd type="none" w="med" len="med"/>
                      <a:tailEnd type="none" w="med" len="med"/>
                    </a:lnB>
                    <a:solidFill>
                      <a:srgbClr val="FFEF9C"/>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w="12700" cap="flat" cmpd="sng" algn="ctr">
                      <a:solidFill>
                        <a:schemeClr val="bg1">
                          <a:lumMod val="85000"/>
                        </a:schemeClr>
                      </a:solidFill>
                      <a:prstDash val="solid"/>
                      <a:round/>
                      <a:headEnd type="none" w="med" len="med"/>
                      <a:tailEnd type="none" w="med" len="med"/>
                    </a:lnB>
                    <a:solidFill>
                      <a:srgbClr val="B1D78C"/>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w="12700" cap="flat" cmpd="sng" algn="ctr">
                      <a:solidFill>
                        <a:schemeClr val="bg1">
                          <a:lumMod val="85000"/>
                        </a:schemeClr>
                      </a:solidFill>
                      <a:prstDash val="solid"/>
                      <a:round/>
                      <a:headEnd type="none" w="med" len="med"/>
                      <a:tailEnd type="none" w="med" len="med"/>
                    </a:lnB>
                    <a:solidFill>
                      <a:srgbClr val="FFEF9C"/>
                    </a:solidFill>
                  </a:tcPr>
                </a:tc>
                <a:tc>
                  <a:txBody>
                    <a:bodyPr/>
                    <a:lstStyle/>
                    <a:p>
                      <a:pPr algn="ctr" fontAlgn="b"/>
                      <a:endParaRPr lang="en-SG" sz="1050" b="0" i="0" u="none" strike="noStrike">
                        <a:solidFill>
                          <a:srgbClr val="000000"/>
                        </a:solidFill>
                        <a:effectLst/>
                        <a:latin typeface="+mn-lt"/>
                      </a:endParaRPr>
                    </a:p>
                  </a:txBody>
                  <a:tcPr marL="7620" marR="7620" marT="7620" marB="0" anchor="b">
                    <a:lnL>
                      <a:noFill/>
                    </a:lnL>
                    <a:lnR>
                      <a:noFill/>
                    </a:lnR>
                    <a:lnT>
                      <a:noFill/>
                    </a:lnT>
                    <a:lnB w="12700" cap="flat" cmpd="sng" algn="ctr">
                      <a:solidFill>
                        <a:schemeClr val="bg1">
                          <a:lumMod val="85000"/>
                        </a:schemeClr>
                      </a:solidFill>
                      <a:prstDash val="solid"/>
                      <a:round/>
                      <a:headEnd type="none" w="med" len="med"/>
                      <a:tailEnd type="none" w="med" len="med"/>
                    </a:lnB>
                    <a:solidFill>
                      <a:srgbClr val="E0E696"/>
                    </a:solidFill>
                  </a:tcPr>
                </a:tc>
                <a:extLst>
                  <a:ext uri="{0D108BD9-81ED-4DB2-BD59-A6C34878D82A}">
                    <a16:rowId xmlns:a16="http://schemas.microsoft.com/office/drawing/2014/main" val="190177278"/>
                  </a:ext>
                </a:extLst>
              </a:tr>
            </a:tbl>
          </a:graphicData>
        </a:graphic>
      </p:graphicFrame>
      <p:graphicFrame>
        <p:nvGraphicFramePr>
          <p:cNvPr id="33" name="Table 32">
            <a:extLst>
              <a:ext uri="{FF2B5EF4-FFF2-40B4-BE49-F238E27FC236}">
                <a16:creationId xmlns:a16="http://schemas.microsoft.com/office/drawing/2014/main" id="{AE3190D8-5A40-6F1B-3083-09DE07CA68F6}"/>
              </a:ext>
            </a:extLst>
          </p:cNvPr>
          <p:cNvGraphicFramePr>
            <a:graphicFrameLocks noGrp="1"/>
          </p:cNvGraphicFramePr>
          <p:nvPr>
            <p:extLst>
              <p:ext uri="{D42A27DB-BD31-4B8C-83A1-F6EECF244321}">
                <p14:modId xmlns:p14="http://schemas.microsoft.com/office/powerpoint/2010/main" val="606353936"/>
              </p:ext>
            </p:extLst>
          </p:nvPr>
        </p:nvGraphicFramePr>
        <p:xfrm>
          <a:off x="2273172" y="5611638"/>
          <a:ext cx="3010168" cy="480060"/>
        </p:xfrm>
        <a:graphic>
          <a:graphicData uri="http://schemas.openxmlformats.org/drawingml/2006/table">
            <a:tbl>
              <a:tblPr/>
              <a:tblGrid>
                <a:gridCol w="430024">
                  <a:extLst>
                    <a:ext uri="{9D8B030D-6E8A-4147-A177-3AD203B41FA5}">
                      <a16:colId xmlns:a16="http://schemas.microsoft.com/office/drawing/2014/main" val="924537711"/>
                    </a:ext>
                  </a:extLst>
                </a:gridCol>
                <a:gridCol w="430024">
                  <a:extLst>
                    <a:ext uri="{9D8B030D-6E8A-4147-A177-3AD203B41FA5}">
                      <a16:colId xmlns:a16="http://schemas.microsoft.com/office/drawing/2014/main" val="1637204581"/>
                    </a:ext>
                  </a:extLst>
                </a:gridCol>
                <a:gridCol w="430024">
                  <a:extLst>
                    <a:ext uri="{9D8B030D-6E8A-4147-A177-3AD203B41FA5}">
                      <a16:colId xmlns:a16="http://schemas.microsoft.com/office/drawing/2014/main" val="1941197911"/>
                    </a:ext>
                  </a:extLst>
                </a:gridCol>
                <a:gridCol w="430024">
                  <a:extLst>
                    <a:ext uri="{9D8B030D-6E8A-4147-A177-3AD203B41FA5}">
                      <a16:colId xmlns:a16="http://schemas.microsoft.com/office/drawing/2014/main" val="1106812811"/>
                    </a:ext>
                  </a:extLst>
                </a:gridCol>
                <a:gridCol w="430024">
                  <a:extLst>
                    <a:ext uri="{9D8B030D-6E8A-4147-A177-3AD203B41FA5}">
                      <a16:colId xmlns:a16="http://schemas.microsoft.com/office/drawing/2014/main" val="2373266085"/>
                    </a:ext>
                  </a:extLst>
                </a:gridCol>
                <a:gridCol w="430024">
                  <a:extLst>
                    <a:ext uri="{9D8B030D-6E8A-4147-A177-3AD203B41FA5}">
                      <a16:colId xmlns:a16="http://schemas.microsoft.com/office/drawing/2014/main" val="740347581"/>
                    </a:ext>
                  </a:extLst>
                </a:gridCol>
                <a:gridCol w="430024">
                  <a:extLst>
                    <a:ext uri="{9D8B030D-6E8A-4147-A177-3AD203B41FA5}">
                      <a16:colId xmlns:a16="http://schemas.microsoft.com/office/drawing/2014/main" val="421686614"/>
                    </a:ext>
                  </a:extLst>
                </a:gridCol>
              </a:tblGrid>
              <a:tr h="95016">
                <a:tc>
                  <a:txBody>
                    <a:bodyPr/>
                    <a:lstStyle/>
                    <a:p>
                      <a:pPr algn="l" fontAlgn="b"/>
                      <a:endParaRPr lang="en-SG" sz="1000" b="0" i="0" u="none" strike="noStrike">
                        <a:solidFill>
                          <a:srgbClr val="000000"/>
                        </a:solidFill>
                        <a:effectLst/>
                        <a:latin typeface="+mn-lt"/>
                      </a:endParaRPr>
                    </a:p>
                  </a:txBody>
                  <a:tcPr marL="7620" marR="7620" marT="7620" marB="0" anchor="b">
                    <a:lnL>
                      <a:noFill/>
                    </a:lnL>
                    <a:lnR>
                      <a:noFill/>
                    </a:lnR>
                    <a:lnT>
                      <a:noFill/>
                    </a:lnT>
                    <a:lnB>
                      <a:noFill/>
                    </a:lnB>
                    <a:noFill/>
                  </a:tcPr>
                </a:tc>
                <a:tc>
                  <a:txBody>
                    <a:bodyPr/>
                    <a:lstStyle/>
                    <a:p>
                      <a:pPr algn="l" fontAlgn="b"/>
                      <a:endParaRPr lang="en-SG" sz="1000" b="0" i="0" u="none" strike="noStrike">
                        <a:solidFill>
                          <a:srgbClr val="000000"/>
                        </a:solidFill>
                        <a:effectLst/>
                        <a:latin typeface="+mn-lt"/>
                      </a:endParaRPr>
                    </a:p>
                  </a:txBody>
                  <a:tcPr marL="7620" marR="7620" marT="7620" marB="0" anchor="b">
                    <a:lnL>
                      <a:noFill/>
                    </a:lnL>
                    <a:lnR>
                      <a:noFill/>
                    </a:lnR>
                    <a:lnT>
                      <a:noFill/>
                    </a:lnT>
                    <a:lnB>
                      <a:noFill/>
                    </a:lnB>
                    <a:solidFill>
                      <a:srgbClr val="FFEF9C"/>
                    </a:solidFill>
                  </a:tcPr>
                </a:tc>
                <a:tc>
                  <a:txBody>
                    <a:bodyPr/>
                    <a:lstStyle/>
                    <a:p>
                      <a:pPr algn="l" fontAlgn="b"/>
                      <a:endParaRPr lang="en-SG" sz="1000" b="0" i="0" u="none" strike="noStrike">
                        <a:solidFill>
                          <a:srgbClr val="000000"/>
                        </a:solidFill>
                        <a:effectLst/>
                        <a:latin typeface="+mn-lt"/>
                      </a:endParaRPr>
                    </a:p>
                  </a:txBody>
                  <a:tcPr marL="7620" marR="7620" marT="7620" marB="0" anchor="b">
                    <a:lnL>
                      <a:noFill/>
                    </a:lnL>
                    <a:lnR>
                      <a:noFill/>
                    </a:lnR>
                    <a:lnT>
                      <a:noFill/>
                    </a:lnT>
                    <a:lnB>
                      <a:noFill/>
                    </a:lnB>
                    <a:solidFill>
                      <a:srgbClr val="D8E394"/>
                    </a:solidFill>
                  </a:tcPr>
                </a:tc>
                <a:tc>
                  <a:txBody>
                    <a:bodyPr/>
                    <a:lstStyle/>
                    <a:p>
                      <a:pPr algn="l" fontAlgn="b"/>
                      <a:endParaRPr lang="en-SG" sz="1000" b="0" i="0" u="none" strike="noStrike">
                        <a:solidFill>
                          <a:srgbClr val="000000"/>
                        </a:solidFill>
                        <a:effectLst/>
                        <a:latin typeface="+mn-lt"/>
                      </a:endParaRPr>
                    </a:p>
                  </a:txBody>
                  <a:tcPr marL="7620" marR="7620" marT="7620" marB="0" anchor="b">
                    <a:lnL>
                      <a:noFill/>
                    </a:lnL>
                    <a:lnR>
                      <a:noFill/>
                    </a:lnR>
                    <a:lnT>
                      <a:noFill/>
                    </a:lnT>
                    <a:lnB>
                      <a:noFill/>
                    </a:lnB>
                    <a:solidFill>
                      <a:srgbClr val="B1D78C"/>
                    </a:solidFill>
                  </a:tcPr>
                </a:tc>
                <a:tc>
                  <a:txBody>
                    <a:bodyPr/>
                    <a:lstStyle/>
                    <a:p>
                      <a:pPr algn="l" fontAlgn="b"/>
                      <a:endParaRPr lang="en-SG" sz="1000" b="0" i="0" u="none" strike="noStrike">
                        <a:solidFill>
                          <a:srgbClr val="000000"/>
                        </a:solidFill>
                        <a:effectLst/>
                        <a:latin typeface="+mn-lt"/>
                      </a:endParaRPr>
                    </a:p>
                  </a:txBody>
                  <a:tcPr marL="7620" marR="7620" marT="7620" marB="0" anchor="b">
                    <a:lnL>
                      <a:noFill/>
                    </a:lnL>
                    <a:lnR>
                      <a:noFill/>
                    </a:lnR>
                    <a:lnT>
                      <a:noFill/>
                    </a:lnT>
                    <a:lnB>
                      <a:noFill/>
                    </a:lnB>
                    <a:solidFill>
                      <a:srgbClr val="8ACB84"/>
                    </a:solidFill>
                  </a:tcPr>
                </a:tc>
                <a:tc>
                  <a:txBody>
                    <a:bodyPr/>
                    <a:lstStyle/>
                    <a:p>
                      <a:pPr algn="l" fontAlgn="b"/>
                      <a:endParaRPr lang="en-SG" sz="1000" b="0" i="0" u="none" strike="noStrike">
                        <a:solidFill>
                          <a:srgbClr val="000000"/>
                        </a:solidFill>
                        <a:effectLst/>
                        <a:latin typeface="+mn-lt"/>
                      </a:endParaRPr>
                    </a:p>
                  </a:txBody>
                  <a:tcPr marL="7620" marR="7620" marT="7620" marB="0" anchor="b">
                    <a:lnL>
                      <a:noFill/>
                    </a:lnL>
                    <a:lnR>
                      <a:noFill/>
                    </a:lnR>
                    <a:lnT>
                      <a:noFill/>
                    </a:lnT>
                    <a:lnB>
                      <a:noFill/>
                    </a:lnB>
                    <a:solidFill>
                      <a:srgbClr val="63BE7B"/>
                    </a:solidFill>
                  </a:tcPr>
                </a:tc>
                <a:tc>
                  <a:txBody>
                    <a:bodyPr/>
                    <a:lstStyle/>
                    <a:p>
                      <a:pPr algn="l" fontAlgn="b"/>
                      <a:endParaRPr lang="en-SG" sz="1000" b="0" i="0" u="none" strike="noStrike">
                        <a:solidFill>
                          <a:srgbClr val="000000"/>
                        </a:solidFill>
                        <a:effectLst/>
                        <a:latin typeface="+mn-lt"/>
                      </a:endParaRPr>
                    </a:p>
                  </a:txBody>
                  <a:tcPr marL="7620" marR="7620" marT="7620" marB="0" anchor="b">
                    <a:lnL>
                      <a:noFill/>
                    </a:lnL>
                    <a:lnR>
                      <a:noFill/>
                    </a:lnR>
                    <a:lnT>
                      <a:noFill/>
                    </a:lnT>
                    <a:lnB>
                      <a:noFill/>
                    </a:lnB>
                    <a:noFill/>
                  </a:tcPr>
                </a:tc>
                <a:extLst>
                  <a:ext uri="{0D108BD9-81ED-4DB2-BD59-A6C34878D82A}">
                    <a16:rowId xmlns:a16="http://schemas.microsoft.com/office/drawing/2014/main" val="4268147108"/>
                  </a:ext>
                </a:extLst>
              </a:tr>
              <a:tr h="95016">
                <a:tc>
                  <a:txBody>
                    <a:bodyPr/>
                    <a:lstStyle/>
                    <a:p>
                      <a:pPr algn="l" fontAlgn="b"/>
                      <a:endParaRPr lang="en-SG" sz="1000" b="0" i="0" u="none" strike="noStrike">
                        <a:solidFill>
                          <a:srgbClr val="000000"/>
                        </a:solidFill>
                        <a:effectLst/>
                        <a:latin typeface="+mn-lt"/>
                      </a:endParaRPr>
                    </a:p>
                  </a:txBody>
                  <a:tcPr marL="7620" marR="7620" marT="7620" marB="0" anchor="b">
                    <a:lnL>
                      <a:noFill/>
                    </a:lnL>
                    <a:lnR>
                      <a:noFill/>
                    </a:lnR>
                    <a:lnT>
                      <a:noFill/>
                    </a:lnT>
                    <a:lnB>
                      <a:noFill/>
                    </a:lnB>
                    <a:noFill/>
                  </a:tcPr>
                </a:tc>
                <a:tc gridSpan="2">
                  <a:txBody>
                    <a:bodyPr/>
                    <a:lstStyle/>
                    <a:p>
                      <a:pPr algn="l" fontAlgn="b"/>
                      <a:r>
                        <a:rPr lang="en-SG" sz="1000" b="0" i="0" u="none" strike="noStrike">
                          <a:solidFill>
                            <a:srgbClr val="000000"/>
                          </a:solidFill>
                          <a:effectLst/>
                          <a:latin typeface="+mn-lt"/>
                        </a:rPr>
                        <a:t>Less policies</a:t>
                      </a:r>
                    </a:p>
                  </a:txBody>
                  <a:tcPr marL="7620" marR="7620" marT="7620" marB="0" anchor="b">
                    <a:lnL>
                      <a:noFill/>
                    </a:lnL>
                    <a:lnR>
                      <a:noFill/>
                    </a:lnR>
                    <a:lnT>
                      <a:noFill/>
                    </a:lnT>
                    <a:lnB>
                      <a:noFill/>
                    </a:lnB>
                    <a:noFill/>
                  </a:tcPr>
                </a:tc>
                <a:tc hMerge="1">
                  <a:txBody>
                    <a:bodyPr/>
                    <a:lstStyle/>
                    <a:p>
                      <a:endParaRPr lang="en-SG"/>
                    </a:p>
                  </a:txBody>
                  <a:tcPr/>
                </a:tc>
                <a:tc>
                  <a:txBody>
                    <a:bodyPr/>
                    <a:lstStyle/>
                    <a:p>
                      <a:pPr algn="l" fontAlgn="b"/>
                      <a:endParaRPr lang="en-SG" sz="1000" b="0" i="0" u="none" strike="noStrike">
                        <a:solidFill>
                          <a:srgbClr val="000000"/>
                        </a:solidFill>
                        <a:effectLst/>
                        <a:latin typeface="+mn-lt"/>
                      </a:endParaRPr>
                    </a:p>
                  </a:txBody>
                  <a:tcPr marL="7620" marR="7620" marT="7620" marB="0" anchor="b">
                    <a:lnL>
                      <a:noFill/>
                    </a:lnL>
                    <a:lnR>
                      <a:noFill/>
                    </a:lnR>
                    <a:lnT>
                      <a:noFill/>
                    </a:lnT>
                    <a:lnB>
                      <a:noFill/>
                    </a:lnB>
                    <a:noFill/>
                  </a:tcPr>
                </a:tc>
                <a:tc>
                  <a:txBody>
                    <a:bodyPr/>
                    <a:lstStyle/>
                    <a:p>
                      <a:pPr algn="l" fontAlgn="b"/>
                      <a:endParaRPr lang="en-SG" sz="1000" b="0" i="0" u="none" strike="noStrike">
                        <a:solidFill>
                          <a:srgbClr val="000000"/>
                        </a:solidFill>
                        <a:effectLst/>
                        <a:latin typeface="+mn-lt"/>
                      </a:endParaRPr>
                    </a:p>
                  </a:txBody>
                  <a:tcPr marL="7620" marR="7620" marT="7620" marB="0" anchor="b">
                    <a:lnL>
                      <a:noFill/>
                    </a:lnL>
                    <a:lnR>
                      <a:noFill/>
                    </a:lnR>
                    <a:lnT>
                      <a:noFill/>
                    </a:lnT>
                    <a:lnB>
                      <a:noFill/>
                    </a:lnB>
                    <a:noFill/>
                  </a:tcPr>
                </a:tc>
                <a:tc gridSpan="2">
                  <a:txBody>
                    <a:bodyPr/>
                    <a:lstStyle/>
                    <a:p>
                      <a:pPr algn="l" fontAlgn="b"/>
                      <a:r>
                        <a:rPr lang="en-SG" sz="1000" b="0" i="0" u="none" strike="noStrike">
                          <a:solidFill>
                            <a:srgbClr val="000000"/>
                          </a:solidFill>
                          <a:effectLst/>
                          <a:latin typeface="+mn-lt"/>
                        </a:rPr>
                        <a:t>More policies</a:t>
                      </a:r>
                    </a:p>
                  </a:txBody>
                  <a:tcPr marL="7620" marR="7620" marT="7620" marB="0" anchor="b">
                    <a:lnL>
                      <a:noFill/>
                    </a:lnL>
                    <a:lnR>
                      <a:noFill/>
                    </a:lnR>
                    <a:lnT>
                      <a:noFill/>
                    </a:lnT>
                    <a:lnB>
                      <a:noFill/>
                    </a:lnB>
                    <a:noFill/>
                  </a:tcPr>
                </a:tc>
                <a:tc hMerge="1">
                  <a:txBody>
                    <a:bodyPr/>
                    <a:lstStyle/>
                    <a:p>
                      <a:endParaRPr lang="en-SG"/>
                    </a:p>
                  </a:txBody>
                  <a:tcPr/>
                </a:tc>
                <a:extLst>
                  <a:ext uri="{0D108BD9-81ED-4DB2-BD59-A6C34878D82A}">
                    <a16:rowId xmlns:a16="http://schemas.microsoft.com/office/drawing/2014/main" val="179082006"/>
                  </a:ext>
                </a:extLst>
              </a:tr>
              <a:tr h="95016">
                <a:tc>
                  <a:txBody>
                    <a:bodyPr/>
                    <a:lstStyle/>
                    <a:p>
                      <a:pPr algn="l" fontAlgn="b"/>
                      <a:endParaRPr lang="en-SG" sz="1000" b="0" i="0" u="none" strike="noStrike">
                        <a:solidFill>
                          <a:srgbClr val="000000"/>
                        </a:solidFill>
                        <a:effectLst/>
                        <a:latin typeface="+mn-lt"/>
                      </a:endParaRPr>
                    </a:p>
                  </a:txBody>
                  <a:tcPr marL="7620" marR="7620" marT="7620" marB="0" anchor="b">
                    <a:lnL>
                      <a:noFill/>
                    </a:lnL>
                    <a:lnR>
                      <a:noFill/>
                    </a:lnR>
                    <a:lnT>
                      <a:noFill/>
                    </a:lnT>
                    <a:lnB>
                      <a:noFill/>
                    </a:lnB>
                    <a:noFill/>
                  </a:tcPr>
                </a:tc>
                <a:tc gridSpan="2">
                  <a:txBody>
                    <a:bodyPr/>
                    <a:lstStyle/>
                    <a:p>
                      <a:pPr algn="l" fontAlgn="b"/>
                      <a:r>
                        <a:rPr lang="en-SG" sz="1000" b="0" i="0" u="none" strike="noStrike">
                          <a:solidFill>
                            <a:srgbClr val="000000"/>
                          </a:solidFill>
                          <a:effectLst/>
                          <a:latin typeface="+mn-lt"/>
                        </a:rPr>
                        <a:t>implemented</a:t>
                      </a:r>
                    </a:p>
                  </a:txBody>
                  <a:tcPr marL="7620" marR="7620" marT="7620" marB="0" anchor="b">
                    <a:lnL>
                      <a:noFill/>
                    </a:lnL>
                    <a:lnR>
                      <a:noFill/>
                    </a:lnR>
                    <a:lnT>
                      <a:noFill/>
                    </a:lnT>
                    <a:lnB>
                      <a:noFill/>
                    </a:lnB>
                    <a:noFill/>
                  </a:tcPr>
                </a:tc>
                <a:tc hMerge="1">
                  <a:txBody>
                    <a:bodyPr/>
                    <a:lstStyle/>
                    <a:p>
                      <a:endParaRPr lang="en-SG"/>
                    </a:p>
                  </a:txBody>
                  <a:tcPr/>
                </a:tc>
                <a:tc>
                  <a:txBody>
                    <a:bodyPr/>
                    <a:lstStyle/>
                    <a:p>
                      <a:pPr algn="l" fontAlgn="b"/>
                      <a:endParaRPr lang="en-SG" sz="1000" b="0" i="0" u="none" strike="noStrike">
                        <a:solidFill>
                          <a:srgbClr val="000000"/>
                        </a:solidFill>
                        <a:effectLst/>
                        <a:latin typeface="+mn-lt"/>
                      </a:endParaRPr>
                    </a:p>
                  </a:txBody>
                  <a:tcPr marL="7620" marR="7620" marT="7620" marB="0" anchor="b">
                    <a:lnL>
                      <a:noFill/>
                    </a:lnL>
                    <a:lnR>
                      <a:noFill/>
                    </a:lnR>
                    <a:lnT>
                      <a:noFill/>
                    </a:lnT>
                    <a:lnB>
                      <a:noFill/>
                    </a:lnB>
                    <a:noFill/>
                  </a:tcPr>
                </a:tc>
                <a:tc>
                  <a:txBody>
                    <a:bodyPr/>
                    <a:lstStyle/>
                    <a:p>
                      <a:pPr algn="l" fontAlgn="b"/>
                      <a:endParaRPr lang="en-SG" sz="1000" b="0" i="0" u="none" strike="noStrike">
                        <a:solidFill>
                          <a:srgbClr val="000000"/>
                        </a:solidFill>
                        <a:effectLst/>
                        <a:latin typeface="+mn-lt"/>
                      </a:endParaRPr>
                    </a:p>
                  </a:txBody>
                  <a:tcPr marL="7620" marR="7620" marT="7620" marB="0" anchor="b">
                    <a:lnL>
                      <a:noFill/>
                    </a:lnL>
                    <a:lnR>
                      <a:noFill/>
                    </a:lnR>
                    <a:lnT>
                      <a:noFill/>
                    </a:lnT>
                    <a:lnB>
                      <a:noFill/>
                    </a:lnB>
                    <a:noFill/>
                  </a:tcPr>
                </a:tc>
                <a:tc gridSpan="2">
                  <a:txBody>
                    <a:bodyPr/>
                    <a:lstStyle/>
                    <a:p>
                      <a:pPr algn="l" fontAlgn="b"/>
                      <a:r>
                        <a:rPr lang="en-SG" sz="1000" b="0" i="0" u="none" strike="noStrike">
                          <a:solidFill>
                            <a:srgbClr val="000000"/>
                          </a:solidFill>
                          <a:effectLst/>
                          <a:latin typeface="+mn-lt"/>
                        </a:rPr>
                        <a:t>implemented</a:t>
                      </a:r>
                    </a:p>
                  </a:txBody>
                  <a:tcPr marL="7620" marR="7620" marT="7620" marB="0" anchor="b">
                    <a:lnL>
                      <a:noFill/>
                    </a:lnL>
                    <a:lnR>
                      <a:noFill/>
                    </a:lnR>
                    <a:lnT>
                      <a:noFill/>
                    </a:lnT>
                    <a:lnB>
                      <a:noFill/>
                    </a:lnB>
                    <a:noFill/>
                  </a:tcPr>
                </a:tc>
                <a:tc hMerge="1">
                  <a:txBody>
                    <a:bodyPr/>
                    <a:lstStyle/>
                    <a:p>
                      <a:endParaRPr lang="en-SG"/>
                    </a:p>
                  </a:txBody>
                  <a:tcPr/>
                </a:tc>
                <a:extLst>
                  <a:ext uri="{0D108BD9-81ED-4DB2-BD59-A6C34878D82A}">
                    <a16:rowId xmlns:a16="http://schemas.microsoft.com/office/drawing/2014/main" val="4013887433"/>
                  </a:ext>
                </a:extLst>
              </a:tr>
            </a:tbl>
          </a:graphicData>
        </a:graphic>
      </p:graphicFrame>
      <p:grpSp>
        <p:nvGrpSpPr>
          <p:cNvPr id="27" name="Group 26">
            <a:extLst>
              <a:ext uri="{FF2B5EF4-FFF2-40B4-BE49-F238E27FC236}">
                <a16:creationId xmlns:a16="http://schemas.microsoft.com/office/drawing/2014/main" id="{79287F8A-6EC0-B26C-9CC9-611F0ABD3ED7}"/>
              </a:ext>
            </a:extLst>
          </p:cNvPr>
          <p:cNvGrpSpPr/>
          <p:nvPr/>
        </p:nvGrpSpPr>
        <p:grpSpPr>
          <a:xfrm>
            <a:off x="6417607" y="2621488"/>
            <a:ext cx="5069491" cy="3237441"/>
            <a:chOff x="6426316" y="2587620"/>
            <a:chExt cx="5069491" cy="3237441"/>
          </a:xfrm>
        </p:grpSpPr>
        <p:grpSp>
          <p:nvGrpSpPr>
            <p:cNvPr id="26" name="Group 25">
              <a:extLst>
                <a:ext uri="{FF2B5EF4-FFF2-40B4-BE49-F238E27FC236}">
                  <a16:creationId xmlns:a16="http://schemas.microsoft.com/office/drawing/2014/main" id="{20E4F947-29CD-ECE9-CE4A-22E651B86A28}"/>
                </a:ext>
              </a:extLst>
            </p:cNvPr>
            <p:cNvGrpSpPr/>
            <p:nvPr/>
          </p:nvGrpSpPr>
          <p:grpSpPr>
            <a:xfrm>
              <a:off x="6426316" y="2587620"/>
              <a:ext cx="5069491" cy="929374"/>
              <a:chOff x="6426316" y="2587620"/>
              <a:chExt cx="5069491" cy="929374"/>
            </a:xfrm>
          </p:grpSpPr>
          <p:grpSp>
            <p:nvGrpSpPr>
              <p:cNvPr id="12" name="Group 11">
                <a:extLst>
                  <a:ext uri="{FF2B5EF4-FFF2-40B4-BE49-F238E27FC236}">
                    <a16:creationId xmlns:a16="http://schemas.microsoft.com/office/drawing/2014/main" id="{94A67011-06FD-7E5A-745A-3B08D19A9E2E}"/>
                  </a:ext>
                </a:extLst>
              </p:cNvPr>
              <p:cNvGrpSpPr/>
              <p:nvPr/>
            </p:nvGrpSpPr>
            <p:grpSpPr>
              <a:xfrm>
                <a:off x="6426316" y="2587620"/>
                <a:ext cx="5069491" cy="929374"/>
                <a:chOff x="6426316" y="2524125"/>
                <a:chExt cx="5069491" cy="929374"/>
              </a:xfrm>
            </p:grpSpPr>
            <p:sp>
              <p:nvSpPr>
                <p:cNvPr id="8" name="Rectangle 7">
                  <a:extLst>
                    <a:ext uri="{FF2B5EF4-FFF2-40B4-BE49-F238E27FC236}">
                      <a16:creationId xmlns:a16="http://schemas.microsoft.com/office/drawing/2014/main" id="{A69A29C7-8650-F92C-C02C-123572663484}"/>
                    </a:ext>
                  </a:extLst>
                </p:cNvPr>
                <p:cNvSpPr/>
                <p:nvPr/>
              </p:nvSpPr>
              <p:spPr>
                <a:xfrm>
                  <a:off x="6426316" y="3115099"/>
                  <a:ext cx="5069491" cy="338400"/>
                </a:xfrm>
                <a:prstGeom prst="rect">
                  <a:avLst/>
                </a:prstGeom>
                <a:solidFill>
                  <a:srgbClr val="429E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6" name="Picture 5">
                  <a:extLst>
                    <a:ext uri="{FF2B5EF4-FFF2-40B4-BE49-F238E27FC236}">
                      <a16:creationId xmlns:a16="http://schemas.microsoft.com/office/drawing/2014/main" id="{2BF4071E-9040-0371-4D8E-4577D1C3FB5A}"/>
                    </a:ext>
                  </a:extLst>
                </p:cNvPr>
                <p:cNvPicPr>
                  <a:picLocks noChangeAspect="1"/>
                </p:cNvPicPr>
                <p:nvPr/>
              </p:nvPicPr>
              <p:blipFill rotWithShape="1">
                <a:blip r:embed="rId5">
                  <a:duotone>
                    <a:schemeClr val="accent3">
                      <a:shade val="45000"/>
                      <a:satMod val="135000"/>
                    </a:schemeClr>
                    <a:prstClr val="white"/>
                  </a:duotone>
                </a:blip>
                <a:srcRect l="2492" t="906" r="2178" b="76294"/>
                <a:stretch/>
              </p:blipFill>
              <p:spPr>
                <a:xfrm>
                  <a:off x="7651750" y="2524125"/>
                  <a:ext cx="2627314" cy="928442"/>
                </a:xfrm>
                <a:prstGeom prst="rect">
                  <a:avLst/>
                </a:prstGeom>
              </p:spPr>
            </p:pic>
          </p:grpSp>
          <p:sp>
            <p:nvSpPr>
              <p:cNvPr id="17" name="Text Placeholder 8">
                <a:extLst>
                  <a:ext uri="{FF2B5EF4-FFF2-40B4-BE49-F238E27FC236}">
                    <a16:creationId xmlns:a16="http://schemas.microsoft.com/office/drawing/2014/main" id="{983E6F7C-0E55-E005-5B74-F0C8787F3AF1}"/>
                  </a:ext>
                </a:extLst>
              </p:cNvPr>
              <p:cNvSpPr txBox="1">
                <a:spLocks/>
              </p:cNvSpPr>
              <p:nvPr/>
            </p:nvSpPr>
            <p:spPr>
              <a:xfrm>
                <a:off x="8572500" y="3250051"/>
                <a:ext cx="838200" cy="223769"/>
              </a:xfrm>
              <a:prstGeom prst="rect">
                <a:avLst/>
              </a:prstGeom>
              <a:solidFill>
                <a:srgbClr val="429E9E"/>
              </a:solid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US" sz="1800" b="0" kern="1200" dirty="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US" sz="1200" b="1">
                    <a:solidFill>
                      <a:schemeClr val="bg1"/>
                    </a:solidFill>
                    <a:latin typeface="Arial"/>
                    <a:cs typeface="Arial" panose="020B0604020202020204" pitchFamily="34" charset="0"/>
                  </a:rPr>
                  <a:t>Aging</a:t>
                </a:r>
              </a:p>
            </p:txBody>
          </p:sp>
        </p:grpSp>
        <p:graphicFrame>
          <p:nvGraphicFramePr>
            <p:cNvPr id="25" name="Content Placeholder 10">
              <a:extLst>
                <a:ext uri="{FF2B5EF4-FFF2-40B4-BE49-F238E27FC236}">
                  <a16:creationId xmlns:a16="http://schemas.microsoft.com/office/drawing/2014/main" id="{E1E3F6B0-DB1A-5D4F-E275-C03C69DD0D6D}"/>
                </a:ext>
              </a:extLst>
            </p:cNvPr>
            <p:cNvGraphicFramePr>
              <a:graphicFrameLocks/>
            </p:cNvGraphicFramePr>
            <p:nvPr>
              <p:extLst>
                <p:ext uri="{D42A27DB-BD31-4B8C-83A1-F6EECF244321}">
                  <p14:modId xmlns:p14="http://schemas.microsoft.com/office/powerpoint/2010/main" val="2431951850"/>
                </p:ext>
              </p:extLst>
            </p:nvPr>
          </p:nvGraphicFramePr>
          <p:xfrm>
            <a:off x="6426316" y="3587598"/>
            <a:ext cx="5069491" cy="22374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
        <p:nvSpPr>
          <p:cNvPr id="3" name="Slide Number Placeholder 4">
            <a:extLst>
              <a:ext uri="{FF2B5EF4-FFF2-40B4-BE49-F238E27FC236}">
                <a16:creationId xmlns:a16="http://schemas.microsoft.com/office/drawing/2014/main" id="{43A942EC-B1DA-95D5-EFE9-75CD516A5559}"/>
              </a:ext>
            </a:extLst>
          </p:cNvPr>
          <p:cNvSpPr txBox="1">
            <a:spLocks/>
          </p:cNvSpPr>
          <p:nvPr/>
        </p:nvSpPr>
        <p:spPr>
          <a:xfrm>
            <a:off x="9243472" y="6356350"/>
            <a:ext cx="27432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E63F5C1-078D-470A-9B1F-351C9D2F8E7B}" type="slidenum">
              <a:rPr lang="en-US" sz="1200" smtClean="0">
                <a:solidFill>
                  <a:schemeClr val="tx1">
                    <a:tint val="75000"/>
                  </a:schemeClr>
                </a:solidFill>
              </a:rPr>
              <a:pPr algn="r"/>
              <a:t>20</a:t>
            </a:fld>
            <a:endParaRPr lang="en-US" sz="1200" dirty="0">
              <a:solidFill>
                <a:schemeClr val="tx1">
                  <a:tint val="75000"/>
                </a:schemeClr>
              </a:solidFill>
            </a:endParaRPr>
          </a:p>
        </p:txBody>
      </p:sp>
    </p:spTree>
    <p:extLst>
      <p:ext uri="{BB962C8B-B14F-4D97-AF65-F5344CB8AC3E}">
        <p14:creationId xmlns:p14="http://schemas.microsoft.com/office/powerpoint/2010/main" val="3575878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9B2C0-4BBB-2B14-6ADC-1C4601571D26}"/>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E0799296-4F97-1CAE-B1B2-993AFB1202D6}"/>
              </a:ext>
            </a:extLst>
          </p:cNvPr>
          <p:cNvSpPr>
            <a:spLocks noGrp="1"/>
          </p:cNvSpPr>
          <p:nvPr>
            <p:ph type="body" sz="quarter" idx="35"/>
          </p:nvPr>
        </p:nvSpPr>
        <p:spPr>
          <a:xfrm>
            <a:off x="343314" y="1826503"/>
            <a:ext cx="3606801" cy="730800"/>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t>China and United States: Growth of Total Trade, by Partner</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i="0" u="none" strike="noStrike" kern="1200" cap="none" spc="0" normalizeH="0" baseline="0" noProof="0">
                <a:ln>
                  <a:noFill/>
                </a:ln>
                <a:solidFill>
                  <a:srgbClr val="171616"/>
                </a:solidFill>
                <a:effectLst/>
                <a:uLnTx/>
                <a:uFillTx/>
                <a:latin typeface="Arial"/>
                <a:ea typeface="+mn-ea"/>
                <a:cs typeface="Arial" panose="020B0604020202020204" pitchFamily="34" charset="0"/>
              </a:rPr>
              <a:t>(Percent)</a:t>
            </a:r>
          </a:p>
        </p:txBody>
      </p:sp>
      <p:sp>
        <p:nvSpPr>
          <p:cNvPr id="18" name="Text Placeholder 8">
            <a:extLst>
              <a:ext uri="{FF2B5EF4-FFF2-40B4-BE49-F238E27FC236}">
                <a16:creationId xmlns:a16="http://schemas.microsoft.com/office/drawing/2014/main" id="{69A36DC3-E367-2256-C63F-18E3B80C72BC}"/>
              </a:ext>
            </a:extLst>
          </p:cNvPr>
          <p:cNvSpPr txBox="1">
            <a:spLocks/>
          </p:cNvSpPr>
          <p:nvPr/>
        </p:nvSpPr>
        <p:spPr>
          <a:xfrm>
            <a:off x="6207626" y="6341288"/>
            <a:ext cx="4896000" cy="1846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5" name="Text Placeholder 6">
            <a:extLst>
              <a:ext uri="{FF2B5EF4-FFF2-40B4-BE49-F238E27FC236}">
                <a16:creationId xmlns:a16="http://schemas.microsoft.com/office/drawing/2014/main" id="{2A72A9C0-1C54-44D3-D95A-40868872594B}"/>
              </a:ext>
            </a:extLst>
          </p:cNvPr>
          <p:cNvSpPr txBox="1">
            <a:spLocks/>
          </p:cNvSpPr>
          <p:nvPr/>
        </p:nvSpPr>
        <p:spPr>
          <a:xfrm>
            <a:off x="268904" y="6248241"/>
            <a:ext cx="3681211"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IHS Markit; AMRO staff calculations.</a:t>
            </a:r>
          </a:p>
        </p:txBody>
      </p:sp>
      <p:sp>
        <p:nvSpPr>
          <p:cNvPr id="2" name="Text Placeholder 1">
            <a:extLst>
              <a:ext uri="{FF2B5EF4-FFF2-40B4-BE49-F238E27FC236}">
                <a16:creationId xmlns:a16="http://schemas.microsoft.com/office/drawing/2014/main" id="{96D7F471-077A-18E2-52D4-6AA3A78B06C8}"/>
              </a:ext>
            </a:extLst>
          </p:cNvPr>
          <p:cNvSpPr txBox="1">
            <a:spLocks/>
          </p:cNvSpPr>
          <p:nvPr/>
        </p:nvSpPr>
        <p:spPr>
          <a:xfrm flipH="1">
            <a:off x="363538" y="260967"/>
            <a:ext cx="10901092" cy="984962"/>
          </a:xfrm>
          <a:prstGeom prst="rect">
            <a:avLst/>
          </a:prstGeom>
          <a:no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800" b="1"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a:t>The ongoing reconfiguration in global trade carries key implications for the ASEAN+3 region’s time-tested export strategies.</a:t>
            </a:r>
            <a:r>
              <a:rPr lang="en-US" sz="2000" b="0">
                <a:solidFill>
                  <a:srgbClr val="7F7F7F"/>
                </a:solidFill>
              </a:rPr>
              <a:t> </a:t>
            </a:r>
          </a:p>
        </p:txBody>
      </p:sp>
      <p:sp>
        <p:nvSpPr>
          <p:cNvPr id="20" name="Text Placeholder 19">
            <a:extLst>
              <a:ext uri="{FF2B5EF4-FFF2-40B4-BE49-F238E27FC236}">
                <a16:creationId xmlns:a16="http://schemas.microsoft.com/office/drawing/2014/main" id="{228BBF61-EB3D-E1AC-9C01-F02B10BDB733}"/>
              </a:ext>
            </a:extLst>
          </p:cNvPr>
          <p:cNvSpPr txBox="1">
            <a:spLocks/>
          </p:cNvSpPr>
          <p:nvPr/>
        </p:nvSpPr>
        <p:spPr>
          <a:xfrm>
            <a:off x="364251" y="1245930"/>
            <a:ext cx="11461875"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a:ln>
                  <a:noFill/>
                </a:ln>
                <a:solidFill>
                  <a:srgbClr val="171616"/>
                </a:solidFill>
                <a:effectLst/>
                <a:uLnTx/>
                <a:uFillTx/>
                <a:latin typeface="Arial"/>
                <a:ea typeface="+mn-ea"/>
                <a:cs typeface="+mn-cs"/>
              </a:rPr>
              <a:t>Globally, three key trends are rising: the role of geopolitics, the degree of trade concentration, and the importance of cross-border services</a:t>
            </a:r>
          </a:p>
        </p:txBody>
      </p:sp>
      <p:sp>
        <p:nvSpPr>
          <p:cNvPr id="43" name="Text Placeholder 8">
            <a:extLst>
              <a:ext uri="{FF2B5EF4-FFF2-40B4-BE49-F238E27FC236}">
                <a16:creationId xmlns:a16="http://schemas.microsoft.com/office/drawing/2014/main" id="{AB44AC70-785A-7A7C-AF37-C1E8FD0BD513}"/>
              </a:ext>
            </a:extLst>
          </p:cNvPr>
          <p:cNvSpPr txBox="1">
            <a:spLocks/>
          </p:cNvSpPr>
          <p:nvPr/>
        </p:nvSpPr>
        <p:spPr>
          <a:xfrm>
            <a:off x="4289114" y="1823258"/>
            <a:ext cx="3606800" cy="730800"/>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US" sz="1800" b="0" kern="1200" dirty="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US" sz="1200" b="1">
                <a:solidFill>
                  <a:srgbClr val="171616"/>
                </a:solidFill>
                <a:latin typeface="Arial"/>
                <a:cs typeface="Arial" panose="020B0604020202020204" pitchFamily="34" charset="0"/>
              </a:rPr>
              <a:t>World: HH Market Concentration of Trade</a:t>
            </a:r>
          </a:p>
          <a:p>
            <a:pPr>
              <a:lnSpc>
                <a:spcPct val="100000"/>
              </a:lnSpc>
              <a:spcBef>
                <a:spcPts val="0"/>
              </a:spcBef>
              <a:defRPr/>
            </a:pPr>
            <a:r>
              <a:rPr lang="en-US" sz="1200">
                <a:solidFill>
                  <a:srgbClr val="171616"/>
                </a:solidFill>
                <a:latin typeface="Arial"/>
                <a:cs typeface="Arial" panose="020B0604020202020204" pitchFamily="34" charset="0"/>
              </a:rPr>
              <a:t>(Index, 2000 = 100; number)</a:t>
            </a:r>
          </a:p>
        </p:txBody>
      </p:sp>
      <p:sp>
        <p:nvSpPr>
          <p:cNvPr id="44" name="Text Placeholder 8">
            <a:extLst>
              <a:ext uri="{FF2B5EF4-FFF2-40B4-BE49-F238E27FC236}">
                <a16:creationId xmlns:a16="http://schemas.microsoft.com/office/drawing/2014/main" id="{752394E1-4D04-F091-C091-78595140D6F1}"/>
              </a:ext>
            </a:extLst>
          </p:cNvPr>
          <p:cNvSpPr txBox="1">
            <a:spLocks/>
          </p:cNvSpPr>
          <p:nvPr/>
        </p:nvSpPr>
        <p:spPr>
          <a:xfrm>
            <a:off x="8234514" y="1829742"/>
            <a:ext cx="3613771" cy="730800"/>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US" sz="1800" b="0" kern="1200" dirty="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US" sz="1200" b="1">
                <a:solidFill>
                  <a:srgbClr val="171616"/>
                </a:solidFill>
                <a:latin typeface="Arial"/>
                <a:cs typeface="Arial" panose="020B0604020202020204" pitchFamily="34" charset="0"/>
              </a:rPr>
              <a:t>World: Goods and Services Trade</a:t>
            </a:r>
          </a:p>
          <a:p>
            <a:pPr>
              <a:lnSpc>
                <a:spcPct val="100000"/>
              </a:lnSpc>
              <a:spcBef>
                <a:spcPts val="0"/>
              </a:spcBef>
              <a:defRPr/>
            </a:pPr>
            <a:r>
              <a:rPr lang="en-US" sz="1200">
                <a:solidFill>
                  <a:srgbClr val="171616"/>
                </a:solidFill>
                <a:latin typeface="Arial"/>
                <a:cs typeface="Arial" panose="020B0604020202020204" pitchFamily="34" charset="0"/>
              </a:rPr>
              <a:t>(Percent of GDP; index, 2005 = 100)</a:t>
            </a:r>
          </a:p>
        </p:txBody>
      </p:sp>
      <p:sp>
        <p:nvSpPr>
          <p:cNvPr id="46" name="Text Placeholder 6">
            <a:extLst>
              <a:ext uri="{FF2B5EF4-FFF2-40B4-BE49-F238E27FC236}">
                <a16:creationId xmlns:a16="http://schemas.microsoft.com/office/drawing/2014/main" id="{CC4A252D-79DA-8C87-6F12-4BB0ABDB5D65}"/>
              </a:ext>
            </a:extLst>
          </p:cNvPr>
          <p:cNvSpPr txBox="1">
            <a:spLocks/>
          </p:cNvSpPr>
          <p:nvPr/>
        </p:nvSpPr>
        <p:spPr>
          <a:xfrm>
            <a:off x="4206920" y="6248241"/>
            <a:ext cx="3681211"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World Integrated Trade Solution, World Bank; AMRO staff calculations.</a:t>
            </a:r>
          </a:p>
        </p:txBody>
      </p:sp>
      <p:sp>
        <p:nvSpPr>
          <p:cNvPr id="47" name="Text Placeholder 6">
            <a:extLst>
              <a:ext uri="{FF2B5EF4-FFF2-40B4-BE49-F238E27FC236}">
                <a16:creationId xmlns:a16="http://schemas.microsoft.com/office/drawing/2014/main" id="{F467EB80-41C7-F213-49C6-D19AB2050202}"/>
              </a:ext>
            </a:extLst>
          </p:cNvPr>
          <p:cNvSpPr txBox="1">
            <a:spLocks/>
          </p:cNvSpPr>
          <p:nvPr/>
        </p:nvSpPr>
        <p:spPr>
          <a:xfrm>
            <a:off x="8151032" y="6248241"/>
            <a:ext cx="3681211"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United Nations Department of Economic and Social Affairs, Population Division; International </a:t>
            </a:r>
            <a:r>
              <a:rPr lang="en-US" sz="800" err="1">
                <a:solidFill>
                  <a:schemeClr val="bg1">
                    <a:lumMod val="50000"/>
                  </a:schemeClr>
                </a:solidFill>
              </a:rPr>
              <a:t>Labour</a:t>
            </a:r>
            <a:r>
              <a:rPr lang="en-US" sz="800">
                <a:solidFill>
                  <a:schemeClr val="bg1">
                    <a:lumMod val="50000"/>
                  </a:schemeClr>
                </a:solidFill>
              </a:rPr>
              <a:t> Organization; AMRO staff calculations.</a:t>
            </a:r>
          </a:p>
        </p:txBody>
      </p:sp>
      <p:grpSp>
        <p:nvGrpSpPr>
          <p:cNvPr id="3" name="Group 2">
            <a:extLst>
              <a:ext uri="{FF2B5EF4-FFF2-40B4-BE49-F238E27FC236}">
                <a16:creationId xmlns:a16="http://schemas.microsoft.com/office/drawing/2014/main" id="{5E463712-A952-D2A9-7D10-33C397AEF4CB}"/>
              </a:ext>
            </a:extLst>
          </p:cNvPr>
          <p:cNvGrpSpPr/>
          <p:nvPr/>
        </p:nvGrpSpPr>
        <p:grpSpPr>
          <a:xfrm>
            <a:off x="-5715" y="7102"/>
            <a:ext cx="12202207" cy="270680"/>
            <a:chOff x="-5715" y="7102"/>
            <a:chExt cx="12202207" cy="270680"/>
          </a:xfrm>
        </p:grpSpPr>
        <p:cxnSp>
          <p:nvCxnSpPr>
            <p:cNvPr id="4" name="Straight Connector 3">
              <a:extLst>
                <a:ext uri="{FF2B5EF4-FFF2-40B4-BE49-F238E27FC236}">
                  <a16:creationId xmlns:a16="http://schemas.microsoft.com/office/drawing/2014/main" id="{B970D5C2-A02E-7862-D2F4-6EFDDB6CAA1F}"/>
                </a:ext>
              </a:extLst>
            </p:cNvPr>
            <p:cNvCxnSpPr>
              <a:cxnSpLocks/>
            </p:cNvCxnSpPr>
            <p:nvPr/>
          </p:nvCxnSpPr>
          <p:spPr>
            <a:xfrm>
              <a:off x="-5715" y="275347"/>
              <a:ext cx="5979934"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D606C0C1-B39B-D2D2-63C2-652A645363FD}"/>
                </a:ext>
              </a:extLst>
            </p:cNvPr>
            <p:cNvGrpSpPr/>
            <p:nvPr/>
          </p:nvGrpSpPr>
          <p:grpSpPr>
            <a:xfrm>
              <a:off x="5974219" y="7102"/>
              <a:ext cx="6222273" cy="270680"/>
              <a:chOff x="5974219" y="7102"/>
              <a:chExt cx="6222273" cy="270680"/>
            </a:xfrm>
          </p:grpSpPr>
          <p:sp>
            <p:nvSpPr>
              <p:cNvPr id="6" name="Rectangle: Top Corners Rounded 5">
                <a:extLst>
                  <a:ext uri="{FF2B5EF4-FFF2-40B4-BE49-F238E27FC236}">
                    <a16:creationId xmlns:a16="http://schemas.microsoft.com/office/drawing/2014/main" id="{CAC7B30F-96EB-697B-0CF9-D1DDEA9FCD5F}"/>
                  </a:ext>
                </a:extLst>
              </p:cNvPr>
              <p:cNvSpPr/>
              <p:nvPr/>
            </p:nvSpPr>
            <p:spPr>
              <a:xfrm>
                <a:off x="8058248" y="7103"/>
                <a:ext cx="2052000" cy="269726"/>
              </a:xfrm>
              <a:prstGeom prst="round2SameRect">
                <a:avLst>
                  <a:gd name="adj1" fmla="val 50000"/>
                  <a:gd name="adj2" fmla="val 0"/>
                </a:avLst>
              </a:prstGeom>
              <a:solidFill>
                <a:schemeClr val="bg1">
                  <a:alpha val="21176"/>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blipFill>
                      <a:blip r:embed="rId3"/>
                      <a:tile tx="0" ty="0" sx="100000" sy="100000" flip="none" algn="bl"/>
                    </a:blipFill>
                  </a:rPr>
                  <a:t>trade reconfiguration</a:t>
                </a:r>
                <a:endParaRPr lang="en-SG" sz="1000" b="1" cap="all">
                  <a:blipFill>
                    <a:blip r:embed="rId3"/>
                    <a:tile tx="0" ty="0" sx="100000" sy="100000" flip="none" algn="bl"/>
                  </a:blipFill>
                </a:endParaRPr>
              </a:p>
            </p:txBody>
          </p:sp>
          <p:sp>
            <p:nvSpPr>
              <p:cNvPr id="7" name="Rectangle: Top Corners Rounded 6">
                <a:extLst>
                  <a:ext uri="{FF2B5EF4-FFF2-40B4-BE49-F238E27FC236}">
                    <a16:creationId xmlns:a16="http://schemas.microsoft.com/office/drawing/2014/main" id="{FCAF0F00-9F8C-50F2-BBFD-DACDBFD9BC9D}"/>
                  </a:ext>
                </a:extLst>
              </p:cNvPr>
              <p:cNvSpPr/>
              <p:nvPr/>
            </p:nvSpPr>
            <p:spPr>
              <a:xfrm>
                <a:off x="10132144" y="8056"/>
                <a:ext cx="2052000" cy="269726"/>
              </a:xfrm>
              <a:prstGeom prst="round2SameRect">
                <a:avLst>
                  <a:gd name="adj1" fmla="val 50000"/>
                  <a:gd name="adj2" fmla="val 0"/>
                </a:avLst>
              </a:prstGeom>
              <a:blipFill>
                <a:blip r:embed="rId4"/>
                <a:stretch>
                  <a:fillRect l="-171000" r="-7300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Technological change</a:t>
                </a:r>
                <a:endParaRPr lang="en-SG" sz="1000" b="1" cap="all">
                  <a:solidFill>
                    <a:schemeClr val="bg1">
                      <a:lumMod val="75000"/>
                    </a:schemeClr>
                  </a:solidFill>
                </a:endParaRPr>
              </a:p>
            </p:txBody>
          </p:sp>
          <p:sp>
            <p:nvSpPr>
              <p:cNvPr id="8" name="Rectangle: Top Corners Rounded 7">
                <a:extLst>
                  <a:ext uri="{FF2B5EF4-FFF2-40B4-BE49-F238E27FC236}">
                    <a16:creationId xmlns:a16="http://schemas.microsoft.com/office/drawing/2014/main" id="{9E2ECCFF-E5E2-BA7F-46C5-854CA0F4CA15}"/>
                  </a:ext>
                </a:extLst>
              </p:cNvPr>
              <p:cNvSpPr/>
              <p:nvPr/>
            </p:nvSpPr>
            <p:spPr>
              <a:xfrm>
                <a:off x="5974219" y="7102"/>
                <a:ext cx="2052000" cy="269726"/>
              </a:xfrm>
              <a:prstGeom prst="round2SameRect">
                <a:avLst>
                  <a:gd name="adj1" fmla="val 50000"/>
                  <a:gd name="adj2" fmla="val 0"/>
                </a:avLst>
              </a:prstGeom>
              <a:blipFill>
                <a:blip r:embed="rId4"/>
                <a:stretch>
                  <a:fillRect l="-171000" r="-73000"/>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Aging</a:t>
                </a:r>
                <a:endParaRPr lang="en-SG" sz="1000" b="1" cap="all">
                  <a:solidFill>
                    <a:schemeClr val="bg1">
                      <a:lumMod val="75000"/>
                    </a:schemeClr>
                  </a:solidFill>
                </a:endParaRPr>
              </a:p>
            </p:txBody>
          </p:sp>
          <p:cxnSp>
            <p:nvCxnSpPr>
              <p:cNvPr id="10" name="Straight Connector 9">
                <a:extLst>
                  <a:ext uri="{FF2B5EF4-FFF2-40B4-BE49-F238E27FC236}">
                    <a16:creationId xmlns:a16="http://schemas.microsoft.com/office/drawing/2014/main" id="{F05D5DAB-7940-1534-202A-BFBAD8B92031}"/>
                  </a:ext>
                </a:extLst>
              </p:cNvPr>
              <p:cNvCxnSpPr>
                <a:cxnSpLocks/>
              </p:cNvCxnSpPr>
              <p:nvPr/>
            </p:nvCxnSpPr>
            <p:spPr>
              <a:xfrm>
                <a:off x="8020492" y="276258"/>
                <a:ext cx="417600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874F327-3890-8F7B-53D6-15FC3DEC6ED1}"/>
                  </a:ext>
                </a:extLst>
              </p:cNvPr>
              <p:cNvCxnSpPr>
                <a:cxnSpLocks/>
              </p:cNvCxnSpPr>
              <p:nvPr/>
            </p:nvCxnSpPr>
            <p:spPr>
              <a:xfrm>
                <a:off x="8065947" y="276649"/>
                <a:ext cx="204055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aphicFrame>
        <p:nvGraphicFramePr>
          <p:cNvPr id="14" name="Chart 13">
            <a:extLst>
              <a:ext uri="{FF2B5EF4-FFF2-40B4-BE49-F238E27FC236}">
                <a16:creationId xmlns:a16="http://schemas.microsoft.com/office/drawing/2014/main" id="{9471D5F2-58EC-78E6-C0A6-C1968CFA5E1A}"/>
              </a:ext>
            </a:extLst>
          </p:cNvPr>
          <p:cNvGraphicFramePr/>
          <p:nvPr>
            <p:extLst>
              <p:ext uri="{D42A27DB-BD31-4B8C-83A1-F6EECF244321}">
                <p14:modId xmlns:p14="http://schemas.microsoft.com/office/powerpoint/2010/main" val="939116245"/>
              </p:ext>
            </p:extLst>
          </p:nvPr>
        </p:nvGraphicFramePr>
        <p:xfrm>
          <a:off x="358902" y="2495550"/>
          <a:ext cx="3607200" cy="36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a:extLst>
              <a:ext uri="{FF2B5EF4-FFF2-40B4-BE49-F238E27FC236}">
                <a16:creationId xmlns:a16="http://schemas.microsoft.com/office/drawing/2014/main" id="{B154AA16-1937-E167-FF49-619A4A66F6C7}"/>
              </a:ext>
            </a:extLst>
          </p:cNvPr>
          <p:cNvGraphicFramePr>
            <a:graphicFrameLocks/>
          </p:cNvGraphicFramePr>
          <p:nvPr>
            <p:extLst>
              <p:ext uri="{D42A27DB-BD31-4B8C-83A1-F6EECF244321}">
                <p14:modId xmlns:p14="http://schemas.microsoft.com/office/powerpoint/2010/main" val="3190027713"/>
              </p:ext>
            </p:extLst>
          </p:nvPr>
        </p:nvGraphicFramePr>
        <p:xfrm>
          <a:off x="4288714" y="2495367"/>
          <a:ext cx="3607200" cy="3672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 Box 2">
            <a:extLst>
              <a:ext uri="{FF2B5EF4-FFF2-40B4-BE49-F238E27FC236}">
                <a16:creationId xmlns:a16="http://schemas.microsoft.com/office/drawing/2014/main" id="{09574576-5D64-D149-97DB-34987ABB13FD}"/>
              </a:ext>
            </a:extLst>
          </p:cNvPr>
          <p:cNvSpPr txBox="1">
            <a:spLocks noChangeArrowheads="1"/>
          </p:cNvSpPr>
          <p:nvPr/>
        </p:nvSpPr>
        <p:spPr bwMode="auto">
          <a:xfrm>
            <a:off x="6497914" y="2606061"/>
            <a:ext cx="983428" cy="570078"/>
          </a:xfrm>
          <a:prstGeom prst="rect">
            <a:avLst/>
          </a:prstGeom>
          <a:noFill/>
          <a:ln w="9525">
            <a:noFill/>
            <a:miter lim="800000"/>
            <a:headEnd/>
            <a:tailEnd/>
          </a:ln>
        </p:spPr>
        <p:txBody>
          <a:bodyPr rot="0" vert="horz" wrap="square" lIns="0" tIns="0" rIns="0" bIns="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7000"/>
              </a:lnSpc>
              <a:spcAft>
                <a:spcPts val="800"/>
              </a:spcAft>
            </a:pPr>
            <a:r>
              <a:rPr lang="en-US" sz="1100" kern="100">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rPr>
              <a:t>US-China trade tensions</a:t>
            </a:r>
            <a:endParaRPr lang="en-SG" sz="1100" kern="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2">
            <a:extLst>
              <a:ext uri="{FF2B5EF4-FFF2-40B4-BE49-F238E27FC236}">
                <a16:creationId xmlns:a16="http://schemas.microsoft.com/office/drawing/2014/main" id="{0A521063-5050-00F4-B33F-ADFAE962D312}"/>
              </a:ext>
            </a:extLst>
          </p:cNvPr>
          <p:cNvSpPr txBox="1">
            <a:spLocks noChangeArrowheads="1"/>
          </p:cNvSpPr>
          <p:nvPr/>
        </p:nvSpPr>
        <p:spPr bwMode="auto">
          <a:xfrm>
            <a:off x="5188371" y="2603370"/>
            <a:ext cx="1161697" cy="501008"/>
          </a:xfrm>
          <a:prstGeom prst="rect">
            <a:avLst/>
          </a:prstGeom>
          <a:noFill/>
          <a:ln w="9525">
            <a:noFill/>
            <a:miter lim="800000"/>
            <a:headEnd/>
            <a:tailEnd/>
          </a:ln>
        </p:spPr>
        <p:txBody>
          <a:bodyPr rot="0" vert="horz" wrap="square" lIns="0" tIns="0" rIns="0" bIns="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7000"/>
              </a:lnSpc>
              <a:spcAft>
                <a:spcPts val="800"/>
              </a:spcAft>
            </a:pPr>
            <a:r>
              <a:rPr lang="en-US" sz="1100" kern="100">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rPr>
              <a:t>Global financial</a:t>
            </a:r>
            <a:r>
              <a:rPr lang="en-US" sz="1100" kern="100" baseline="0">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rPr>
              <a:t> crisis</a:t>
            </a:r>
            <a:endParaRPr lang="en-SG" sz="1100" kern="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2" name="Chart 21">
            <a:extLst>
              <a:ext uri="{FF2B5EF4-FFF2-40B4-BE49-F238E27FC236}">
                <a16:creationId xmlns:a16="http://schemas.microsoft.com/office/drawing/2014/main" id="{B87E95E7-EBB9-2F46-AB66-458A3F49D6FF}"/>
              </a:ext>
            </a:extLst>
          </p:cNvPr>
          <p:cNvGraphicFramePr/>
          <p:nvPr>
            <p:extLst>
              <p:ext uri="{D42A27DB-BD31-4B8C-83A1-F6EECF244321}">
                <p14:modId xmlns:p14="http://schemas.microsoft.com/office/powerpoint/2010/main" val="2156676393"/>
              </p:ext>
            </p:extLst>
          </p:nvPr>
        </p:nvGraphicFramePr>
        <p:xfrm>
          <a:off x="8237799" y="2489281"/>
          <a:ext cx="3607200" cy="3672000"/>
        </p:xfrm>
        <a:graphic>
          <a:graphicData uri="http://schemas.openxmlformats.org/drawingml/2006/chart">
            <c:chart xmlns:c="http://schemas.openxmlformats.org/drawingml/2006/chart" xmlns:r="http://schemas.openxmlformats.org/officeDocument/2006/relationships" r:id="rId7"/>
          </a:graphicData>
        </a:graphic>
      </p:graphicFrame>
      <p:sp>
        <p:nvSpPr>
          <p:cNvPr id="12" name="Slide Number Placeholder 4">
            <a:extLst>
              <a:ext uri="{FF2B5EF4-FFF2-40B4-BE49-F238E27FC236}">
                <a16:creationId xmlns:a16="http://schemas.microsoft.com/office/drawing/2014/main" id="{6A0CD083-FAAD-2C5E-45D9-CF4B8E4B6E71}"/>
              </a:ext>
            </a:extLst>
          </p:cNvPr>
          <p:cNvSpPr txBox="1">
            <a:spLocks/>
          </p:cNvSpPr>
          <p:nvPr/>
        </p:nvSpPr>
        <p:spPr>
          <a:xfrm>
            <a:off x="9243472" y="6356350"/>
            <a:ext cx="27432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E63F5C1-078D-470A-9B1F-351C9D2F8E7B}" type="slidenum">
              <a:rPr lang="en-US" sz="1200" smtClean="0">
                <a:solidFill>
                  <a:schemeClr val="tx1">
                    <a:tint val="75000"/>
                  </a:schemeClr>
                </a:solidFill>
              </a:rPr>
              <a:pPr algn="r"/>
              <a:t>21</a:t>
            </a:fld>
            <a:endParaRPr lang="en-US" sz="1200" dirty="0">
              <a:solidFill>
                <a:schemeClr val="tx1">
                  <a:tint val="75000"/>
                </a:schemeClr>
              </a:solidFill>
            </a:endParaRPr>
          </a:p>
        </p:txBody>
      </p:sp>
    </p:spTree>
    <p:extLst>
      <p:ext uri="{BB962C8B-B14F-4D97-AF65-F5344CB8AC3E}">
        <p14:creationId xmlns:p14="http://schemas.microsoft.com/office/powerpoint/2010/main" val="1263551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9B2C0-4BBB-2B14-6ADC-1C4601571D26}"/>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E0799296-4F97-1CAE-B1B2-993AFB1202D6}"/>
              </a:ext>
            </a:extLst>
          </p:cNvPr>
          <p:cNvSpPr>
            <a:spLocks noGrp="1"/>
          </p:cNvSpPr>
          <p:nvPr>
            <p:ph type="body" sz="quarter" idx="35"/>
          </p:nvPr>
        </p:nvSpPr>
        <p:spPr>
          <a:xfrm>
            <a:off x="343314" y="1826503"/>
            <a:ext cx="3606801" cy="730800"/>
          </a:xfrm>
        </p:spPr>
        <p:txBody>
          <a:bodyPr/>
          <a:lstStyle/>
          <a:p>
            <a:pPr lvl="0">
              <a:lnSpc>
                <a:spcPct val="100000"/>
              </a:lnSpc>
              <a:spcBef>
                <a:spcPts val="0"/>
              </a:spcBef>
              <a:defRPr/>
            </a:pPr>
            <a:r>
              <a:rPr lang="en-US" sz="1200" b="1">
                <a:solidFill>
                  <a:srgbClr val="171616"/>
                </a:solidFill>
                <a:cs typeface="Arial" panose="020B0604020202020204" pitchFamily="34" charset="0"/>
              </a:rPr>
              <a:t>ASEAN+3: China’s Domestic Value-Added Exported to the United States via the Region</a:t>
            </a:r>
            <a:br>
              <a:rPr lang="en-US" sz="1200" b="1">
                <a:solidFill>
                  <a:srgbClr val="171616"/>
                </a:solidFill>
                <a:cs typeface="Arial" panose="020B0604020202020204" pitchFamily="34" charset="0"/>
              </a:rPr>
            </a:br>
            <a:r>
              <a:rPr lang="en-US" sz="1200">
                <a:solidFill>
                  <a:srgbClr val="171616"/>
                </a:solidFill>
                <a:cs typeface="Arial" panose="020B0604020202020204" pitchFamily="34" charset="0"/>
              </a:rPr>
              <a:t>(Share, 2000 = 100)</a:t>
            </a:r>
          </a:p>
        </p:txBody>
      </p:sp>
      <p:sp>
        <p:nvSpPr>
          <p:cNvPr id="18" name="Text Placeholder 8">
            <a:extLst>
              <a:ext uri="{FF2B5EF4-FFF2-40B4-BE49-F238E27FC236}">
                <a16:creationId xmlns:a16="http://schemas.microsoft.com/office/drawing/2014/main" id="{69A36DC3-E367-2256-C63F-18E3B80C72BC}"/>
              </a:ext>
            </a:extLst>
          </p:cNvPr>
          <p:cNvSpPr txBox="1">
            <a:spLocks/>
          </p:cNvSpPr>
          <p:nvPr/>
        </p:nvSpPr>
        <p:spPr>
          <a:xfrm>
            <a:off x="6207626" y="6341288"/>
            <a:ext cx="4896000" cy="1846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5" name="Text Placeholder 6">
            <a:extLst>
              <a:ext uri="{FF2B5EF4-FFF2-40B4-BE49-F238E27FC236}">
                <a16:creationId xmlns:a16="http://schemas.microsoft.com/office/drawing/2014/main" id="{2A72A9C0-1C54-44D3-D95A-40868872594B}"/>
              </a:ext>
            </a:extLst>
          </p:cNvPr>
          <p:cNvSpPr txBox="1">
            <a:spLocks/>
          </p:cNvSpPr>
          <p:nvPr/>
        </p:nvSpPr>
        <p:spPr>
          <a:xfrm>
            <a:off x="268904" y="6248241"/>
            <a:ext cx="3681211"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800">
                <a:solidFill>
                  <a:prstClr val="white">
                    <a:lumMod val="50000"/>
                  </a:prstClr>
                </a:solidFill>
              </a:rPr>
              <a:t>Source: Organization for Economic Cooperation and Development Trade in Value-Added database 2023; AMRO staff calculations.</a:t>
            </a:r>
          </a:p>
        </p:txBody>
      </p:sp>
      <p:sp>
        <p:nvSpPr>
          <p:cNvPr id="2" name="Text Placeholder 1">
            <a:extLst>
              <a:ext uri="{FF2B5EF4-FFF2-40B4-BE49-F238E27FC236}">
                <a16:creationId xmlns:a16="http://schemas.microsoft.com/office/drawing/2014/main" id="{96D7F471-077A-18E2-52D4-6AA3A78B06C8}"/>
              </a:ext>
            </a:extLst>
          </p:cNvPr>
          <p:cNvSpPr txBox="1">
            <a:spLocks/>
          </p:cNvSpPr>
          <p:nvPr/>
        </p:nvSpPr>
        <p:spPr>
          <a:xfrm flipH="1">
            <a:off x="363538" y="260967"/>
            <a:ext cx="10901092" cy="984962"/>
          </a:xfrm>
          <a:prstGeom prst="rect">
            <a:avLst/>
          </a:prstGeom>
          <a:no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800" b="1"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a:t>The ongoing reconfiguration in global trade carries key implications for the ASEAN+3 region’s time-tested export strategies.</a:t>
            </a:r>
            <a:r>
              <a:rPr lang="en-US" sz="2000" b="0">
                <a:solidFill>
                  <a:srgbClr val="7F7F7F"/>
                </a:solidFill>
              </a:rPr>
              <a:t> </a:t>
            </a:r>
          </a:p>
        </p:txBody>
      </p:sp>
      <p:sp>
        <p:nvSpPr>
          <p:cNvPr id="20" name="Text Placeholder 19">
            <a:extLst>
              <a:ext uri="{FF2B5EF4-FFF2-40B4-BE49-F238E27FC236}">
                <a16:creationId xmlns:a16="http://schemas.microsoft.com/office/drawing/2014/main" id="{228BBF61-EB3D-E1AC-9C01-F02B10BDB733}"/>
              </a:ext>
            </a:extLst>
          </p:cNvPr>
          <p:cNvSpPr txBox="1">
            <a:spLocks/>
          </p:cNvSpPr>
          <p:nvPr/>
        </p:nvSpPr>
        <p:spPr>
          <a:xfrm>
            <a:off x="364251" y="1245930"/>
            <a:ext cx="11461875"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a:ln>
                  <a:noFill/>
                </a:ln>
                <a:solidFill>
                  <a:srgbClr val="171616"/>
                </a:solidFill>
                <a:effectLst/>
                <a:uLnTx/>
                <a:uFillTx/>
                <a:latin typeface="Arial"/>
                <a:ea typeface="+mn-ea"/>
                <a:cs typeface="+mn-cs"/>
              </a:rPr>
              <a:t>Each of these trends are also manifesting in the ASEAN+3, in</a:t>
            </a:r>
            <a:r>
              <a:rPr kumimoji="0" lang="en-US" sz="1400" b="0" i="1" u="none" strike="noStrike" kern="1200" cap="none" spc="0" normalizeH="0" noProof="0">
                <a:ln>
                  <a:noFill/>
                </a:ln>
                <a:solidFill>
                  <a:srgbClr val="171616"/>
                </a:solidFill>
                <a:effectLst/>
                <a:uLnTx/>
                <a:uFillTx/>
                <a:latin typeface="Arial"/>
                <a:ea typeface="+mn-ea"/>
                <a:cs typeface="+mn-cs"/>
              </a:rPr>
              <a:t> various degrees, </a:t>
            </a:r>
            <a:r>
              <a:rPr lang="en-US">
                <a:solidFill>
                  <a:srgbClr val="171616"/>
                </a:solidFill>
                <a:latin typeface="Arial"/>
              </a:rPr>
              <a:t>and they present</a:t>
            </a:r>
            <a:r>
              <a:rPr kumimoji="0" lang="en-US" sz="1400" b="0" i="1" u="none" strike="noStrike" kern="1200" cap="none" spc="0" normalizeH="0" noProof="0">
                <a:ln>
                  <a:noFill/>
                </a:ln>
                <a:solidFill>
                  <a:srgbClr val="171616"/>
                </a:solidFill>
                <a:effectLst/>
                <a:uLnTx/>
                <a:uFillTx/>
                <a:latin typeface="Arial"/>
                <a:ea typeface="+mn-ea"/>
                <a:cs typeface="+mn-cs"/>
              </a:rPr>
              <a:t> both risks and opportunities</a:t>
            </a:r>
            <a:endParaRPr kumimoji="0" lang="en-US" sz="1400" b="0" i="1" u="none" strike="noStrike" kern="1200" cap="none" spc="0" normalizeH="0" baseline="0" noProof="0">
              <a:ln>
                <a:noFill/>
              </a:ln>
              <a:solidFill>
                <a:srgbClr val="171616"/>
              </a:solidFill>
              <a:effectLst/>
              <a:uLnTx/>
              <a:uFillTx/>
              <a:latin typeface="Arial"/>
              <a:ea typeface="+mn-ea"/>
              <a:cs typeface="+mn-cs"/>
            </a:endParaRPr>
          </a:p>
        </p:txBody>
      </p:sp>
      <p:sp>
        <p:nvSpPr>
          <p:cNvPr id="43" name="Text Placeholder 8">
            <a:extLst>
              <a:ext uri="{FF2B5EF4-FFF2-40B4-BE49-F238E27FC236}">
                <a16:creationId xmlns:a16="http://schemas.microsoft.com/office/drawing/2014/main" id="{AB44AC70-785A-7A7C-AF37-C1E8FD0BD513}"/>
              </a:ext>
            </a:extLst>
          </p:cNvPr>
          <p:cNvSpPr txBox="1">
            <a:spLocks/>
          </p:cNvSpPr>
          <p:nvPr/>
        </p:nvSpPr>
        <p:spPr>
          <a:xfrm>
            <a:off x="4289114" y="1823258"/>
            <a:ext cx="3606800" cy="730800"/>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US" sz="1800" b="0" kern="1200" dirty="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a:pPr>
            <a:r>
              <a:rPr lang="en-US" sz="1200" b="1">
                <a:solidFill>
                  <a:srgbClr val="171616"/>
                </a:solidFill>
                <a:cs typeface="Arial" panose="020B0604020202020204" pitchFamily="34" charset="0"/>
              </a:rPr>
              <a:t>Selected ASEAN+3: Import Concentration, by Economy</a:t>
            </a:r>
          </a:p>
          <a:p>
            <a:pPr lvl="0">
              <a:lnSpc>
                <a:spcPct val="100000"/>
              </a:lnSpc>
              <a:spcBef>
                <a:spcPts val="0"/>
              </a:spcBef>
              <a:defRPr/>
            </a:pPr>
            <a:r>
              <a:rPr lang="en-US" sz="1200">
                <a:solidFill>
                  <a:srgbClr val="171616"/>
                </a:solidFill>
                <a:cs typeface="Arial" panose="020B0604020202020204" pitchFamily="34" charset="0"/>
              </a:rPr>
              <a:t>(Percent)</a:t>
            </a:r>
          </a:p>
        </p:txBody>
      </p:sp>
      <p:sp>
        <p:nvSpPr>
          <p:cNvPr id="44" name="Text Placeholder 8">
            <a:extLst>
              <a:ext uri="{FF2B5EF4-FFF2-40B4-BE49-F238E27FC236}">
                <a16:creationId xmlns:a16="http://schemas.microsoft.com/office/drawing/2014/main" id="{752394E1-4D04-F091-C091-78595140D6F1}"/>
              </a:ext>
            </a:extLst>
          </p:cNvPr>
          <p:cNvSpPr txBox="1">
            <a:spLocks/>
          </p:cNvSpPr>
          <p:nvPr/>
        </p:nvSpPr>
        <p:spPr>
          <a:xfrm>
            <a:off x="8234514" y="1829742"/>
            <a:ext cx="3613771" cy="730800"/>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US" sz="1800" b="0" kern="1200" dirty="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a:pPr>
            <a:r>
              <a:rPr lang="en-US" sz="1200" b="1">
                <a:solidFill>
                  <a:srgbClr val="171616"/>
                </a:solidFill>
                <a:cs typeface="Arial" panose="020B0604020202020204" pitchFamily="34" charset="0"/>
              </a:rPr>
              <a:t>ASEAN+3: Goods and Services Exports</a:t>
            </a:r>
          </a:p>
          <a:p>
            <a:pPr lvl="0">
              <a:lnSpc>
                <a:spcPct val="100000"/>
              </a:lnSpc>
              <a:spcBef>
                <a:spcPts val="0"/>
              </a:spcBef>
              <a:defRPr/>
            </a:pPr>
            <a:r>
              <a:rPr lang="en-US" sz="1200">
                <a:solidFill>
                  <a:srgbClr val="171616"/>
                </a:solidFill>
                <a:cs typeface="Arial" panose="020B0604020202020204" pitchFamily="34" charset="0"/>
              </a:rPr>
              <a:t>(Index, 2005 = 100)</a:t>
            </a:r>
          </a:p>
        </p:txBody>
      </p:sp>
      <p:sp>
        <p:nvSpPr>
          <p:cNvPr id="46" name="Text Placeholder 6">
            <a:extLst>
              <a:ext uri="{FF2B5EF4-FFF2-40B4-BE49-F238E27FC236}">
                <a16:creationId xmlns:a16="http://schemas.microsoft.com/office/drawing/2014/main" id="{CC4A252D-79DA-8C87-6F12-4BB0ABDB5D65}"/>
              </a:ext>
            </a:extLst>
          </p:cNvPr>
          <p:cNvSpPr txBox="1">
            <a:spLocks/>
          </p:cNvSpPr>
          <p:nvPr/>
        </p:nvSpPr>
        <p:spPr>
          <a:xfrm>
            <a:off x="4206920" y="6248241"/>
            <a:ext cx="3681211"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US" sz="800">
                <a:solidFill>
                  <a:prstClr val="white">
                    <a:lumMod val="50000"/>
                  </a:prstClr>
                </a:solidFill>
              </a:rPr>
              <a:t>Source: McKinsey Global Trade Explorer; AMRO staff calculations.</a:t>
            </a:r>
          </a:p>
        </p:txBody>
      </p:sp>
      <p:sp>
        <p:nvSpPr>
          <p:cNvPr id="47" name="Text Placeholder 6">
            <a:extLst>
              <a:ext uri="{FF2B5EF4-FFF2-40B4-BE49-F238E27FC236}">
                <a16:creationId xmlns:a16="http://schemas.microsoft.com/office/drawing/2014/main" id="{F467EB80-41C7-F213-49C6-D19AB2050202}"/>
              </a:ext>
            </a:extLst>
          </p:cNvPr>
          <p:cNvSpPr txBox="1">
            <a:spLocks/>
          </p:cNvSpPr>
          <p:nvPr/>
        </p:nvSpPr>
        <p:spPr>
          <a:xfrm>
            <a:off x="8151032" y="6248241"/>
            <a:ext cx="3318157"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US" sz="800" dirty="0">
                <a:solidFill>
                  <a:prstClr val="white">
                    <a:lumMod val="50000"/>
                  </a:prstClr>
                </a:solidFill>
              </a:rPr>
              <a:t>Source: United Nations Conference on Trade and Development; AMRO staff calculations.</a:t>
            </a:r>
          </a:p>
        </p:txBody>
      </p:sp>
      <p:graphicFrame>
        <p:nvGraphicFramePr>
          <p:cNvPr id="13" name="Content Placeholder 12">
            <a:extLst>
              <a:ext uri="{FF2B5EF4-FFF2-40B4-BE49-F238E27FC236}">
                <a16:creationId xmlns:a16="http://schemas.microsoft.com/office/drawing/2014/main" id="{24F939BE-BFF5-AE40-A86D-73CC57DAA481}"/>
              </a:ext>
            </a:extLst>
          </p:cNvPr>
          <p:cNvGraphicFramePr>
            <a:graphicFrameLocks/>
          </p:cNvGraphicFramePr>
          <p:nvPr/>
        </p:nvGraphicFramePr>
        <p:xfrm>
          <a:off x="343114" y="2489393"/>
          <a:ext cx="3607200" cy="36718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ontent Placeholder 10">
            <a:extLst>
              <a:ext uri="{FF2B5EF4-FFF2-40B4-BE49-F238E27FC236}">
                <a16:creationId xmlns:a16="http://schemas.microsoft.com/office/drawing/2014/main" id="{1FEE5B92-E31C-BFD2-30E9-70FAE49D637C}"/>
              </a:ext>
            </a:extLst>
          </p:cNvPr>
          <p:cNvGraphicFramePr>
            <a:graphicFrameLocks noGrp="1"/>
          </p:cNvGraphicFramePr>
          <p:nvPr>
            <p:ph sz="quarter" idx="26"/>
            <p:extLst>
              <p:ext uri="{D42A27DB-BD31-4B8C-83A1-F6EECF244321}">
                <p14:modId xmlns:p14="http://schemas.microsoft.com/office/powerpoint/2010/main" val="2021292246"/>
              </p:ext>
            </p:extLst>
          </p:nvPr>
        </p:nvGraphicFramePr>
        <p:xfrm>
          <a:off x="4288914" y="2485414"/>
          <a:ext cx="3607200" cy="3671888"/>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a:extLst>
              <a:ext uri="{FF2B5EF4-FFF2-40B4-BE49-F238E27FC236}">
                <a16:creationId xmlns:a16="http://schemas.microsoft.com/office/drawing/2014/main" id="{EB0FA526-890A-6082-16B5-4DC2DC540CA0}"/>
              </a:ext>
            </a:extLst>
          </p:cNvPr>
          <p:cNvGrpSpPr/>
          <p:nvPr/>
        </p:nvGrpSpPr>
        <p:grpSpPr>
          <a:xfrm>
            <a:off x="-5715" y="7102"/>
            <a:ext cx="12202207" cy="270680"/>
            <a:chOff x="-5715" y="7102"/>
            <a:chExt cx="12202207" cy="270680"/>
          </a:xfrm>
        </p:grpSpPr>
        <p:cxnSp>
          <p:nvCxnSpPr>
            <p:cNvPr id="4" name="Straight Connector 3">
              <a:extLst>
                <a:ext uri="{FF2B5EF4-FFF2-40B4-BE49-F238E27FC236}">
                  <a16:creationId xmlns:a16="http://schemas.microsoft.com/office/drawing/2014/main" id="{F725EC6B-C7D7-67D4-2555-974B2163769A}"/>
                </a:ext>
              </a:extLst>
            </p:cNvPr>
            <p:cNvCxnSpPr>
              <a:cxnSpLocks/>
            </p:cNvCxnSpPr>
            <p:nvPr/>
          </p:nvCxnSpPr>
          <p:spPr>
            <a:xfrm>
              <a:off x="-5715" y="275347"/>
              <a:ext cx="5979934"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8CE5E56-CEB9-EF98-C7D9-EC6ED42AD67D}"/>
                </a:ext>
              </a:extLst>
            </p:cNvPr>
            <p:cNvGrpSpPr/>
            <p:nvPr/>
          </p:nvGrpSpPr>
          <p:grpSpPr>
            <a:xfrm>
              <a:off x="5974219" y="7102"/>
              <a:ext cx="6222273" cy="270680"/>
              <a:chOff x="5974219" y="7102"/>
              <a:chExt cx="6222273" cy="270680"/>
            </a:xfrm>
          </p:grpSpPr>
          <p:sp>
            <p:nvSpPr>
              <p:cNvPr id="6" name="Rectangle: Top Corners Rounded 5">
                <a:extLst>
                  <a:ext uri="{FF2B5EF4-FFF2-40B4-BE49-F238E27FC236}">
                    <a16:creationId xmlns:a16="http://schemas.microsoft.com/office/drawing/2014/main" id="{8B0ED012-1664-A056-26B1-1B70F313768B}"/>
                  </a:ext>
                </a:extLst>
              </p:cNvPr>
              <p:cNvSpPr/>
              <p:nvPr/>
            </p:nvSpPr>
            <p:spPr>
              <a:xfrm>
                <a:off x="8058248" y="7103"/>
                <a:ext cx="2052000" cy="269726"/>
              </a:xfrm>
              <a:prstGeom prst="round2SameRect">
                <a:avLst>
                  <a:gd name="adj1" fmla="val 50000"/>
                  <a:gd name="adj2" fmla="val 0"/>
                </a:avLst>
              </a:prstGeom>
              <a:no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blipFill>
                      <a:blip r:embed="rId5"/>
                      <a:tile tx="0" ty="0" sx="100000" sy="100000" flip="none" algn="bl"/>
                    </a:blipFill>
                  </a:rPr>
                  <a:t>trade reconfiguration</a:t>
                </a:r>
                <a:endParaRPr lang="en-SG" sz="1000" b="1" cap="all">
                  <a:blipFill>
                    <a:blip r:embed="rId5"/>
                    <a:tile tx="0" ty="0" sx="100000" sy="100000" flip="none" algn="bl"/>
                  </a:blipFill>
                </a:endParaRPr>
              </a:p>
            </p:txBody>
          </p:sp>
          <p:sp>
            <p:nvSpPr>
              <p:cNvPr id="7" name="Rectangle: Top Corners Rounded 6">
                <a:extLst>
                  <a:ext uri="{FF2B5EF4-FFF2-40B4-BE49-F238E27FC236}">
                    <a16:creationId xmlns:a16="http://schemas.microsoft.com/office/drawing/2014/main" id="{CFED8987-7990-16E4-DE7F-1BED3F44515E}"/>
                  </a:ext>
                </a:extLst>
              </p:cNvPr>
              <p:cNvSpPr/>
              <p:nvPr/>
            </p:nvSpPr>
            <p:spPr>
              <a:xfrm>
                <a:off x="10132144" y="8056"/>
                <a:ext cx="2052000" cy="269726"/>
              </a:xfrm>
              <a:prstGeom prst="round2SameRect">
                <a:avLst>
                  <a:gd name="adj1" fmla="val 50000"/>
                  <a:gd name="adj2" fmla="val 0"/>
                </a:avLst>
              </a:prstGeom>
              <a:blipFill>
                <a:blip r:embed="rId6"/>
                <a:stretch>
                  <a:fillRect l="-171000" r="-7300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Technological change</a:t>
                </a:r>
                <a:endParaRPr lang="en-SG" sz="1000" b="1" cap="all">
                  <a:solidFill>
                    <a:schemeClr val="bg1">
                      <a:lumMod val="75000"/>
                    </a:schemeClr>
                  </a:solidFill>
                </a:endParaRPr>
              </a:p>
            </p:txBody>
          </p:sp>
          <p:sp>
            <p:nvSpPr>
              <p:cNvPr id="8" name="Rectangle: Top Corners Rounded 7">
                <a:extLst>
                  <a:ext uri="{FF2B5EF4-FFF2-40B4-BE49-F238E27FC236}">
                    <a16:creationId xmlns:a16="http://schemas.microsoft.com/office/drawing/2014/main" id="{95C35524-9152-906A-5DAE-F30F115AB3FC}"/>
                  </a:ext>
                </a:extLst>
              </p:cNvPr>
              <p:cNvSpPr/>
              <p:nvPr/>
            </p:nvSpPr>
            <p:spPr>
              <a:xfrm>
                <a:off x="5974219" y="7102"/>
                <a:ext cx="2052000" cy="269726"/>
              </a:xfrm>
              <a:prstGeom prst="round2SameRect">
                <a:avLst>
                  <a:gd name="adj1" fmla="val 50000"/>
                  <a:gd name="adj2" fmla="val 0"/>
                </a:avLst>
              </a:prstGeom>
              <a:blipFill>
                <a:blip r:embed="rId6"/>
                <a:stretch>
                  <a:fillRect l="-171000" r="-73000"/>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Aging</a:t>
                </a:r>
                <a:endParaRPr lang="en-SG" sz="1000" b="1" cap="all">
                  <a:solidFill>
                    <a:schemeClr val="bg1">
                      <a:lumMod val="75000"/>
                    </a:schemeClr>
                  </a:solidFill>
                </a:endParaRPr>
              </a:p>
            </p:txBody>
          </p:sp>
          <p:cxnSp>
            <p:nvCxnSpPr>
              <p:cNvPr id="10" name="Straight Connector 9">
                <a:extLst>
                  <a:ext uri="{FF2B5EF4-FFF2-40B4-BE49-F238E27FC236}">
                    <a16:creationId xmlns:a16="http://schemas.microsoft.com/office/drawing/2014/main" id="{05F707A6-B337-7465-D9F7-9C24109ED496}"/>
                  </a:ext>
                </a:extLst>
              </p:cNvPr>
              <p:cNvCxnSpPr>
                <a:cxnSpLocks/>
              </p:cNvCxnSpPr>
              <p:nvPr/>
            </p:nvCxnSpPr>
            <p:spPr>
              <a:xfrm>
                <a:off x="8020492" y="276258"/>
                <a:ext cx="417600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D4335E7-CDF0-341D-BA28-4631A92F3D69}"/>
                  </a:ext>
                </a:extLst>
              </p:cNvPr>
              <p:cNvCxnSpPr>
                <a:cxnSpLocks/>
              </p:cNvCxnSpPr>
              <p:nvPr/>
            </p:nvCxnSpPr>
            <p:spPr>
              <a:xfrm>
                <a:off x="8065947" y="276649"/>
                <a:ext cx="204055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aphicFrame>
        <p:nvGraphicFramePr>
          <p:cNvPr id="12" name="Chart 11">
            <a:extLst>
              <a:ext uri="{FF2B5EF4-FFF2-40B4-BE49-F238E27FC236}">
                <a16:creationId xmlns:a16="http://schemas.microsoft.com/office/drawing/2014/main" id="{AB19B7CA-6CE9-4331-9224-9578ADA2DE6D}"/>
              </a:ext>
            </a:extLst>
          </p:cNvPr>
          <p:cNvGraphicFramePr>
            <a:graphicFrameLocks/>
          </p:cNvGraphicFramePr>
          <p:nvPr>
            <p:extLst>
              <p:ext uri="{D42A27DB-BD31-4B8C-83A1-F6EECF244321}">
                <p14:modId xmlns:p14="http://schemas.microsoft.com/office/powerpoint/2010/main" val="3507839141"/>
              </p:ext>
            </p:extLst>
          </p:nvPr>
        </p:nvGraphicFramePr>
        <p:xfrm>
          <a:off x="8241688" y="2485414"/>
          <a:ext cx="3607200" cy="3672000"/>
        </p:xfrm>
        <a:graphic>
          <a:graphicData uri="http://schemas.openxmlformats.org/drawingml/2006/chart">
            <c:chart xmlns:c="http://schemas.openxmlformats.org/drawingml/2006/chart" xmlns:r="http://schemas.openxmlformats.org/officeDocument/2006/relationships" r:id="rId7"/>
          </a:graphicData>
        </a:graphic>
      </p:graphicFrame>
      <p:sp>
        <p:nvSpPr>
          <p:cNvPr id="14" name="Slide Number Placeholder 4">
            <a:extLst>
              <a:ext uri="{FF2B5EF4-FFF2-40B4-BE49-F238E27FC236}">
                <a16:creationId xmlns:a16="http://schemas.microsoft.com/office/drawing/2014/main" id="{3AB4F244-C204-AC39-2961-10CBE4173682}"/>
              </a:ext>
            </a:extLst>
          </p:cNvPr>
          <p:cNvSpPr txBox="1">
            <a:spLocks/>
          </p:cNvSpPr>
          <p:nvPr/>
        </p:nvSpPr>
        <p:spPr>
          <a:xfrm>
            <a:off x="9243472" y="6356350"/>
            <a:ext cx="27432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E63F5C1-078D-470A-9B1F-351C9D2F8E7B}" type="slidenum">
              <a:rPr lang="en-US" sz="1200" smtClean="0">
                <a:solidFill>
                  <a:schemeClr val="tx1">
                    <a:tint val="75000"/>
                  </a:schemeClr>
                </a:solidFill>
              </a:rPr>
              <a:pPr algn="r"/>
              <a:t>22</a:t>
            </a:fld>
            <a:endParaRPr lang="en-US" sz="1200" dirty="0">
              <a:solidFill>
                <a:schemeClr val="tx1">
                  <a:tint val="75000"/>
                </a:schemeClr>
              </a:solidFill>
            </a:endParaRPr>
          </a:p>
        </p:txBody>
      </p:sp>
    </p:spTree>
    <p:extLst>
      <p:ext uri="{BB962C8B-B14F-4D97-AF65-F5344CB8AC3E}">
        <p14:creationId xmlns:p14="http://schemas.microsoft.com/office/powerpoint/2010/main" val="2306488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3771E-FBB8-B9F2-72F9-AF52DB38D1B8}"/>
            </a:ext>
          </a:extLst>
        </p:cNvPr>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10EF3507-0EB6-69E2-6C26-0A51117BD976}"/>
              </a:ext>
            </a:extLst>
          </p:cNvPr>
          <p:cNvSpPr>
            <a:spLocks noGrp="1"/>
          </p:cNvSpPr>
          <p:nvPr>
            <p:ph sz="quarter" idx="36"/>
          </p:nvPr>
        </p:nvSpPr>
        <p:spPr>
          <a:xfrm>
            <a:off x="536584" y="2176277"/>
            <a:ext cx="11118833" cy="3995857"/>
          </a:xfrm>
          <a:solidFill>
            <a:schemeClr val="bg1"/>
          </a:solidFill>
        </p:spPr>
        <p:txBody>
          <a:bodyPr/>
          <a:lstStyle/>
          <a:p>
            <a:endParaRPr lang="en-SG" dirty="0"/>
          </a:p>
        </p:txBody>
      </p:sp>
      <p:sp>
        <p:nvSpPr>
          <p:cNvPr id="4" name="Text Placeholder 3">
            <a:extLst>
              <a:ext uri="{FF2B5EF4-FFF2-40B4-BE49-F238E27FC236}">
                <a16:creationId xmlns:a16="http://schemas.microsoft.com/office/drawing/2014/main" id="{50B26012-0062-CE6D-6025-074EABBF9383}"/>
              </a:ext>
            </a:extLst>
          </p:cNvPr>
          <p:cNvSpPr>
            <a:spLocks noGrp="1"/>
          </p:cNvSpPr>
          <p:nvPr>
            <p:ph type="body" sz="quarter" idx="28"/>
          </p:nvPr>
        </p:nvSpPr>
        <p:spPr>
          <a:xfrm>
            <a:off x="364251" y="1826503"/>
            <a:ext cx="11291166" cy="349774"/>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171616"/>
                </a:solidFill>
                <a:effectLst/>
                <a:uLnTx/>
                <a:uFillTx/>
                <a:latin typeface="Arial"/>
                <a:ea typeface="+mn-ea"/>
                <a:cs typeface="Arial" panose="020B0604020202020204" pitchFamily="34" charset="0"/>
              </a:rPr>
              <a:t>Globalization at a Crossroads: Potential Scenarios</a:t>
            </a:r>
            <a:endParaRPr kumimoji="0" lang="en-US" sz="1200" i="0" u="none" strike="noStrike" kern="1200" cap="none" spc="0" normalizeH="0" baseline="0" noProof="0" dirty="0">
              <a:ln>
                <a:noFill/>
              </a:ln>
              <a:solidFill>
                <a:srgbClr val="171616"/>
              </a:solidFill>
              <a:effectLst/>
              <a:uLnTx/>
              <a:uFillTx/>
              <a:latin typeface="Arial"/>
              <a:ea typeface="+mn-ea"/>
              <a:cs typeface="Arial" panose="020B0604020202020204" pitchFamily="34" charset="0"/>
            </a:endParaRPr>
          </a:p>
        </p:txBody>
      </p:sp>
      <p:sp>
        <p:nvSpPr>
          <p:cNvPr id="18" name="Text Placeholder 8">
            <a:extLst>
              <a:ext uri="{FF2B5EF4-FFF2-40B4-BE49-F238E27FC236}">
                <a16:creationId xmlns:a16="http://schemas.microsoft.com/office/drawing/2014/main" id="{64CFC3CF-BB91-DD35-6B0F-D4DB4393E17D}"/>
              </a:ext>
            </a:extLst>
          </p:cNvPr>
          <p:cNvSpPr txBox="1">
            <a:spLocks/>
          </p:cNvSpPr>
          <p:nvPr/>
        </p:nvSpPr>
        <p:spPr>
          <a:xfrm>
            <a:off x="6207626" y="6341288"/>
            <a:ext cx="4896000" cy="1846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2" name="Text Placeholder 1">
            <a:extLst>
              <a:ext uri="{FF2B5EF4-FFF2-40B4-BE49-F238E27FC236}">
                <a16:creationId xmlns:a16="http://schemas.microsoft.com/office/drawing/2014/main" id="{C6E1D620-7A26-2DC0-957C-01091D02FA70}"/>
              </a:ext>
            </a:extLst>
          </p:cNvPr>
          <p:cNvSpPr txBox="1">
            <a:spLocks/>
          </p:cNvSpPr>
          <p:nvPr/>
        </p:nvSpPr>
        <p:spPr>
          <a:xfrm flipH="1">
            <a:off x="363538" y="260967"/>
            <a:ext cx="10901092" cy="984962"/>
          </a:xfrm>
          <a:prstGeom prst="rect">
            <a:avLst/>
          </a:prstGeom>
          <a:no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800" b="1"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a:t>The different potential scenarios on the future of global trade highlight the need for policies that could reinforce growth and resilience—regardless of how future events unfold.</a:t>
            </a:r>
            <a:r>
              <a:rPr lang="en-US" sz="2000" b="0">
                <a:solidFill>
                  <a:srgbClr val="7F7F7F"/>
                </a:solidFill>
              </a:rPr>
              <a:t> </a:t>
            </a:r>
          </a:p>
        </p:txBody>
      </p:sp>
      <p:sp>
        <p:nvSpPr>
          <p:cNvPr id="20" name="Text Placeholder 19">
            <a:extLst>
              <a:ext uri="{FF2B5EF4-FFF2-40B4-BE49-F238E27FC236}">
                <a16:creationId xmlns:a16="http://schemas.microsoft.com/office/drawing/2014/main" id="{E3867E90-E988-55E5-2C22-A26E940AB813}"/>
              </a:ext>
            </a:extLst>
          </p:cNvPr>
          <p:cNvSpPr txBox="1">
            <a:spLocks/>
          </p:cNvSpPr>
          <p:nvPr/>
        </p:nvSpPr>
        <p:spPr>
          <a:xfrm>
            <a:off x="364251" y="1245930"/>
            <a:ext cx="11291166"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a:ln>
                  <a:noFill/>
                </a:ln>
                <a:solidFill>
                  <a:srgbClr val="171616"/>
                </a:solidFill>
                <a:effectLst/>
                <a:uLnTx/>
                <a:uFillTx/>
                <a:latin typeface="Arial"/>
                <a:ea typeface="+mn-ea"/>
                <a:cs typeface="+mn-cs"/>
              </a:rPr>
              <a:t>With the future highly uncertain,</a:t>
            </a:r>
            <a:r>
              <a:rPr kumimoji="0" lang="en-US" sz="1400" b="0" i="1" u="none" strike="noStrike" kern="1200" cap="none" spc="0" normalizeH="0" noProof="0">
                <a:ln>
                  <a:noFill/>
                </a:ln>
                <a:solidFill>
                  <a:srgbClr val="171616"/>
                </a:solidFill>
                <a:effectLst/>
                <a:uLnTx/>
                <a:uFillTx/>
                <a:latin typeface="Arial"/>
                <a:ea typeface="+mn-ea"/>
                <a:cs typeface="+mn-cs"/>
              </a:rPr>
              <a:t> policies that perform reasonably well under various contingencies will be invaluable</a:t>
            </a:r>
            <a:endParaRPr kumimoji="0" lang="en-US" sz="1400" b="0" i="1" u="none" strike="noStrike" kern="1200" cap="none" spc="0" normalizeH="0" baseline="0" noProof="0">
              <a:ln>
                <a:noFill/>
              </a:ln>
              <a:solidFill>
                <a:srgbClr val="171616"/>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3B08E665-AE5E-8DA5-1E2C-1768E0FE4F2C}"/>
              </a:ext>
            </a:extLst>
          </p:cNvPr>
          <p:cNvGrpSpPr/>
          <p:nvPr/>
        </p:nvGrpSpPr>
        <p:grpSpPr>
          <a:xfrm>
            <a:off x="-5715" y="7102"/>
            <a:ext cx="12202207" cy="270680"/>
            <a:chOff x="-5715" y="7102"/>
            <a:chExt cx="12202207" cy="270680"/>
          </a:xfrm>
        </p:grpSpPr>
        <p:cxnSp>
          <p:nvCxnSpPr>
            <p:cNvPr id="5" name="Straight Connector 4">
              <a:extLst>
                <a:ext uri="{FF2B5EF4-FFF2-40B4-BE49-F238E27FC236}">
                  <a16:creationId xmlns:a16="http://schemas.microsoft.com/office/drawing/2014/main" id="{B4BC662F-FF7D-5054-EF39-754CA881AA45}"/>
                </a:ext>
              </a:extLst>
            </p:cNvPr>
            <p:cNvCxnSpPr>
              <a:cxnSpLocks/>
            </p:cNvCxnSpPr>
            <p:nvPr/>
          </p:nvCxnSpPr>
          <p:spPr>
            <a:xfrm>
              <a:off x="-5715" y="275347"/>
              <a:ext cx="5979934"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3C1C5017-E0B3-4FEA-4D1A-5B825208D8A8}"/>
                </a:ext>
              </a:extLst>
            </p:cNvPr>
            <p:cNvGrpSpPr/>
            <p:nvPr/>
          </p:nvGrpSpPr>
          <p:grpSpPr>
            <a:xfrm>
              <a:off x="5974219" y="7102"/>
              <a:ext cx="6222273" cy="270680"/>
              <a:chOff x="5974219" y="7102"/>
              <a:chExt cx="6222273" cy="270680"/>
            </a:xfrm>
          </p:grpSpPr>
          <p:sp>
            <p:nvSpPr>
              <p:cNvPr id="7" name="Rectangle: Top Corners Rounded 6">
                <a:extLst>
                  <a:ext uri="{FF2B5EF4-FFF2-40B4-BE49-F238E27FC236}">
                    <a16:creationId xmlns:a16="http://schemas.microsoft.com/office/drawing/2014/main" id="{F5F81063-200D-C4EE-C5A2-962C425D73D9}"/>
                  </a:ext>
                </a:extLst>
              </p:cNvPr>
              <p:cNvSpPr/>
              <p:nvPr/>
            </p:nvSpPr>
            <p:spPr>
              <a:xfrm>
                <a:off x="8058248" y="7103"/>
                <a:ext cx="2052000" cy="269726"/>
              </a:xfrm>
              <a:prstGeom prst="round2SameRect">
                <a:avLst>
                  <a:gd name="adj1" fmla="val 50000"/>
                  <a:gd name="adj2" fmla="val 0"/>
                </a:avLst>
              </a:prstGeom>
              <a:solidFill>
                <a:schemeClr val="bg1">
                  <a:alpha val="21176"/>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blipFill>
                      <a:blip r:embed="rId3"/>
                      <a:tile tx="0" ty="0" sx="100000" sy="100000" flip="none" algn="bl"/>
                    </a:blipFill>
                  </a:rPr>
                  <a:t>trade reconfiguration</a:t>
                </a:r>
                <a:endParaRPr lang="en-SG" sz="1000" b="1" cap="all">
                  <a:blipFill>
                    <a:blip r:embed="rId3"/>
                    <a:tile tx="0" ty="0" sx="100000" sy="100000" flip="none" algn="bl"/>
                  </a:blipFill>
                </a:endParaRPr>
              </a:p>
            </p:txBody>
          </p:sp>
          <p:sp>
            <p:nvSpPr>
              <p:cNvPr id="8" name="Rectangle: Top Corners Rounded 7">
                <a:extLst>
                  <a:ext uri="{FF2B5EF4-FFF2-40B4-BE49-F238E27FC236}">
                    <a16:creationId xmlns:a16="http://schemas.microsoft.com/office/drawing/2014/main" id="{EA20D5FA-A383-09CC-E190-6475B4A1790D}"/>
                  </a:ext>
                </a:extLst>
              </p:cNvPr>
              <p:cNvSpPr/>
              <p:nvPr/>
            </p:nvSpPr>
            <p:spPr>
              <a:xfrm>
                <a:off x="10132144" y="8056"/>
                <a:ext cx="2052000" cy="269726"/>
              </a:xfrm>
              <a:prstGeom prst="round2SameRect">
                <a:avLst>
                  <a:gd name="adj1" fmla="val 50000"/>
                  <a:gd name="adj2" fmla="val 0"/>
                </a:avLst>
              </a:prstGeom>
              <a:blipFill>
                <a:blip r:embed="rId4"/>
                <a:stretch>
                  <a:fillRect l="-171000" r="-7300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Technological change</a:t>
                </a:r>
                <a:endParaRPr lang="en-SG" sz="1000" b="1" cap="all">
                  <a:solidFill>
                    <a:schemeClr val="bg1">
                      <a:lumMod val="75000"/>
                    </a:schemeClr>
                  </a:solidFill>
                </a:endParaRPr>
              </a:p>
            </p:txBody>
          </p:sp>
          <p:sp>
            <p:nvSpPr>
              <p:cNvPr id="9" name="Rectangle: Top Corners Rounded 8">
                <a:extLst>
                  <a:ext uri="{FF2B5EF4-FFF2-40B4-BE49-F238E27FC236}">
                    <a16:creationId xmlns:a16="http://schemas.microsoft.com/office/drawing/2014/main" id="{3386A746-CE41-8FC9-4B8A-1B8B679625EC}"/>
                  </a:ext>
                </a:extLst>
              </p:cNvPr>
              <p:cNvSpPr/>
              <p:nvPr/>
            </p:nvSpPr>
            <p:spPr>
              <a:xfrm>
                <a:off x="5974219" y="7102"/>
                <a:ext cx="2052000" cy="269726"/>
              </a:xfrm>
              <a:prstGeom prst="round2SameRect">
                <a:avLst>
                  <a:gd name="adj1" fmla="val 50000"/>
                  <a:gd name="adj2" fmla="val 0"/>
                </a:avLst>
              </a:prstGeom>
              <a:blipFill>
                <a:blip r:embed="rId4"/>
                <a:stretch>
                  <a:fillRect l="-171000" r="-73000"/>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Aging</a:t>
                </a:r>
                <a:endParaRPr lang="en-SG" sz="1000" b="1" cap="all">
                  <a:solidFill>
                    <a:schemeClr val="bg1">
                      <a:lumMod val="75000"/>
                    </a:schemeClr>
                  </a:solidFill>
                </a:endParaRPr>
              </a:p>
            </p:txBody>
          </p:sp>
          <p:cxnSp>
            <p:nvCxnSpPr>
              <p:cNvPr id="10" name="Straight Connector 9">
                <a:extLst>
                  <a:ext uri="{FF2B5EF4-FFF2-40B4-BE49-F238E27FC236}">
                    <a16:creationId xmlns:a16="http://schemas.microsoft.com/office/drawing/2014/main" id="{FDB60F7E-C2EA-0963-C0A9-E660EC52A109}"/>
                  </a:ext>
                </a:extLst>
              </p:cNvPr>
              <p:cNvCxnSpPr>
                <a:cxnSpLocks/>
              </p:cNvCxnSpPr>
              <p:nvPr/>
            </p:nvCxnSpPr>
            <p:spPr>
              <a:xfrm>
                <a:off x="8020492" y="276258"/>
                <a:ext cx="417600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F14EBD6-1DEC-546B-EF8A-06FEF564901A}"/>
                  </a:ext>
                </a:extLst>
              </p:cNvPr>
              <p:cNvCxnSpPr>
                <a:cxnSpLocks/>
              </p:cNvCxnSpPr>
              <p:nvPr/>
            </p:nvCxnSpPr>
            <p:spPr>
              <a:xfrm>
                <a:off x="8065947" y="276649"/>
                <a:ext cx="204055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7" name="Arrow: Right 26">
            <a:extLst>
              <a:ext uri="{FF2B5EF4-FFF2-40B4-BE49-F238E27FC236}">
                <a16:creationId xmlns:a16="http://schemas.microsoft.com/office/drawing/2014/main" id="{739DDA4D-E672-849E-D25C-2CEBE176B074}"/>
              </a:ext>
            </a:extLst>
          </p:cNvPr>
          <p:cNvSpPr/>
          <p:nvPr/>
        </p:nvSpPr>
        <p:spPr>
          <a:xfrm>
            <a:off x="536582" y="3738668"/>
            <a:ext cx="6961498" cy="701691"/>
          </a:xfrm>
          <a:prstGeom prst="rightArrow">
            <a:avLst>
              <a:gd name="adj1" fmla="val 50000"/>
              <a:gd name="adj2" fmla="val 66891"/>
            </a:avLst>
          </a:prstGeom>
          <a:solidFill>
            <a:srgbClr val="737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SG"/>
          </a:p>
        </p:txBody>
      </p:sp>
      <p:sp>
        <p:nvSpPr>
          <p:cNvPr id="28" name="Arrow: U-Turn 27">
            <a:extLst>
              <a:ext uri="{FF2B5EF4-FFF2-40B4-BE49-F238E27FC236}">
                <a16:creationId xmlns:a16="http://schemas.microsoft.com/office/drawing/2014/main" id="{1C17699D-2607-1AC3-87AC-8CB1AD21F43F}"/>
              </a:ext>
            </a:extLst>
          </p:cNvPr>
          <p:cNvSpPr/>
          <p:nvPr/>
        </p:nvSpPr>
        <p:spPr>
          <a:xfrm rot="5400000">
            <a:off x="2936834" y="3918050"/>
            <a:ext cx="1915646" cy="1906145"/>
          </a:xfrm>
          <a:prstGeom prst="uturnArrow">
            <a:avLst>
              <a:gd name="adj1" fmla="val 17999"/>
              <a:gd name="adj2" fmla="val 19428"/>
              <a:gd name="adj3" fmla="val 24732"/>
              <a:gd name="adj4" fmla="val 44786"/>
              <a:gd name="adj5" fmla="val 94846"/>
            </a:avLst>
          </a:prstGeom>
          <a:solidFill>
            <a:srgbClr val="737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SG"/>
          </a:p>
        </p:txBody>
      </p:sp>
      <p:grpSp>
        <p:nvGrpSpPr>
          <p:cNvPr id="31" name="Google Shape;463;p22">
            <a:extLst>
              <a:ext uri="{FF2B5EF4-FFF2-40B4-BE49-F238E27FC236}">
                <a16:creationId xmlns:a16="http://schemas.microsoft.com/office/drawing/2014/main" id="{3FB0723F-EB8B-757A-25DD-F95A1703C880}"/>
              </a:ext>
            </a:extLst>
          </p:cNvPr>
          <p:cNvGrpSpPr/>
          <p:nvPr/>
        </p:nvGrpSpPr>
        <p:grpSpPr>
          <a:xfrm>
            <a:off x="3662020" y="4819678"/>
            <a:ext cx="259019" cy="399173"/>
            <a:chOff x="2687814" y="1633268"/>
            <a:chExt cx="410748" cy="633411"/>
          </a:xfrm>
          <a:solidFill>
            <a:srgbClr val="C00000"/>
          </a:solidFill>
        </p:grpSpPr>
        <p:sp>
          <p:nvSpPr>
            <p:cNvPr id="36" name="Google Shape;464;p22">
              <a:extLst>
                <a:ext uri="{FF2B5EF4-FFF2-40B4-BE49-F238E27FC236}">
                  <a16:creationId xmlns:a16="http://schemas.microsoft.com/office/drawing/2014/main" id="{30B0B88D-892F-63E3-C8A7-1983A84BD9AE}"/>
                </a:ext>
              </a:extLst>
            </p:cNvPr>
            <p:cNvSpPr/>
            <p:nvPr/>
          </p:nvSpPr>
          <p:spPr>
            <a:xfrm>
              <a:off x="2760447" y="2049679"/>
              <a:ext cx="265102" cy="217000"/>
            </a:xfrm>
            <a:custGeom>
              <a:avLst/>
              <a:gdLst/>
              <a:ahLst/>
              <a:cxnLst/>
              <a:rect l="l" t="t" r="r" b="b"/>
              <a:pathLst>
                <a:path w="8300" h="6794" extrusionOk="0">
                  <a:moveTo>
                    <a:pt x="1" y="1"/>
                  </a:moveTo>
                  <a:lnTo>
                    <a:pt x="3811" y="6597"/>
                  </a:lnTo>
                  <a:cubicBezTo>
                    <a:pt x="3888" y="6728"/>
                    <a:pt x="4022" y="6793"/>
                    <a:pt x="4155" y="6793"/>
                  </a:cubicBezTo>
                  <a:cubicBezTo>
                    <a:pt x="4287" y="6793"/>
                    <a:pt x="4418" y="6728"/>
                    <a:pt x="4490" y="6597"/>
                  </a:cubicBezTo>
                  <a:lnTo>
                    <a:pt x="8300" y="1"/>
                  </a:lnTo>
                  <a:lnTo>
                    <a:pt x="8300" y="1"/>
                  </a:lnTo>
                  <a:cubicBezTo>
                    <a:pt x="7097" y="763"/>
                    <a:pt x="5680" y="1203"/>
                    <a:pt x="4156" y="1203"/>
                  </a:cubicBezTo>
                  <a:cubicBezTo>
                    <a:pt x="2632" y="1203"/>
                    <a:pt x="1203" y="763"/>
                    <a:pt x="1" y="1"/>
                  </a:cubicBezTo>
                  <a:close/>
                </a:path>
              </a:pathLst>
            </a:custGeom>
            <a:solidFill>
              <a:srgbClr val="F8C1A2"/>
            </a:solidFill>
            <a:ln>
              <a:solidFill>
                <a:srgbClr val="009999"/>
              </a:solidFill>
            </a:ln>
          </p:spPr>
          <p:txBody>
            <a:bodyPr spcFirstLastPara="1" wrap="square" lIns="91425" tIns="91425" rIns="91425" bIns="91425" anchor="ctr" anchorCtr="0">
              <a:noAutofit/>
            </a:bodyPr>
            <a:lstStyle/>
            <a:p>
              <a:endParaRPr lang="en-SG"/>
            </a:p>
          </p:txBody>
        </p:sp>
        <p:sp>
          <p:nvSpPr>
            <p:cNvPr id="37" name="Google Shape;465;p22">
              <a:extLst>
                <a:ext uri="{FF2B5EF4-FFF2-40B4-BE49-F238E27FC236}">
                  <a16:creationId xmlns:a16="http://schemas.microsoft.com/office/drawing/2014/main" id="{555A1A7B-B727-838C-49F9-C9C441B77714}"/>
                </a:ext>
              </a:extLst>
            </p:cNvPr>
            <p:cNvSpPr/>
            <p:nvPr/>
          </p:nvSpPr>
          <p:spPr>
            <a:xfrm>
              <a:off x="2687814" y="1633268"/>
              <a:ext cx="410748" cy="410748"/>
            </a:xfrm>
            <a:custGeom>
              <a:avLst/>
              <a:gdLst/>
              <a:ahLst/>
              <a:cxnLst/>
              <a:rect l="l" t="t" r="r" b="b"/>
              <a:pathLst>
                <a:path w="12860" h="12860" extrusionOk="0">
                  <a:moveTo>
                    <a:pt x="6430" y="2430"/>
                  </a:moveTo>
                  <a:cubicBezTo>
                    <a:pt x="8633" y="2430"/>
                    <a:pt x="10419" y="4227"/>
                    <a:pt x="10419" y="6430"/>
                  </a:cubicBezTo>
                  <a:cubicBezTo>
                    <a:pt x="10419" y="8633"/>
                    <a:pt x="8633" y="10419"/>
                    <a:pt x="6430" y="10419"/>
                  </a:cubicBezTo>
                  <a:cubicBezTo>
                    <a:pt x="4228" y="10419"/>
                    <a:pt x="2430" y="8633"/>
                    <a:pt x="2430" y="6430"/>
                  </a:cubicBezTo>
                  <a:cubicBezTo>
                    <a:pt x="2430" y="4227"/>
                    <a:pt x="4228" y="2430"/>
                    <a:pt x="6430" y="2430"/>
                  </a:cubicBezTo>
                  <a:close/>
                  <a:moveTo>
                    <a:pt x="6430" y="1"/>
                  </a:moveTo>
                  <a:cubicBezTo>
                    <a:pt x="2882" y="1"/>
                    <a:pt x="1" y="2882"/>
                    <a:pt x="1" y="6430"/>
                  </a:cubicBezTo>
                  <a:cubicBezTo>
                    <a:pt x="1" y="9978"/>
                    <a:pt x="2882" y="12859"/>
                    <a:pt x="6430" y="12859"/>
                  </a:cubicBezTo>
                  <a:cubicBezTo>
                    <a:pt x="9966" y="12859"/>
                    <a:pt x="12860" y="9978"/>
                    <a:pt x="12860" y="6430"/>
                  </a:cubicBezTo>
                  <a:cubicBezTo>
                    <a:pt x="12860" y="2882"/>
                    <a:pt x="9966" y="1"/>
                    <a:pt x="6430" y="1"/>
                  </a:cubicBezTo>
                  <a:close/>
                </a:path>
              </a:pathLst>
            </a:custGeom>
            <a:solidFill>
              <a:srgbClr val="F8C1A2"/>
            </a:solidFill>
            <a:ln>
              <a:solidFill>
                <a:srgbClr val="009999"/>
              </a:solidFill>
            </a:ln>
          </p:spPr>
          <p:txBody>
            <a:bodyPr spcFirstLastPara="1" wrap="square" lIns="91425" tIns="91425" rIns="91425" bIns="91425" anchor="ctr" anchorCtr="0">
              <a:noAutofit/>
            </a:bodyPr>
            <a:lstStyle/>
            <a:p>
              <a:endParaRPr lang="en-SG"/>
            </a:p>
          </p:txBody>
        </p:sp>
      </p:grpSp>
      <p:cxnSp>
        <p:nvCxnSpPr>
          <p:cNvPr id="32" name="Straight Connector 31">
            <a:extLst>
              <a:ext uri="{FF2B5EF4-FFF2-40B4-BE49-F238E27FC236}">
                <a16:creationId xmlns:a16="http://schemas.microsoft.com/office/drawing/2014/main" id="{BBAEADAD-4C27-90B1-D7A0-A38F43AB33FD}"/>
              </a:ext>
            </a:extLst>
          </p:cNvPr>
          <p:cNvCxnSpPr>
            <a:cxnSpLocks/>
          </p:cNvCxnSpPr>
          <p:nvPr/>
        </p:nvCxnSpPr>
        <p:spPr>
          <a:xfrm>
            <a:off x="3315912" y="5467661"/>
            <a:ext cx="656268"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B66D1DB-76E3-683E-8442-7F40435137D1}"/>
              </a:ext>
            </a:extLst>
          </p:cNvPr>
          <p:cNvSpPr/>
          <p:nvPr/>
        </p:nvSpPr>
        <p:spPr>
          <a:xfrm>
            <a:off x="2817344" y="4051002"/>
            <a:ext cx="125388" cy="98564"/>
          </a:xfrm>
          <a:prstGeom prst="rect">
            <a:avLst/>
          </a:prstGeom>
          <a:solidFill>
            <a:srgbClr val="737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SG"/>
          </a:p>
        </p:txBody>
      </p:sp>
      <p:cxnSp>
        <p:nvCxnSpPr>
          <p:cNvPr id="35" name="Straight Connector 34">
            <a:extLst>
              <a:ext uri="{FF2B5EF4-FFF2-40B4-BE49-F238E27FC236}">
                <a16:creationId xmlns:a16="http://schemas.microsoft.com/office/drawing/2014/main" id="{072E04E3-CBEE-B040-3316-5E8B1EE50895}"/>
              </a:ext>
            </a:extLst>
          </p:cNvPr>
          <p:cNvCxnSpPr>
            <a:cxnSpLocks/>
          </p:cNvCxnSpPr>
          <p:nvPr/>
        </p:nvCxnSpPr>
        <p:spPr>
          <a:xfrm flipV="1">
            <a:off x="536582" y="4084466"/>
            <a:ext cx="5619391" cy="5253"/>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444232CB-BD55-357F-71EA-190F6A5B8963}"/>
              </a:ext>
            </a:extLst>
          </p:cNvPr>
          <p:cNvSpPr/>
          <p:nvPr/>
        </p:nvSpPr>
        <p:spPr>
          <a:xfrm>
            <a:off x="3456581" y="4093991"/>
            <a:ext cx="1231684" cy="1383409"/>
          </a:xfrm>
          <a:prstGeom prst="arc">
            <a:avLst>
              <a:gd name="adj1" fmla="val 16187250"/>
              <a:gd name="adj2" fmla="val 5371129"/>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endParaRPr lang="en-SG"/>
          </a:p>
        </p:txBody>
      </p:sp>
      <p:sp>
        <p:nvSpPr>
          <p:cNvPr id="13" name="Text Box 545140438">
            <a:extLst>
              <a:ext uri="{FF2B5EF4-FFF2-40B4-BE49-F238E27FC236}">
                <a16:creationId xmlns:a16="http://schemas.microsoft.com/office/drawing/2014/main" id="{F0FE58AB-69A3-515D-892A-07B12B488122}"/>
              </a:ext>
            </a:extLst>
          </p:cNvPr>
          <p:cNvSpPr txBox="1">
            <a:spLocks/>
          </p:cNvSpPr>
          <p:nvPr/>
        </p:nvSpPr>
        <p:spPr>
          <a:xfrm>
            <a:off x="578837" y="4419697"/>
            <a:ext cx="2541087" cy="1464945"/>
          </a:xfrm>
          <a:prstGeom prst="rect">
            <a:avLst/>
          </a:prstGeom>
        </p:spPr>
        <p:txBody>
          <a:bodyPr wrap="square" lIns="91440" tIns="45720" rIns="91440" bIns="45720" anchor="ctr">
            <a:noAutofit/>
          </a:bodyPr>
          <a:lstStyle/>
          <a:p>
            <a:pPr fontAlgn="base">
              <a:lnSpc>
                <a:spcPts val="1500"/>
              </a:lnSpc>
              <a:spcAft>
                <a:spcPts val="800"/>
              </a:spcAft>
            </a:pPr>
            <a:r>
              <a:rPr lang="en-GB" sz="1200" b="1" kern="1200" dirty="0">
                <a:solidFill>
                  <a:srgbClr val="C00000"/>
                </a:solidFill>
                <a:effectLst/>
                <a:latin typeface="Arial" panose="020B0604020202020204" pitchFamily="34" charset="0"/>
                <a:ea typeface="Calibri" panose="020F0502020204030204" pitchFamily="34" charset="0"/>
                <a:cs typeface="Arial" panose="020B0604020202020204" pitchFamily="34" charset="0"/>
              </a:rPr>
              <a:t>Re</a:t>
            </a:r>
            <a:r>
              <a:rPr lang="en-US" sz="1200" b="1" kern="1200" dirty="0">
                <a:solidFill>
                  <a:srgbClr val="C00000"/>
                </a:solidFill>
                <a:effectLst/>
                <a:latin typeface="Arial" panose="020B0604020202020204" pitchFamily="34" charset="0"/>
                <a:ea typeface="Calibri" panose="020F0502020204030204" pitchFamily="34" charset="0"/>
                <a:cs typeface="Arial" panose="020B0604020202020204" pitchFamily="34" charset="0"/>
              </a:rPr>
              <a:t>globalized</a:t>
            </a:r>
            <a:br>
              <a:rPr lang="en-GB" sz="1200" kern="1200" dirty="0">
                <a:solidFill>
                  <a:srgbClr val="323232"/>
                </a:solidFill>
                <a:effectLst/>
                <a:latin typeface="Arial" panose="020B0604020202020204" pitchFamily="34" charset="0"/>
                <a:ea typeface="Calibri" panose="020F0502020204030204" pitchFamily="34" charset="0"/>
                <a:cs typeface="Arial" panose="020B0604020202020204" pitchFamily="34" charset="0"/>
              </a:rPr>
            </a:br>
            <a:r>
              <a:rPr lang="en-GB" sz="1200" kern="1200" dirty="0">
                <a:solidFill>
                  <a:srgbClr val="323232"/>
                </a:solidFill>
                <a:effectLst/>
                <a:latin typeface="Arial" panose="020B0604020202020204" pitchFamily="34" charset="0"/>
                <a:ea typeface="Calibri" panose="020F0502020204030204" pitchFamily="34" charset="0"/>
                <a:cs typeface="Arial" panose="020B0604020202020204" pitchFamily="34" charset="0"/>
              </a:rPr>
              <a:t>Rules-based integration. Deeper and broader global integration, with more diversified global chains for resilience, access to trade-led development for more economies, and higher cross-border cooperation to global challenges.</a:t>
            </a:r>
            <a:endParaRPr lang="en-SG"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 Placeholder 6">
            <a:extLst>
              <a:ext uri="{FF2B5EF4-FFF2-40B4-BE49-F238E27FC236}">
                <a16:creationId xmlns:a16="http://schemas.microsoft.com/office/drawing/2014/main" id="{17639CCA-9D8C-4A54-F498-1407D1E865FD}"/>
              </a:ext>
            </a:extLst>
          </p:cNvPr>
          <p:cNvSpPr txBox="1">
            <a:spLocks/>
          </p:cNvSpPr>
          <p:nvPr/>
        </p:nvSpPr>
        <p:spPr>
          <a:xfrm>
            <a:off x="438150" y="6248241"/>
            <a:ext cx="5467967"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AMRO staff.</a:t>
            </a:r>
          </a:p>
        </p:txBody>
      </p:sp>
      <p:sp>
        <p:nvSpPr>
          <p:cNvPr id="41" name="Text Box 1334143313">
            <a:extLst>
              <a:ext uri="{FF2B5EF4-FFF2-40B4-BE49-F238E27FC236}">
                <a16:creationId xmlns:a16="http://schemas.microsoft.com/office/drawing/2014/main" id="{63F05ADC-CA6F-1871-8E21-3F4BEFADB3A2}"/>
              </a:ext>
            </a:extLst>
          </p:cNvPr>
          <p:cNvSpPr txBox="1">
            <a:spLocks/>
          </p:cNvSpPr>
          <p:nvPr/>
        </p:nvSpPr>
        <p:spPr>
          <a:xfrm>
            <a:off x="678581" y="2299733"/>
            <a:ext cx="3225534" cy="1271270"/>
          </a:xfrm>
          <a:prstGeom prst="rect">
            <a:avLst/>
          </a:prstGeom>
        </p:spPr>
        <p:txBody>
          <a:bodyPr wrap="square" lIns="91440" tIns="45720" rIns="91440" bIns="45720" anchor="t">
            <a:noAutofit/>
          </a:bodyPr>
          <a:lstStyle/>
          <a:p>
            <a:pPr fontAlgn="base">
              <a:lnSpc>
                <a:spcPts val="1400"/>
              </a:lnSpc>
              <a:spcAft>
                <a:spcPts val="800"/>
              </a:spcAft>
            </a:pPr>
            <a:r>
              <a:rPr lang="en-GB" sz="1200" b="1" kern="1200" dirty="0">
                <a:solidFill>
                  <a:srgbClr val="C00000"/>
                </a:solidFill>
                <a:effectLst/>
                <a:latin typeface="Arial" panose="020B0604020202020204" pitchFamily="34" charset="0"/>
                <a:ea typeface="Calibri" panose="020F0502020204030204" pitchFamily="34" charset="0"/>
                <a:cs typeface="Arial" panose="020B0604020202020204" pitchFamily="34" charset="0"/>
              </a:rPr>
              <a:t>Current state</a:t>
            </a:r>
            <a:br>
              <a:rPr lang="en-GB" sz="1200" kern="1200" dirty="0">
                <a:solidFill>
                  <a:srgbClr val="323232"/>
                </a:solidFill>
                <a:effectLst/>
                <a:latin typeface="Arial" panose="020B0604020202020204" pitchFamily="34" charset="0"/>
                <a:ea typeface="Calibri" panose="020F0502020204030204" pitchFamily="34" charset="0"/>
                <a:cs typeface="Arial" panose="020B0604020202020204" pitchFamily="34" charset="0"/>
              </a:rPr>
            </a:br>
            <a:r>
              <a:rPr lang="en-GB" sz="1200" kern="1200" dirty="0">
                <a:solidFill>
                  <a:srgbClr val="323232"/>
                </a:solidFill>
                <a:effectLst/>
                <a:latin typeface="Arial" panose="020B0604020202020204" pitchFamily="34" charset="0"/>
                <a:ea typeface="Calibri" panose="020F0502020204030204" pitchFamily="34" charset="0"/>
                <a:cs typeface="Arial" panose="020B0604020202020204" pitchFamily="34" charset="0"/>
              </a:rPr>
              <a:t>Stalled globalisation, with reconfiguration of global supply chains, regionalization and trends toward friendshoring and reshoring. High degree of bottleneck products, affecting supply chain resilience. Constant geopolitical tensions and uncertainty.  </a:t>
            </a:r>
            <a:endParaRPr lang="en-SG"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4" name="Text Box 934130129">
            <a:extLst>
              <a:ext uri="{FF2B5EF4-FFF2-40B4-BE49-F238E27FC236}">
                <a16:creationId xmlns:a16="http://schemas.microsoft.com/office/drawing/2014/main" id="{20CAA045-09C4-DF13-F462-FB592D08687F}"/>
              </a:ext>
            </a:extLst>
          </p:cNvPr>
          <p:cNvSpPr txBox="1">
            <a:spLocks/>
          </p:cNvSpPr>
          <p:nvPr/>
        </p:nvSpPr>
        <p:spPr>
          <a:xfrm>
            <a:off x="4126890" y="2396084"/>
            <a:ext cx="3371190" cy="1270635"/>
          </a:xfrm>
          <a:prstGeom prst="rect">
            <a:avLst/>
          </a:prstGeom>
        </p:spPr>
        <p:txBody>
          <a:bodyPr wrap="square" lIns="91440" tIns="45720" rIns="91440" bIns="45720" anchor="ctr">
            <a:noAutofit/>
          </a:bodyPr>
          <a:lstStyle/>
          <a:p>
            <a:pPr fontAlgn="base">
              <a:lnSpc>
                <a:spcPts val="1500"/>
              </a:lnSpc>
              <a:spcAft>
                <a:spcPts val="800"/>
              </a:spcAft>
            </a:pPr>
            <a:r>
              <a:rPr lang="en-GB" sz="1200" b="1" kern="1200" dirty="0">
                <a:solidFill>
                  <a:srgbClr val="C00000"/>
                </a:solidFill>
                <a:effectLst/>
                <a:latin typeface="Arial" panose="020B0604020202020204" pitchFamily="34" charset="0"/>
                <a:ea typeface="Calibri" panose="020F0502020204030204" pitchFamily="34" charset="0"/>
                <a:cs typeface="Arial" panose="020B0604020202020204" pitchFamily="34" charset="0"/>
              </a:rPr>
              <a:t>Fragmented</a:t>
            </a:r>
            <a:r>
              <a:rPr lang="en-GB" sz="1200" kern="12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br>
              <a:rPr lang="en-GB" sz="1200" kern="1200" dirty="0">
                <a:solidFill>
                  <a:srgbClr val="323232"/>
                </a:solidFill>
                <a:effectLst/>
                <a:latin typeface="Arial" panose="020B0604020202020204" pitchFamily="34" charset="0"/>
                <a:ea typeface="Calibri" panose="020F0502020204030204" pitchFamily="34" charset="0"/>
                <a:cs typeface="Arial" panose="020B0604020202020204" pitchFamily="34" charset="0"/>
              </a:rPr>
            </a:br>
            <a:r>
              <a:rPr lang="en-GB" sz="1200" kern="1200" dirty="0">
                <a:solidFill>
                  <a:srgbClr val="323232"/>
                </a:solidFill>
                <a:effectLst/>
                <a:latin typeface="Arial" panose="020B0604020202020204" pitchFamily="34" charset="0"/>
                <a:ea typeface="Calibri" panose="020F0502020204030204" pitchFamily="34" charset="0"/>
                <a:cs typeface="Arial" panose="020B0604020202020204" pitchFamily="34" charset="0"/>
              </a:rPr>
              <a:t>Security-based fragmented world. Economic ties reshaped along geopolitical blocs. Weaker global economic environment, with emerging markets and developing economies especially vulnerable. Less secure world, with less global cooperation on global challenges.</a:t>
            </a:r>
            <a:endParaRPr lang="en-SG"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5" name="Google Shape;464;p22">
            <a:extLst>
              <a:ext uri="{FF2B5EF4-FFF2-40B4-BE49-F238E27FC236}">
                <a16:creationId xmlns:a16="http://schemas.microsoft.com/office/drawing/2014/main" id="{D764DC8B-B745-39EB-EEDF-31D784A7FA41}"/>
              </a:ext>
            </a:extLst>
          </p:cNvPr>
          <p:cNvSpPr/>
          <p:nvPr/>
        </p:nvSpPr>
        <p:spPr>
          <a:xfrm>
            <a:off x="3791530" y="3844923"/>
            <a:ext cx="167177" cy="136753"/>
          </a:xfrm>
          <a:custGeom>
            <a:avLst/>
            <a:gdLst/>
            <a:ahLst/>
            <a:cxnLst/>
            <a:rect l="l" t="t" r="r" b="b"/>
            <a:pathLst>
              <a:path w="8300" h="6794" extrusionOk="0">
                <a:moveTo>
                  <a:pt x="1" y="1"/>
                </a:moveTo>
                <a:lnTo>
                  <a:pt x="3811" y="6597"/>
                </a:lnTo>
                <a:cubicBezTo>
                  <a:pt x="3888" y="6728"/>
                  <a:pt x="4022" y="6793"/>
                  <a:pt x="4155" y="6793"/>
                </a:cubicBezTo>
                <a:cubicBezTo>
                  <a:pt x="4287" y="6793"/>
                  <a:pt x="4418" y="6728"/>
                  <a:pt x="4490" y="6597"/>
                </a:cubicBezTo>
                <a:lnTo>
                  <a:pt x="8300" y="1"/>
                </a:lnTo>
                <a:lnTo>
                  <a:pt x="8300" y="1"/>
                </a:lnTo>
                <a:cubicBezTo>
                  <a:pt x="7097" y="763"/>
                  <a:pt x="5680" y="1203"/>
                  <a:pt x="4156" y="1203"/>
                </a:cubicBezTo>
                <a:cubicBezTo>
                  <a:pt x="2632" y="1203"/>
                  <a:pt x="1203" y="763"/>
                  <a:pt x="1" y="1"/>
                </a:cubicBezTo>
                <a:close/>
              </a:path>
            </a:pathLst>
          </a:custGeom>
          <a:solidFill>
            <a:schemeClr val="accent1"/>
          </a:solidFill>
          <a:ln>
            <a:noFill/>
          </a:ln>
        </p:spPr>
        <p:txBody>
          <a:bodyPr spcFirstLastPara="1" wrap="square" lIns="91425" tIns="91425" rIns="91425" bIns="91425" anchor="ctr" anchorCtr="0">
            <a:noAutofit/>
          </a:bodyPr>
          <a:lstStyle/>
          <a:p>
            <a:endParaRPr lang="en-SG"/>
          </a:p>
        </p:txBody>
      </p:sp>
      <p:sp>
        <p:nvSpPr>
          <p:cNvPr id="46" name="Google Shape;465;p22">
            <a:extLst>
              <a:ext uri="{FF2B5EF4-FFF2-40B4-BE49-F238E27FC236}">
                <a16:creationId xmlns:a16="http://schemas.microsoft.com/office/drawing/2014/main" id="{F13655B5-38E5-95DB-19DF-4B80AD1A0B9A}"/>
              </a:ext>
            </a:extLst>
          </p:cNvPr>
          <p:cNvSpPr/>
          <p:nvPr/>
        </p:nvSpPr>
        <p:spPr>
          <a:xfrm>
            <a:off x="3745707" y="3582502"/>
            <a:ext cx="259018" cy="258851"/>
          </a:xfrm>
          <a:custGeom>
            <a:avLst/>
            <a:gdLst/>
            <a:ahLst/>
            <a:cxnLst/>
            <a:rect l="l" t="t" r="r" b="b"/>
            <a:pathLst>
              <a:path w="12860" h="12860" extrusionOk="0">
                <a:moveTo>
                  <a:pt x="6430" y="2430"/>
                </a:moveTo>
                <a:cubicBezTo>
                  <a:pt x="8633" y="2430"/>
                  <a:pt x="10419" y="4227"/>
                  <a:pt x="10419" y="6430"/>
                </a:cubicBezTo>
                <a:cubicBezTo>
                  <a:pt x="10419" y="8633"/>
                  <a:pt x="8633" y="10419"/>
                  <a:pt x="6430" y="10419"/>
                </a:cubicBezTo>
                <a:cubicBezTo>
                  <a:pt x="4228" y="10419"/>
                  <a:pt x="2430" y="8633"/>
                  <a:pt x="2430" y="6430"/>
                </a:cubicBezTo>
                <a:cubicBezTo>
                  <a:pt x="2430" y="4227"/>
                  <a:pt x="4228" y="2430"/>
                  <a:pt x="6430" y="2430"/>
                </a:cubicBezTo>
                <a:close/>
                <a:moveTo>
                  <a:pt x="6430" y="1"/>
                </a:moveTo>
                <a:cubicBezTo>
                  <a:pt x="2882" y="1"/>
                  <a:pt x="1" y="2882"/>
                  <a:pt x="1" y="6430"/>
                </a:cubicBezTo>
                <a:cubicBezTo>
                  <a:pt x="1" y="9978"/>
                  <a:pt x="2882" y="12859"/>
                  <a:pt x="6430" y="12859"/>
                </a:cubicBezTo>
                <a:cubicBezTo>
                  <a:pt x="9966" y="12859"/>
                  <a:pt x="12860" y="9978"/>
                  <a:pt x="12860" y="6430"/>
                </a:cubicBezTo>
                <a:cubicBezTo>
                  <a:pt x="12860" y="2882"/>
                  <a:pt x="9966" y="1"/>
                  <a:pt x="6430" y="1"/>
                </a:cubicBezTo>
                <a:close/>
              </a:path>
            </a:pathLst>
          </a:custGeom>
          <a:solidFill>
            <a:schemeClr val="accent1"/>
          </a:solidFill>
          <a:ln>
            <a:noFill/>
          </a:ln>
        </p:spPr>
        <p:txBody>
          <a:bodyPr spcFirstLastPara="1" wrap="square" lIns="91425" tIns="91425" rIns="91425" bIns="91425" anchor="ctr" anchorCtr="0">
            <a:noAutofit/>
          </a:bodyPr>
          <a:lstStyle/>
          <a:p>
            <a:endParaRPr lang="en-SG"/>
          </a:p>
        </p:txBody>
      </p:sp>
      <p:grpSp>
        <p:nvGrpSpPr>
          <p:cNvPr id="24" name="Group 23">
            <a:extLst>
              <a:ext uri="{FF2B5EF4-FFF2-40B4-BE49-F238E27FC236}">
                <a16:creationId xmlns:a16="http://schemas.microsoft.com/office/drawing/2014/main" id="{13ACBAB1-560A-5005-1349-5385C8969CE9}"/>
              </a:ext>
            </a:extLst>
          </p:cNvPr>
          <p:cNvGrpSpPr/>
          <p:nvPr/>
        </p:nvGrpSpPr>
        <p:grpSpPr>
          <a:xfrm>
            <a:off x="7700029" y="2299733"/>
            <a:ext cx="3913134" cy="3512010"/>
            <a:chOff x="7805860" y="2557303"/>
            <a:chExt cx="3690286" cy="3055470"/>
          </a:xfrm>
        </p:grpSpPr>
        <p:pic>
          <p:nvPicPr>
            <p:cNvPr id="16" name="Picture 15">
              <a:extLst>
                <a:ext uri="{FF2B5EF4-FFF2-40B4-BE49-F238E27FC236}">
                  <a16:creationId xmlns:a16="http://schemas.microsoft.com/office/drawing/2014/main" id="{5AF9D83A-67A7-8A56-7768-ABB13C7A378C}"/>
                </a:ext>
              </a:extLst>
            </p:cNvPr>
            <p:cNvPicPr>
              <a:picLocks noChangeAspect="1"/>
            </p:cNvPicPr>
            <p:nvPr/>
          </p:nvPicPr>
          <p:blipFill>
            <a:blip r:embed="rId5"/>
            <a:stretch>
              <a:fillRect/>
            </a:stretch>
          </p:blipFill>
          <p:spPr>
            <a:xfrm>
              <a:off x="8316823" y="2557303"/>
              <a:ext cx="2677234" cy="987687"/>
            </a:xfrm>
            <a:prstGeom prst="rect">
              <a:avLst/>
            </a:prstGeom>
          </p:spPr>
        </p:pic>
        <p:graphicFrame>
          <p:nvGraphicFramePr>
            <p:cNvPr id="19" name="Content Placeholder 10">
              <a:extLst>
                <a:ext uri="{FF2B5EF4-FFF2-40B4-BE49-F238E27FC236}">
                  <a16:creationId xmlns:a16="http://schemas.microsoft.com/office/drawing/2014/main" id="{6764F8C6-B35F-95E4-CCE8-4F01A09B5019}"/>
                </a:ext>
              </a:extLst>
            </p:cNvPr>
            <p:cNvGraphicFramePr>
              <a:graphicFrameLocks/>
            </p:cNvGraphicFramePr>
            <p:nvPr>
              <p:extLst>
                <p:ext uri="{D42A27DB-BD31-4B8C-83A1-F6EECF244321}">
                  <p14:modId xmlns:p14="http://schemas.microsoft.com/office/powerpoint/2010/main" val="840138542"/>
                </p:ext>
              </p:extLst>
            </p:nvPr>
          </p:nvGraphicFramePr>
          <p:xfrm>
            <a:off x="7805860" y="3602159"/>
            <a:ext cx="3690286" cy="20106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1" name="Rectangle 20">
              <a:extLst>
                <a:ext uri="{FF2B5EF4-FFF2-40B4-BE49-F238E27FC236}">
                  <a16:creationId xmlns:a16="http://schemas.microsoft.com/office/drawing/2014/main" id="{0ED6D5F9-5244-9609-155C-F7BEA24265EF}"/>
                </a:ext>
              </a:extLst>
            </p:cNvPr>
            <p:cNvSpPr/>
            <p:nvPr/>
          </p:nvSpPr>
          <p:spPr>
            <a:xfrm>
              <a:off x="7814734" y="3185030"/>
              <a:ext cx="3681412" cy="360000"/>
            </a:xfrm>
            <a:prstGeom prst="rect">
              <a:avLst/>
            </a:prstGeom>
            <a:solidFill>
              <a:srgbClr val="1871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sz="2800"/>
            </a:p>
          </p:txBody>
        </p:sp>
        <p:sp>
          <p:nvSpPr>
            <p:cNvPr id="23" name="Text Placeholder 8">
              <a:extLst>
                <a:ext uri="{FF2B5EF4-FFF2-40B4-BE49-F238E27FC236}">
                  <a16:creationId xmlns:a16="http://schemas.microsoft.com/office/drawing/2014/main" id="{4E141466-C1AF-4258-146A-7F1946BFCEB6}"/>
                </a:ext>
              </a:extLst>
            </p:cNvPr>
            <p:cNvSpPr txBox="1">
              <a:spLocks/>
            </p:cNvSpPr>
            <p:nvPr/>
          </p:nvSpPr>
          <p:spPr>
            <a:xfrm>
              <a:off x="7814734" y="3283919"/>
              <a:ext cx="3681412" cy="223769"/>
            </a:xfrm>
            <a:prstGeom prst="rect">
              <a:avLst/>
            </a:prstGeom>
            <a:solidFill>
              <a:srgbClr val="1871B9"/>
            </a:solid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US" sz="1800" b="0" kern="1200" dirty="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US" sz="1200" b="1" dirty="0">
                  <a:solidFill>
                    <a:schemeClr val="bg1"/>
                  </a:solidFill>
                  <a:latin typeface="Arial"/>
                  <a:cs typeface="Arial" panose="020B0604020202020204" pitchFamily="34" charset="0"/>
                </a:rPr>
                <a:t>“Robust” Strategies for Trade Reconfiguration</a:t>
              </a:r>
            </a:p>
          </p:txBody>
        </p:sp>
      </p:grpSp>
      <p:grpSp>
        <p:nvGrpSpPr>
          <p:cNvPr id="30" name="Google Shape;463;p22">
            <a:extLst>
              <a:ext uri="{FF2B5EF4-FFF2-40B4-BE49-F238E27FC236}">
                <a16:creationId xmlns:a16="http://schemas.microsoft.com/office/drawing/2014/main" id="{C0A1DE4A-3E3C-9309-9DC1-49D26561062E}"/>
              </a:ext>
            </a:extLst>
          </p:cNvPr>
          <p:cNvGrpSpPr/>
          <p:nvPr/>
        </p:nvGrpSpPr>
        <p:grpSpPr>
          <a:xfrm>
            <a:off x="6727514" y="3560667"/>
            <a:ext cx="259019" cy="399174"/>
            <a:chOff x="6178784" y="0"/>
            <a:chExt cx="410748" cy="633411"/>
          </a:xfrm>
          <a:solidFill>
            <a:srgbClr val="C00000"/>
          </a:solidFill>
        </p:grpSpPr>
        <p:sp>
          <p:nvSpPr>
            <p:cNvPr id="38" name="Google Shape;464;p22">
              <a:extLst>
                <a:ext uri="{FF2B5EF4-FFF2-40B4-BE49-F238E27FC236}">
                  <a16:creationId xmlns:a16="http://schemas.microsoft.com/office/drawing/2014/main" id="{D84C7E05-EA52-9FB4-8C6D-421100E676EE}"/>
                </a:ext>
              </a:extLst>
            </p:cNvPr>
            <p:cNvSpPr/>
            <p:nvPr/>
          </p:nvSpPr>
          <p:spPr>
            <a:xfrm>
              <a:off x="6251417" y="416411"/>
              <a:ext cx="265102" cy="217000"/>
            </a:xfrm>
            <a:custGeom>
              <a:avLst/>
              <a:gdLst/>
              <a:ahLst/>
              <a:cxnLst/>
              <a:rect l="l" t="t" r="r" b="b"/>
              <a:pathLst>
                <a:path w="8300" h="6794" extrusionOk="0">
                  <a:moveTo>
                    <a:pt x="1" y="1"/>
                  </a:moveTo>
                  <a:lnTo>
                    <a:pt x="3811" y="6597"/>
                  </a:lnTo>
                  <a:cubicBezTo>
                    <a:pt x="3888" y="6728"/>
                    <a:pt x="4022" y="6793"/>
                    <a:pt x="4155" y="6793"/>
                  </a:cubicBezTo>
                  <a:cubicBezTo>
                    <a:pt x="4287" y="6793"/>
                    <a:pt x="4418" y="6728"/>
                    <a:pt x="4490" y="6597"/>
                  </a:cubicBezTo>
                  <a:lnTo>
                    <a:pt x="8300" y="1"/>
                  </a:lnTo>
                  <a:lnTo>
                    <a:pt x="8300" y="1"/>
                  </a:lnTo>
                  <a:cubicBezTo>
                    <a:pt x="7097" y="763"/>
                    <a:pt x="5680" y="1203"/>
                    <a:pt x="4156" y="1203"/>
                  </a:cubicBezTo>
                  <a:cubicBezTo>
                    <a:pt x="2632" y="1203"/>
                    <a:pt x="1203" y="763"/>
                    <a:pt x="1" y="1"/>
                  </a:cubicBezTo>
                  <a:close/>
                </a:path>
              </a:pathLst>
            </a:custGeom>
            <a:solidFill>
              <a:schemeClr val="tx2">
                <a:lumMod val="20000"/>
                <a:lumOff val="80000"/>
              </a:schemeClr>
            </a:solidFill>
            <a:ln>
              <a:solidFill>
                <a:schemeClr val="tx1">
                  <a:lumMod val="50000"/>
                  <a:lumOff val="50000"/>
                </a:schemeClr>
              </a:solidFill>
            </a:ln>
          </p:spPr>
          <p:txBody>
            <a:bodyPr spcFirstLastPara="1" wrap="square" lIns="91425" tIns="91425" rIns="91425" bIns="91425" anchor="ctr" anchorCtr="0">
              <a:noAutofit/>
            </a:bodyPr>
            <a:lstStyle/>
            <a:p>
              <a:endParaRPr lang="en-SG"/>
            </a:p>
          </p:txBody>
        </p:sp>
        <p:sp>
          <p:nvSpPr>
            <p:cNvPr id="39" name="Google Shape;465;p22">
              <a:extLst>
                <a:ext uri="{FF2B5EF4-FFF2-40B4-BE49-F238E27FC236}">
                  <a16:creationId xmlns:a16="http://schemas.microsoft.com/office/drawing/2014/main" id="{1B0A1828-0450-342A-11C1-5D7D412D14C0}"/>
                </a:ext>
              </a:extLst>
            </p:cNvPr>
            <p:cNvSpPr/>
            <p:nvPr/>
          </p:nvSpPr>
          <p:spPr>
            <a:xfrm>
              <a:off x="6178784" y="0"/>
              <a:ext cx="410748" cy="410748"/>
            </a:xfrm>
            <a:custGeom>
              <a:avLst/>
              <a:gdLst/>
              <a:ahLst/>
              <a:cxnLst/>
              <a:rect l="l" t="t" r="r" b="b"/>
              <a:pathLst>
                <a:path w="12860" h="12860" extrusionOk="0">
                  <a:moveTo>
                    <a:pt x="6430" y="2430"/>
                  </a:moveTo>
                  <a:cubicBezTo>
                    <a:pt x="8633" y="2430"/>
                    <a:pt x="10419" y="4227"/>
                    <a:pt x="10419" y="6430"/>
                  </a:cubicBezTo>
                  <a:cubicBezTo>
                    <a:pt x="10419" y="8633"/>
                    <a:pt x="8633" y="10419"/>
                    <a:pt x="6430" y="10419"/>
                  </a:cubicBezTo>
                  <a:cubicBezTo>
                    <a:pt x="4228" y="10419"/>
                    <a:pt x="2430" y="8633"/>
                    <a:pt x="2430" y="6430"/>
                  </a:cubicBezTo>
                  <a:cubicBezTo>
                    <a:pt x="2430" y="4227"/>
                    <a:pt x="4228" y="2430"/>
                    <a:pt x="6430" y="2430"/>
                  </a:cubicBezTo>
                  <a:close/>
                  <a:moveTo>
                    <a:pt x="6430" y="1"/>
                  </a:moveTo>
                  <a:cubicBezTo>
                    <a:pt x="2882" y="1"/>
                    <a:pt x="1" y="2882"/>
                    <a:pt x="1" y="6430"/>
                  </a:cubicBezTo>
                  <a:cubicBezTo>
                    <a:pt x="1" y="9978"/>
                    <a:pt x="2882" y="12859"/>
                    <a:pt x="6430" y="12859"/>
                  </a:cubicBezTo>
                  <a:cubicBezTo>
                    <a:pt x="9966" y="12859"/>
                    <a:pt x="12860" y="9978"/>
                    <a:pt x="12860" y="6430"/>
                  </a:cubicBezTo>
                  <a:cubicBezTo>
                    <a:pt x="12860" y="2882"/>
                    <a:pt x="9966" y="1"/>
                    <a:pt x="6430" y="1"/>
                  </a:cubicBezTo>
                  <a:close/>
                </a:path>
              </a:pathLst>
            </a:custGeom>
            <a:solidFill>
              <a:schemeClr val="tx2">
                <a:lumMod val="20000"/>
                <a:lumOff val="80000"/>
              </a:schemeClr>
            </a:solidFill>
            <a:ln>
              <a:solidFill>
                <a:schemeClr val="tx1">
                  <a:lumMod val="50000"/>
                  <a:lumOff val="50000"/>
                </a:schemeClr>
              </a:solidFill>
            </a:ln>
          </p:spPr>
          <p:txBody>
            <a:bodyPr spcFirstLastPara="1" wrap="square" lIns="91425" tIns="91425" rIns="91425" bIns="91425" anchor="ctr" anchorCtr="0">
              <a:noAutofit/>
            </a:bodyPr>
            <a:lstStyle/>
            <a:p>
              <a:endParaRPr lang="en-SG"/>
            </a:p>
          </p:txBody>
        </p:sp>
      </p:grpSp>
      <p:sp>
        <p:nvSpPr>
          <p:cNvPr id="14" name="Slide Number Placeholder 4">
            <a:extLst>
              <a:ext uri="{FF2B5EF4-FFF2-40B4-BE49-F238E27FC236}">
                <a16:creationId xmlns:a16="http://schemas.microsoft.com/office/drawing/2014/main" id="{E3958148-F5AB-87AB-EE6C-0A9E04839016}"/>
              </a:ext>
            </a:extLst>
          </p:cNvPr>
          <p:cNvSpPr txBox="1">
            <a:spLocks/>
          </p:cNvSpPr>
          <p:nvPr/>
        </p:nvSpPr>
        <p:spPr>
          <a:xfrm>
            <a:off x="9243472" y="6356350"/>
            <a:ext cx="27432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E63F5C1-078D-470A-9B1F-351C9D2F8E7B}" type="slidenum">
              <a:rPr lang="en-US" sz="1200" smtClean="0">
                <a:solidFill>
                  <a:schemeClr val="tx1">
                    <a:tint val="75000"/>
                  </a:schemeClr>
                </a:solidFill>
              </a:rPr>
              <a:pPr algn="r"/>
              <a:t>23</a:t>
            </a:fld>
            <a:endParaRPr lang="en-US" sz="1200" dirty="0">
              <a:solidFill>
                <a:schemeClr val="tx1">
                  <a:tint val="75000"/>
                </a:schemeClr>
              </a:solidFill>
            </a:endParaRPr>
          </a:p>
        </p:txBody>
      </p:sp>
    </p:spTree>
    <p:extLst>
      <p:ext uri="{BB962C8B-B14F-4D97-AF65-F5344CB8AC3E}">
        <p14:creationId xmlns:p14="http://schemas.microsoft.com/office/powerpoint/2010/main" val="3776497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518E5-16A3-F4C4-306A-96820EB151D1}"/>
            </a:ext>
          </a:extLst>
        </p:cNvPr>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0353EF5F-A9A7-4E05-9B03-57EADDF578C2}"/>
              </a:ext>
            </a:extLst>
          </p:cNvPr>
          <p:cNvGraphicFramePr>
            <a:graphicFrameLocks noGrp="1"/>
          </p:cNvGraphicFramePr>
          <p:nvPr>
            <p:ph sz="quarter" idx="26"/>
            <p:extLst>
              <p:ext uri="{D42A27DB-BD31-4B8C-83A1-F6EECF244321}">
                <p14:modId xmlns:p14="http://schemas.microsoft.com/office/powerpoint/2010/main" val="971484372"/>
              </p:ext>
            </p:extLst>
          </p:nvPr>
        </p:nvGraphicFramePr>
        <p:xfrm>
          <a:off x="363538" y="2501900"/>
          <a:ext cx="5465762" cy="367188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B5C59D78-2E90-E8F2-AA5F-EBBEBA8A8744}"/>
              </a:ext>
            </a:extLst>
          </p:cNvPr>
          <p:cNvSpPr>
            <a:spLocks noGrp="1"/>
          </p:cNvSpPr>
          <p:nvPr>
            <p:ph type="body" sz="quarter" idx="28"/>
          </p:nvPr>
        </p:nvSpPr>
        <p:spPr>
          <a:xfrm>
            <a:off x="364251" y="1826503"/>
            <a:ext cx="5464301" cy="730800"/>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t>Selected Economies: Global Innovation Index, 2023</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i="0" u="none" strike="noStrike" kern="1200" cap="none" spc="0" normalizeH="0" baseline="0" noProof="0">
                <a:ln>
                  <a:noFill/>
                </a:ln>
                <a:solidFill>
                  <a:srgbClr val="171616"/>
                </a:solidFill>
                <a:effectLst/>
                <a:uLnTx/>
                <a:uFillTx/>
                <a:latin typeface="Arial"/>
                <a:ea typeface="+mn-ea"/>
                <a:cs typeface="Arial" panose="020B0604020202020204" pitchFamily="34" charset="0"/>
              </a:rPr>
              <a:t>(Score)</a:t>
            </a:r>
          </a:p>
        </p:txBody>
      </p:sp>
      <p:sp>
        <p:nvSpPr>
          <p:cNvPr id="9" name="Text Placeholder 8">
            <a:extLst>
              <a:ext uri="{FF2B5EF4-FFF2-40B4-BE49-F238E27FC236}">
                <a16:creationId xmlns:a16="http://schemas.microsoft.com/office/drawing/2014/main" id="{0938BA17-FF7E-BD5C-8D8E-AB8AAE3A77B6}"/>
              </a:ext>
            </a:extLst>
          </p:cNvPr>
          <p:cNvSpPr>
            <a:spLocks noGrp="1"/>
          </p:cNvSpPr>
          <p:nvPr>
            <p:ph type="body" sz="quarter" idx="35"/>
          </p:nvPr>
        </p:nvSpPr>
        <p:spPr>
          <a:xfrm>
            <a:off x="6175022" y="1826503"/>
            <a:ext cx="5480395" cy="730800"/>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t>World: Innovation Inputs and Outputs Subindexes, 2023</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i="0" u="none" strike="noStrike" kern="1200" cap="none" spc="0" normalizeH="0" baseline="0" noProof="0">
                <a:ln>
                  <a:noFill/>
                </a:ln>
                <a:solidFill>
                  <a:srgbClr val="171616"/>
                </a:solidFill>
                <a:effectLst/>
                <a:uLnTx/>
                <a:uFillTx/>
                <a:latin typeface="Arial"/>
                <a:ea typeface="+mn-ea"/>
                <a:cs typeface="Arial" panose="020B0604020202020204" pitchFamily="34" charset="0"/>
              </a:rPr>
              <a:t>(Score)</a:t>
            </a:r>
          </a:p>
        </p:txBody>
      </p:sp>
      <p:sp>
        <p:nvSpPr>
          <p:cNvPr id="18" name="Text Placeholder 8">
            <a:extLst>
              <a:ext uri="{FF2B5EF4-FFF2-40B4-BE49-F238E27FC236}">
                <a16:creationId xmlns:a16="http://schemas.microsoft.com/office/drawing/2014/main" id="{B272578D-5894-5370-326D-1FD2D1C6858D}"/>
              </a:ext>
            </a:extLst>
          </p:cNvPr>
          <p:cNvSpPr txBox="1">
            <a:spLocks/>
          </p:cNvSpPr>
          <p:nvPr/>
        </p:nvSpPr>
        <p:spPr>
          <a:xfrm>
            <a:off x="6207626" y="6341288"/>
            <a:ext cx="4896000" cy="1846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5" name="Text Placeholder 6">
            <a:extLst>
              <a:ext uri="{FF2B5EF4-FFF2-40B4-BE49-F238E27FC236}">
                <a16:creationId xmlns:a16="http://schemas.microsoft.com/office/drawing/2014/main" id="{CD59FEB4-BD86-8BD9-4B5B-3A06893C69E1}"/>
              </a:ext>
            </a:extLst>
          </p:cNvPr>
          <p:cNvSpPr txBox="1">
            <a:spLocks/>
          </p:cNvSpPr>
          <p:nvPr/>
        </p:nvSpPr>
        <p:spPr>
          <a:xfrm>
            <a:off x="268904" y="6248241"/>
            <a:ext cx="5637213"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World Intellectual Property Organization (2023).</a:t>
            </a:r>
          </a:p>
        </p:txBody>
      </p:sp>
      <p:sp>
        <p:nvSpPr>
          <p:cNvPr id="16" name="Text Placeholder 7">
            <a:extLst>
              <a:ext uri="{FF2B5EF4-FFF2-40B4-BE49-F238E27FC236}">
                <a16:creationId xmlns:a16="http://schemas.microsoft.com/office/drawing/2014/main" id="{2B726B2F-DB0D-D1D8-11E5-3114408640DE}"/>
              </a:ext>
            </a:extLst>
          </p:cNvPr>
          <p:cNvSpPr txBox="1">
            <a:spLocks/>
          </p:cNvSpPr>
          <p:nvPr/>
        </p:nvSpPr>
        <p:spPr>
          <a:xfrm>
            <a:off x="6096000" y="6247814"/>
            <a:ext cx="5730127" cy="2781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lumMod val="50000"/>
                  </a:schemeClr>
                </a:solidFill>
              </a:rPr>
              <a:t>Source: World Intellectual Property Organization (2023).</a:t>
            </a:r>
          </a:p>
        </p:txBody>
      </p:sp>
      <p:sp>
        <p:nvSpPr>
          <p:cNvPr id="2" name="Text Placeholder 1">
            <a:extLst>
              <a:ext uri="{FF2B5EF4-FFF2-40B4-BE49-F238E27FC236}">
                <a16:creationId xmlns:a16="http://schemas.microsoft.com/office/drawing/2014/main" id="{E6E5410B-9C0B-539B-7C8C-C43C74BA27EA}"/>
              </a:ext>
            </a:extLst>
          </p:cNvPr>
          <p:cNvSpPr txBox="1">
            <a:spLocks/>
          </p:cNvSpPr>
          <p:nvPr/>
        </p:nvSpPr>
        <p:spPr>
          <a:xfrm flipH="1">
            <a:off x="363538" y="260967"/>
            <a:ext cx="10901092" cy="984962"/>
          </a:xfrm>
          <a:prstGeom prst="rect">
            <a:avLst/>
          </a:prstGeom>
          <a:no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800" b="1"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a:t>Technological change has long driven productivity gains in the region, but significant heterogeneity exists across economies.</a:t>
            </a:r>
            <a:endParaRPr lang="en-US" sz="2000" b="0">
              <a:solidFill>
                <a:srgbClr val="7F7F7F"/>
              </a:solidFill>
            </a:endParaRPr>
          </a:p>
        </p:txBody>
      </p:sp>
      <p:sp>
        <p:nvSpPr>
          <p:cNvPr id="19" name="Text Placeholder 17">
            <a:extLst>
              <a:ext uri="{FF2B5EF4-FFF2-40B4-BE49-F238E27FC236}">
                <a16:creationId xmlns:a16="http://schemas.microsoft.com/office/drawing/2014/main" id="{A5E01F51-E6A5-FE26-D8F2-07CC6924281A}"/>
              </a:ext>
            </a:extLst>
          </p:cNvPr>
          <p:cNvSpPr txBox="1">
            <a:spLocks/>
          </p:cNvSpPr>
          <p:nvPr/>
        </p:nvSpPr>
        <p:spPr>
          <a:xfrm>
            <a:off x="6191116" y="1245930"/>
            <a:ext cx="5464301"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a:ln>
                  <a:noFill/>
                </a:ln>
                <a:solidFill>
                  <a:srgbClr val="171616"/>
                </a:solidFill>
                <a:effectLst/>
                <a:uLnTx/>
                <a:uFillTx/>
                <a:latin typeface="Arial"/>
                <a:ea typeface="+mn-ea"/>
                <a:cs typeface="+mn-cs"/>
              </a:rPr>
              <a:t>Outside of leading ASEAN+3 economies, the broader impact of</a:t>
            </a:r>
            <a:r>
              <a:rPr kumimoji="0" lang="en-US" sz="1400" b="0" i="1" u="none" strike="noStrike" kern="1200" cap="none" spc="0" normalizeH="0" noProof="0">
                <a:ln>
                  <a:noFill/>
                </a:ln>
                <a:solidFill>
                  <a:srgbClr val="171616"/>
                </a:solidFill>
                <a:effectLst/>
                <a:uLnTx/>
                <a:uFillTx/>
                <a:latin typeface="Arial"/>
                <a:ea typeface="+mn-ea"/>
                <a:cs typeface="+mn-cs"/>
              </a:rPr>
              <a:t> innovation in the region remains limited</a:t>
            </a:r>
            <a:endParaRPr kumimoji="0" lang="en-US" sz="1400" b="0" i="1" u="none" strike="noStrike" kern="1200" cap="none" spc="0" normalizeH="0" baseline="0" noProof="0">
              <a:ln>
                <a:noFill/>
              </a:ln>
              <a:solidFill>
                <a:srgbClr val="171616"/>
              </a:solidFill>
              <a:effectLst/>
              <a:uLnTx/>
              <a:uFillTx/>
              <a:latin typeface="Arial"/>
              <a:ea typeface="+mn-ea"/>
              <a:cs typeface="+mn-cs"/>
            </a:endParaRPr>
          </a:p>
        </p:txBody>
      </p:sp>
      <p:sp>
        <p:nvSpPr>
          <p:cNvPr id="20" name="Text Placeholder 19">
            <a:extLst>
              <a:ext uri="{FF2B5EF4-FFF2-40B4-BE49-F238E27FC236}">
                <a16:creationId xmlns:a16="http://schemas.microsoft.com/office/drawing/2014/main" id="{C4026885-D46F-3B91-D87A-045669E3014D}"/>
              </a:ext>
            </a:extLst>
          </p:cNvPr>
          <p:cNvSpPr txBox="1">
            <a:spLocks/>
          </p:cNvSpPr>
          <p:nvPr/>
        </p:nvSpPr>
        <p:spPr>
          <a:xfrm>
            <a:off x="364251" y="1245930"/>
            <a:ext cx="5464301"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a:ln>
                  <a:noFill/>
                </a:ln>
                <a:solidFill>
                  <a:srgbClr val="171616"/>
                </a:solidFill>
                <a:effectLst/>
                <a:uLnTx/>
                <a:uFillTx/>
                <a:latin typeface="Arial"/>
                <a:ea typeface="+mn-ea"/>
                <a:cs typeface="+mn-cs"/>
              </a:rPr>
              <a:t>ASEAN+3 is home to some of the most innovative and technologically-advanced economies globally</a:t>
            </a:r>
          </a:p>
        </p:txBody>
      </p:sp>
      <p:grpSp>
        <p:nvGrpSpPr>
          <p:cNvPr id="47" name="Group 46">
            <a:extLst>
              <a:ext uri="{FF2B5EF4-FFF2-40B4-BE49-F238E27FC236}">
                <a16:creationId xmlns:a16="http://schemas.microsoft.com/office/drawing/2014/main" id="{7B7B6E70-DA22-FAB7-4E11-323FEEF1AB20}"/>
              </a:ext>
            </a:extLst>
          </p:cNvPr>
          <p:cNvGrpSpPr/>
          <p:nvPr/>
        </p:nvGrpSpPr>
        <p:grpSpPr>
          <a:xfrm>
            <a:off x="-5715" y="7102"/>
            <a:ext cx="12202207" cy="270680"/>
            <a:chOff x="-5715" y="7102"/>
            <a:chExt cx="12202207" cy="270680"/>
          </a:xfrm>
        </p:grpSpPr>
        <p:cxnSp>
          <p:nvCxnSpPr>
            <p:cNvPr id="43" name="Straight Connector 42">
              <a:extLst>
                <a:ext uri="{FF2B5EF4-FFF2-40B4-BE49-F238E27FC236}">
                  <a16:creationId xmlns:a16="http://schemas.microsoft.com/office/drawing/2014/main" id="{B7390766-A10D-4570-26F9-B6B0988C58DB}"/>
                </a:ext>
              </a:extLst>
            </p:cNvPr>
            <p:cNvCxnSpPr>
              <a:cxnSpLocks/>
            </p:cNvCxnSpPr>
            <p:nvPr/>
          </p:nvCxnSpPr>
          <p:spPr>
            <a:xfrm>
              <a:off x="-5715" y="275347"/>
              <a:ext cx="5979934"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BAD4234-2204-9953-83B6-388594F90AF0}"/>
                </a:ext>
              </a:extLst>
            </p:cNvPr>
            <p:cNvGrpSpPr/>
            <p:nvPr/>
          </p:nvGrpSpPr>
          <p:grpSpPr>
            <a:xfrm>
              <a:off x="5974219" y="7102"/>
              <a:ext cx="6222273" cy="270680"/>
              <a:chOff x="5974219" y="7102"/>
              <a:chExt cx="6222273" cy="270680"/>
            </a:xfrm>
          </p:grpSpPr>
          <p:sp>
            <p:nvSpPr>
              <p:cNvPr id="5" name="Rectangle: Top Corners Rounded 4">
                <a:extLst>
                  <a:ext uri="{FF2B5EF4-FFF2-40B4-BE49-F238E27FC236}">
                    <a16:creationId xmlns:a16="http://schemas.microsoft.com/office/drawing/2014/main" id="{45949094-63EE-9B40-88AD-CF4651C9F01A}"/>
                  </a:ext>
                </a:extLst>
              </p:cNvPr>
              <p:cNvSpPr/>
              <p:nvPr/>
            </p:nvSpPr>
            <p:spPr>
              <a:xfrm>
                <a:off x="8058248" y="7103"/>
                <a:ext cx="2052000" cy="269726"/>
              </a:xfrm>
              <a:prstGeom prst="round2SameRect">
                <a:avLst>
                  <a:gd name="adj1" fmla="val 50000"/>
                  <a:gd name="adj2" fmla="val 0"/>
                </a:avLst>
              </a:prstGeom>
              <a:blipFill>
                <a:blip r:embed="rId4"/>
                <a:stretch>
                  <a:fillRect l="-171000" r="-73000"/>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trade reconfiguration</a:t>
                </a:r>
                <a:endParaRPr lang="en-SG" sz="1000" b="1" cap="all">
                  <a:solidFill>
                    <a:schemeClr val="bg1">
                      <a:lumMod val="75000"/>
                    </a:schemeClr>
                  </a:solidFill>
                </a:endParaRPr>
              </a:p>
            </p:txBody>
          </p:sp>
          <p:sp>
            <p:nvSpPr>
              <p:cNvPr id="7" name="Rectangle: Top Corners Rounded 6">
                <a:extLst>
                  <a:ext uri="{FF2B5EF4-FFF2-40B4-BE49-F238E27FC236}">
                    <a16:creationId xmlns:a16="http://schemas.microsoft.com/office/drawing/2014/main" id="{48BEF662-47ED-68C5-E54D-4725D7C3F1D9}"/>
                  </a:ext>
                </a:extLst>
              </p:cNvPr>
              <p:cNvSpPr/>
              <p:nvPr/>
            </p:nvSpPr>
            <p:spPr>
              <a:xfrm>
                <a:off x="10132144" y="8056"/>
                <a:ext cx="2052000" cy="269726"/>
              </a:xfrm>
              <a:prstGeom prst="round2SameRect">
                <a:avLst>
                  <a:gd name="adj1" fmla="val 50000"/>
                  <a:gd name="adj2" fmla="val 0"/>
                </a:avLst>
              </a:prstGeom>
              <a:solidFill>
                <a:schemeClr val="bg1">
                  <a:alpha val="20784"/>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blipFill>
                      <a:blip r:embed="rId5"/>
                      <a:tile tx="0" ty="0" sx="100000" sy="100000" flip="none" algn="bl"/>
                    </a:blipFill>
                  </a:rPr>
                  <a:t>Technological change</a:t>
                </a:r>
                <a:endParaRPr lang="en-SG" sz="1000" b="1" cap="all">
                  <a:blipFill>
                    <a:blip r:embed="rId5"/>
                    <a:tile tx="0" ty="0" sx="100000" sy="100000" flip="none" algn="bl"/>
                  </a:blipFill>
                </a:endParaRPr>
              </a:p>
            </p:txBody>
          </p:sp>
          <p:sp>
            <p:nvSpPr>
              <p:cNvPr id="8" name="Rectangle: Top Corners Rounded 7">
                <a:extLst>
                  <a:ext uri="{FF2B5EF4-FFF2-40B4-BE49-F238E27FC236}">
                    <a16:creationId xmlns:a16="http://schemas.microsoft.com/office/drawing/2014/main" id="{8DB74BCA-A97E-7072-AEA6-6664EEA4EDD4}"/>
                  </a:ext>
                </a:extLst>
              </p:cNvPr>
              <p:cNvSpPr/>
              <p:nvPr/>
            </p:nvSpPr>
            <p:spPr>
              <a:xfrm>
                <a:off x="5974219" y="7102"/>
                <a:ext cx="2052000" cy="269726"/>
              </a:xfrm>
              <a:prstGeom prst="round2SameRect">
                <a:avLst>
                  <a:gd name="adj1" fmla="val 50000"/>
                  <a:gd name="adj2" fmla="val 0"/>
                </a:avLst>
              </a:prstGeom>
              <a:blipFill>
                <a:blip r:embed="rId4"/>
                <a:stretch>
                  <a:fillRect l="-171000" r="-73000"/>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Aging</a:t>
                </a:r>
                <a:endParaRPr lang="en-SG" sz="1000" b="1" cap="all">
                  <a:solidFill>
                    <a:schemeClr val="bg1">
                      <a:lumMod val="75000"/>
                    </a:schemeClr>
                  </a:solidFill>
                </a:endParaRPr>
              </a:p>
            </p:txBody>
          </p:sp>
          <p:cxnSp>
            <p:nvCxnSpPr>
              <p:cNvPr id="45" name="Straight Connector 44">
                <a:extLst>
                  <a:ext uri="{FF2B5EF4-FFF2-40B4-BE49-F238E27FC236}">
                    <a16:creationId xmlns:a16="http://schemas.microsoft.com/office/drawing/2014/main" id="{72A4DFF5-1273-527C-7D68-CF0912AFBD42}"/>
                  </a:ext>
                </a:extLst>
              </p:cNvPr>
              <p:cNvCxnSpPr>
                <a:cxnSpLocks/>
              </p:cNvCxnSpPr>
              <p:nvPr/>
            </p:nvCxnSpPr>
            <p:spPr>
              <a:xfrm>
                <a:off x="8020492" y="276258"/>
                <a:ext cx="417600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E4564F-EBC3-E0D8-43AC-BE3DF0C7E8CF}"/>
                  </a:ext>
                </a:extLst>
              </p:cNvPr>
              <p:cNvCxnSpPr>
                <a:cxnSpLocks/>
              </p:cNvCxnSpPr>
              <p:nvPr/>
            </p:nvCxnSpPr>
            <p:spPr>
              <a:xfrm>
                <a:off x="10138587" y="276649"/>
                <a:ext cx="204055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aphicFrame>
        <p:nvGraphicFramePr>
          <p:cNvPr id="10" name="Content Placeholder 9">
            <a:extLst>
              <a:ext uri="{FF2B5EF4-FFF2-40B4-BE49-F238E27FC236}">
                <a16:creationId xmlns:a16="http://schemas.microsoft.com/office/drawing/2014/main" id="{A17E787F-CB2A-ED84-41B3-3A71FB2599B0}"/>
              </a:ext>
            </a:extLst>
          </p:cNvPr>
          <p:cNvGraphicFramePr>
            <a:graphicFrameLocks noGrp="1"/>
          </p:cNvGraphicFramePr>
          <p:nvPr>
            <p:ph sz="quarter" idx="36"/>
            <p:extLst>
              <p:ext uri="{D42A27DB-BD31-4B8C-83A1-F6EECF244321}">
                <p14:modId xmlns:p14="http://schemas.microsoft.com/office/powerpoint/2010/main" val="868876270"/>
              </p:ext>
            </p:extLst>
          </p:nvPr>
        </p:nvGraphicFramePr>
        <p:xfrm>
          <a:off x="6191250" y="2495550"/>
          <a:ext cx="5464175" cy="3671888"/>
        </p:xfrm>
        <a:graphic>
          <a:graphicData uri="http://schemas.openxmlformats.org/drawingml/2006/chart">
            <c:chart xmlns:c="http://schemas.openxmlformats.org/drawingml/2006/chart" xmlns:r="http://schemas.openxmlformats.org/officeDocument/2006/relationships" r:id="rId6"/>
          </a:graphicData>
        </a:graphic>
      </p:graphicFrame>
      <p:sp>
        <p:nvSpPr>
          <p:cNvPr id="6" name="Slide Number Placeholder 4">
            <a:extLst>
              <a:ext uri="{FF2B5EF4-FFF2-40B4-BE49-F238E27FC236}">
                <a16:creationId xmlns:a16="http://schemas.microsoft.com/office/drawing/2014/main" id="{ED189962-B3FC-1B60-91A1-3F71534826DD}"/>
              </a:ext>
            </a:extLst>
          </p:cNvPr>
          <p:cNvSpPr txBox="1">
            <a:spLocks/>
          </p:cNvSpPr>
          <p:nvPr/>
        </p:nvSpPr>
        <p:spPr>
          <a:xfrm>
            <a:off x="9243472" y="6356350"/>
            <a:ext cx="27432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E63F5C1-078D-470A-9B1F-351C9D2F8E7B}" type="slidenum">
              <a:rPr lang="en-US" sz="1200" smtClean="0">
                <a:solidFill>
                  <a:schemeClr val="tx1">
                    <a:tint val="75000"/>
                  </a:schemeClr>
                </a:solidFill>
              </a:rPr>
              <a:pPr algn="r"/>
              <a:t>24</a:t>
            </a:fld>
            <a:endParaRPr lang="en-US" sz="1200" dirty="0">
              <a:solidFill>
                <a:schemeClr val="tx1">
                  <a:tint val="75000"/>
                </a:schemeClr>
              </a:solidFill>
            </a:endParaRPr>
          </a:p>
        </p:txBody>
      </p:sp>
    </p:spTree>
    <p:extLst>
      <p:ext uri="{BB962C8B-B14F-4D97-AF65-F5344CB8AC3E}">
        <p14:creationId xmlns:p14="http://schemas.microsoft.com/office/powerpoint/2010/main" val="4156070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9B2C0-4BBB-2B14-6ADC-1C4601571D26}"/>
            </a:ext>
          </a:extLst>
        </p:cNvPr>
        <p:cNvGrpSpPr/>
        <p:nvPr/>
      </p:nvGrpSpPr>
      <p:grpSpPr>
        <a:xfrm>
          <a:off x="0" y="0"/>
          <a:ext cx="0" cy="0"/>
          <a:chOff x="0" y="0"/>
          <a:chExt cx="0" cy="0"/>
        </a:xfrm>
      </p:grpSpPr>
      <p:sp>
        <p:nvSpPr>
          <p:cNvPr id="35" name="Rectangle 34">
            <a:extLst>
              <a:ext uri="{FF2B5EF4-FFF2-40B4-BE49-F238E27FC236}">
                <a16:creationId xmlns:a16="http://schemas.microsoft.com/office/drawing/2014/main" id="{51779B72-968A-49E3-5C71-B89C39685C66}"/>
              </a:ext>
            </a:extLst>
          </p:cNvPr>
          <p:cNvSpPr/>
          <p:nvPr/>
        </p:nvSpPr>
        <p:spPr>
          <a:xfrm>
            <a:off x="8217010" y="2485302"/>
            <a:ext cx="3607200" cy="367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Text Placeholder 8">
            <a:extLst>
              <a:ext uri="{FF2B5EF4-FFF2-40B4-BE49-F238E27FC236}">
                <a16:creationId xmlns:a16="http://schemas.microsoft.com/office/drawing/2014/main" id="{E0799296-4F97-1CAE-B1B2-993AFB1202D6}"/>
              </a:ext>
            </a:extLst>
          </p:cNvPr>
          <p:cNvSpPr>
            <a:spLocks noGrp="1"/>
          </p:cNvSpPr>
          <p:nvPr>
            <p:ph type="body" sz="quarter" idx="35"/>
          </p:nvPr>
        </p:nvSpPr>
        <p:spPr>
          <a:xfrm>
            <a:off x="343314" y="1826503"/>
            <a:ext cx="3606801" cy="730800"/>
          </a:xfrm>
        </p:spPr>
        <p:txBody>
          <a:bodyPr/>
          <a:lstStyle/>
          <a:p>
            <a:pPr lvl="0">
              <a:lnSpc>
                <a:spcPct val="100000"/>
              </a:lnSpc>
              <a:spcBef>
                <a:spcPts val="0"/>
              </a:spcBef>
              <a:defRPr/>
            </a:pPr>
            <a:r>
              <a:rPr lang="en-US" sz="1200" b="1" dirty="0">
                <a:solidFill>
                  <a:srgbClr val="171616"/>
                </a:solidFill>
                <a:cs typeface="Arial" panose="020B0604020202020204" pitchFamily="34" charset="0"/>
              </a:rPr>
              <a:t>Frontier Technologies’ Implications on ASEAN+3</a:t>
            </a:r>
          </a:p>
        </p:txBody>
      </p:sp>
      <p:sp>
        <p:nvSpPr>
          <p:cNvPr id="18" name="Text Placeholder 8">
            <a:extLst>
              <a:ext uri="{FF2B5EF4-FFF2-40B4-BE49-F238E27FC236}">
                <a16:creationId xmlns:a16="http://schemas.microsoft.com/office/drawing/2014/main" id="{69A36DC3-E367-2256-C63F-18E3B80C72BC}"/>
              </a:ext>
            </a:extLst>
          </p:cNvPr>
          <p:cNvSpPr txBox="1">
            <a:spLocks/>
          </p:cNvSpPr>
          <p:nvPr/>
        </p:nvSpPr>
        <p:spPr>
          <a:xfrm>
            <a:off x="6207626" y="6341288"/>
            <a:ext cx="4896000" cy="1846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5" name="Text Placeholder 6">
            <a:extLst>
              <a:ext uri="{FF2B5EF4-FFF2-40B4-BE49-F238E27FC236}">
                <a16:creationId xmlns:a16="http://schemas.microsoft.com/office/drawing/2014/main" id="{2A72A9C0-1C54-44D3-D95A-40868872594B}"/>
              </a:ext>
            </a:extLst>
          </p:cNvPr>
          <p:cNvSpPr txBox="1">
            <a:spLocks/>
          </p:cNvSpPr>
          <p:nvPr/>
        </p:nvSpPr>
        <p:spPr>
          <a:xfrm>
            <a:off x="268904" y="6248241"/>
            <a:ext cx="3681211"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800">
                <a:solidFill>
                  <a:prstClr val="white">
                    <a:lumMod val="50000"/>
                  </a:prstClr>
                </a:solidFill>
              </a:rPr>
              <a:t>Source: AMRO staff.</a:t>
            </a:r>
          </a:p>
        </p:txBody>
      </p:sp>
      <p:sp>
        <p:nvSpPr>
          <p:cNvPr id="2" name="Text Placeholder 1">
            <a:extLst>
              <a:ext uri="{FF2B5EF4-FFF2-40B4-BE49-F238E27FC236}">
                <a16:creationId xmlns:a16="http://schemas.microsoft.com/office/drawing/2014/main" id="{96D7F471-077A-18E2-52D4-6AA3A78B06C8}"/>
              </a:ext>
            </a:extLst>
          </p:cNvPr>
          <p:cNvSpPr txBox="1">
            <a:spLocks/>
          </p:cNvSpPr>
          <p:nvPr/>
        </p:nvSpPr>
        <p:spPr>
          <a:xfrm flipH="1">
            <a:off x="363537" y="260967"/>
            <a:ext cx="11329371" cy="984962"/>
          </a:xfrm>
          <a:prstGeom prst="rect">
            <a:avLst/>
          </a:prstGeom>
          <a:no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800" b="1"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a:t>Supported by the right policies, technology will provide continuous growth benefits to the region.</a:t>
            </a:r>
            <a:endParaRPr lang="en-US" sz="2000" b="0">
              <a:solidFill>
                <a:srgbClr val="7F7F7F"/>
              </a:solidFill>
            </a:endParaRPr>
          </a:p>
        </p:txBody>
      </p:sp>
      <p:sp>
        <p:nvSpPr>
          <p:cNvPr id="20" name="Text Placeholder 19">
            <a:extLst>
              <a:ext uri="{FF2B5EF4-FFF2-40B4-BE49-F238E27FC236}">
                <a16:creationId xmlns:a16="http://schemas.microsoft.com/office/drawing/2014/main" id="{228BBF61-EB3D-E1AC-9C01-F02B10BDB733}"/>
              </a:ext>
            </a:extLst>
          </p:cNvPr>
          <p:cNvSpPr txBox="1">
            <a:spLocks/>
          </p:cNvSpPr>
          <p:nvPr/>
        </p:nvSpPr>
        <p:spPr>
          <a:xfrm>
            <a:off x="364251" y="1245930"/>
            <a:ext cx="11461875"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a:ln>
                  <a:noFill/>
                </a:ln>
                <a:solidFill>
                  <a:srgbClr val="171616"/>
                </a:solidFill>
                <a:effectLst/>
                <a:uLnTx/>
                <a:uFillTx/>
                <a:latin typeface="Arial"/>
                <a:ea typeface="+mn-ea"/>
                <a:cs typeface="+mn-cs"/>
              </a:rPr>
              <a:t>It will unlock many solutions to help navigate aging, the ongoing trade reconfiguration, and other pressing structural challenges</a:t>
            </a:r>
          </a:p>
        </p:txBody>
      </p:sp>
      <p:sp>
        <p:nvSpPr>
          <p:cNvPr id="43" name="Text Placeholder 8">
            <a:extLst>
              <a:ext uri="{FF2B5EF4-FFF2-40B4-BE49-F238E27FC236}">
                <a16:creationId xmlns:a16="http://schemas.microsoft.com/office/drawing/2014/main" id="{AB44AC70-785A-7A7C-AF37-C1E8FD0BD513}"/>
              </a:ext>
            </a:extLst>
          </p:cNvPr>
          <p:cNvSpPr txBox="1">
            <a:spLocks/>
          </p:cNvSpPr>
          <p:nvPr/>
        </p:nvSpPr>
        <p:spPr>
          <a:xfrm>
            <a:off x="4289114" y="1823258"/>
            <a:ext cx="3606800" cy="730800"/>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US" sz="1800" b="0" kern="1200" dirty="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a:pPr>
            <a:r>
              <a:rPr lang="en-US" sz="1200" b="1">
                <a:solidFill>
                  <a:srgbClr val="171616"/>
                </a:solidFill>
                <a:cs typeface="Arial" panose="020B0604020202020204" pitchFamily="34" charset="0"/>
              </a:rPr>
              <a:t>Technology Solutions for </a:t>
            </a:r>
            <a:br>
              <a:rPr lang="en-US" sz="1200" b="1">
                <a:solidFill>
                  <a:srgbClr val="171616"/>
                </a:solidFill>
                <a:cs typeface="Arial" panose="020B0604020202020204" pitchFamily="34" charset="0"/>
              </a:rPr>
            </a:br>
            <a:r>
              <a:rPr lang="en-US" sz="1200" b="1">
                <a:solidFill>
                  <a:srgbClr val="171616"/>
                </a:solidFill>
                <a:cs typeface="Arial" panose="020B0604020202020204" pitchFamily="34" charset="0"/>
              </a:rPr>
              <a:t>Aging and Trade Reconfiguration</a:t>
            </a:r>
            <a:endParaRPr lang="en-US" sz="1200">
              <a:solidFill>
                <a:srgbClr val="171616"/>
              </a:solidFill>
              <a:cs typeface="Arial" panose="020B0604020202020204" pitchFamily="34" charset="0"/>
            </a:endParaRPr>
          </a:p>
        </p:txBody>
      </p:sp>
      <p:sp>
        <p:nvSpPr>
          <p:cNvPr id="44" name="Text Placeholder 8">
            <a:extLst>
              <a:ext uri="{FF2B5EF4-FFF2-40B4-BE49-F238E27FC236}">
                <a16:creationId xmlns:a16="http://schemas.microsoft.com/office/drawing/2014/main" id="{752394E1-4D04-F091-C091-78595140D6F1}"/>
              </a:ext>
            </a:extLst>
          </p:cNvPr>
          <p:cNvSpPr txBox="1">
            <a:spLocks/>
          </p:cNvSpPr>
          <p:nvPr/>
        </p:nvSpPr>
        <p:spPr>
          <a:xfrm>
            <a:off x="8234514" y="1829742"/>
            <a:ext cx="3613771" cy="730800"/>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US" sz="1800" b="0" kern="1200" dirty="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noProof="0" dirty="0">
                <a:ln>
                  <a:noFill/>
                </a:ln>
                <a:solidFill>
                  <a:srgbClr val="171616"/>
                </a:solidFill>
                <a:effectLst/>
                <a:uLnTx/>
                <a:uFillTx/>
                <a:latin typeface="Arial"/>
                <a:ea typeface="+mn-ea"/>
                <a:cs typeface="Arial" panose="020B0604020202020204" pitchFamily="34" charset="0"/>
              </a:rPr>
              <a:t>Policy Considerations</a:t>
            </a:r>
            <a:endParaRPr kumimoji="0" lang="en-US" sz="1200" b="1" i="0" u="none" strike="noStrike" kern="1200" cap="none" spc="0" normalizeH="0" baseline="0" noProof="0" dirty="0">
              <a:ln>
                <a:noFill/>
              </a:ln>
              <a:solidFill>
                <a:srgbClr val="171616"/>
              </a:solidFill>
              <a:effectLst/>
              <a:uLnTx/>
              <a:uFillTx/>
              <a:latin typeface="Arial"/>
              <a:ea typeface="+mn-ea"/>
              <a:cs typeface="Arial" panose="020B0604020202020204" pitchFamily="34" charset="0"/>
            </a:endParaRPr>
          </a:p>
        </p:txBody>
      </p:sp>
      <p:sp>
        <p:nvSpPr>
          <p:cNvPr id="46" name="Text Placeholder 6">
            <a:extLst>
              <a:ext uri="{FF2B5EF4-FFF2-40B4-BE49-F238E27FC236}">
                <a16:creationId xmlns:a16="http://schemas.microsoft.com/office/drawing/2014/main" id="{CC4A252D-79DA-8C87-6F12-4BB0ABDB5D65}"/>
              </a:ext>
            </a:extLst>
          </p:cNvPr>
          <p:cNvSpPr txBox="1">
            <a:spLocks/>
          </p:cNvSpPr>
          <p:nvPr/>
        </p:nvSpPr>
        <p:spPr>
          <a:xfrm>
            <a:off x="4206920" y="6248241"/>
            <a:ext cx="3681211"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US" sz="800">
                <a:solidFill>
                  <a:prstClr val="white">
                    <a:lumMod val="50000"/>
                  </a:prstClr>
                </a:solidFill>
              </a:rPr>
              <a:t>Source: AMRO staff.</a:t>
            </a:r>
          </a:p>
        </p:txBody>
      </p:sp>
      <p:sp>
        <p:nvSpPr>
          <p:cNvPr id="47" name="Text Placeholder 6">
            <a:extLst>
              <a:ext uri="{FF2B5EF4-FFF2-40B4-BE49-F238E27FC236}">
                <a16:creationId xmlns:a16="http://schemas.microsoft.com/office/drawing/2014/main" id="{F467EB80-41C7-F213-49C6-D19AB2050202}"/>
              </a:ext>
            </a:extLst>
          </p:cNvPr>
          <p:cNvSpPr txBox="1">
            <a:spLocks/>
          </p:cNvSpPr>
          <p:nvPr/>
        </p:nvSpPr>
        <p:spPr>
          <a:xfrm>
            <a:off x="8151032" y="6248241"/>
            <a:ext cx="3681211"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US" sz="800">
                <a:solidFill>
                  <a:prstClr val="white">
                    <a:lumMod val="50000"/>
                  </a:prstClr>
                </a:solidFill>
              </a:rPr>
              <a:t>Source: AMRO staff.</a:t>
            </a:r>
          </a:p>
        </p:txBody>
      </p:sp>
      <p:grpSp>
        <p:nvGrpSpPr>
          <p:cNvPr id="12" name="Group 11">
            <a:extLst>
              <a:ext uri="{FF2B5EF4-FFF2-40B4-BE49-F238E27FC236}">
                <a16:creationId xmlns:a16="http://schemas.microsoft.com/office/drawing/2014/main" id="{707DADFC-7891-5964-14C5-736051D8D11C}"/>
              </a:ext>
            </a:extLst>
          </p:cNvPr>
          <p:cNvGrpSpPr/>
          <p:nvPr/>
        </p:nvGrpSpPr>
        <p:grpSpPr>
          <a:xfrm>
            <a:off x="-5715" y="7102"/>
            <a:ext cx="12202207" cy="270680"/>
            <a:chOff x="-5715" y="7102"/>
            <a:chExt cx="12202207" cy="270680"/>
          </a:xfrm>
        </p:grpSpPr>
        <p:cxnSp>
          <p:nvCxnSpPr>
            <p:cNvPr id="14" name="Straight Connector 13">
              <a:extLst>
                <a:ext uri="{FF2B5EF4-FFF2-40B4-BE49-F238E27FC236}">
                  <a16:creationId xmlns:a16="http://schemas.microsoft.com/office/drawing/2014/main" id="{A6E1A814-B2AB-D7EB-7F6A-6AEB254AF2F7}"/>
                </a:ext>
              </a:extLst>
            </p:cNvPr>
            <p:cNvCxnSpPr>
              <a:cxnSpLocks/>
            </p:cNvCxnSpPr>
            <p:nvPr/>
          </p:nvCxnSpPr>
          <p:spPr>
            <a:xfrm>
              <a:off x="-5715" y="275347"/>
              <a:ext cx="5979934"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B2B4B505-91D0-83DE-2A92-56F3F617C579}"/>
                </a:ext>
              </a:extLst>
            </p:cNvPr>
            <p:cNvGrpSpPr/>
            <p:nvPr/>
          </p:nvGrpSpPr>
          <p:grpSpPr>
            <a:xfrm>
              <a:off x="5974219" y="7102"/>
              <a:ext cx="6222273" cy="270680"/>
              <a:chOff x="5974219" y="7102"/>
              <a:chExt cx="6222273" cy="270680"/>
            </a:xfrm>
          </p:grpSpPr>
          <p:sp>
            <p:nvSpPr>
              <p:cNvPr id="19" name="Rectangle: Top Corners Rounded 18">
                <a:extLst>
                  <a:ext uri="{FF2B5EF4-FFF2-40B4-BE49-F238E27FC236}">
                    <a16:creationId xmlns:a16="http://schemas.microsoft.com/office/drawing/2014/main" id="{83F452B0-AFD3-59A9-3625-EA1632F2C988}"/>
                  </a:ext>
                </a:extLst>
              </p:cNvPr>
              <p:cNvSpPr/>
              <p:nvPr/>
            </p:nvSpPr>
            <p:spPr>
              <a:xfrm>
                <a:off x="8058248" y="7103"/>
                <a:ext cx="2052000" cy="269726"/>
              </a:xfrm>
              <a:prstGeom prst="round2SameRect">
                <a:avLst>
                  <a:gd name="adj1" fmla="val 50000"/>
                  <a:gd name="adj2" fmla="val 0"/>
                </a:avLst>
              </a:prstGeom>
              <a:blipFill>
                <a:blip r:embed="rId3"/>
                <a:stretch>
                  <a:fillRect l="-171000" r="-73000"/>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trade reconfiguration</a:t>
                </a:r>
                <a:endParaRPr lang="en-SG" sz="1000" b="1" cap="all">
                  <a:solidFill>
                    <a:schemeClr val="bg1">
                      <a:lumMod val="75000"/>
                    </a:schemeClr>
                  </a:solidFill>
                </a:endParaRPr>
              </a:p>
            </p:txBody>
          </p:sp>
          <p:sp>
            <p:nvSpPr>
              <p:cNvPr id="21" name="Rectangle: Top Corners Rounded 20">
                <a:extLst>
                  <a:ext uri="{FF2B5EF4-FFF2-40B4-BE49-F238E27FC236}">
                    <a16:creationId xmlns:a16="http://schemas.microsoft.com/office/drawing/2014/main" id="{6900CFB0-EB9F-826A-DD3E-D0782B858C80}"/>
                  </a:ext>
                </a:extLst>
              </p:cNvPr>
              <p:cNvSpPr/>
              <p:nvPr/>
            </p:nvSpPr>
            <p:spPr>
              <a:xfrm>
                <a:off x="10132144" y="8056"/>
                <a:ext cx="2052000" cy="269726"/>
              </a:xfrm>
              <a:prstGeom prst="round2SameRect">
                <a:avLst>
                  <a:gd name="adj1" fmla="val 50000"/>
                  <a:gd name="adj2" fmla="val 0"/>
                </a:avLst>
              </a:prstGeom>
              <a:solidFill>
                <a:schemeClr val="bg1">
                  <a:alpha val="20784"/>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blipFill>
                      <a:blip r:embed="rId4"/>
                      <a:tile tx="0" ty="0" sx="100000" sy="100000" flip="none" algn="bl"/>
                    </a:blipFill>
                  </a:rPr>
                  <a:t>Technological change</a:t>
                </a:r>
                <a:endParaRPr lang="en-SG" sz="1000" b="1" cap="all">
                  <a:blipFill>
                    <a:blip r:embed="rId4"/>
                    <a:tile tx="0" ty="0" sx="100000" sy="100000" flip="none" algn="bl"/>
                  </a:blipFill>
                </a:endParaRPr>
              </a:p>
            </p:txBody>
          </p:sp>
          <p:sp>
            <p:nvSpPr>
              <p:cNvPr id="22" name="Rectangle: Top Corners Rounded 21">
                <a:extLst>
                  <a:ext uri="{FF2B5EF4-FFF2-40B4-BE49-F238E27FC236}">
                    <a16:creationId xmlns:a16="http://schemas.microsoft.com/office/drawing/2014/main" id="{47913B45-D98E-DE84-5397-723D9835DDA4}"/>
                  </a:ext>
                </a:extLst>
              </p:cNvPr>
              <p:cNvSpPr/>
              <p:nvPr/>
            </p:nvSpPr>
            <p:spPr>
              <a:xfrm>
                <a:off x="5974219" y="7102"/>
                <a:ext cx="2052000" cy="269726"/>
              </a:xfrm>
              <a:prstGeom prst="round2SameRect">
                <a:avLst>
                  <a:gd name="adj1" fmla="val 50000"/>
                  <a:gd name="adj2" fmla="val 0"/>
                </a:avLst>
              </a:prstGeom>
              <a:blipFill>
                <a:blip r:embed="rId3"/>
                <a:stretch>
                  <a:fillRect l="-171000" r="-73000"/>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Aging</a:t>
                </a:r>
                <a:endParaRPr lang="en-SG" sz="1000" b="1" cap="all">
                  <a:solidFill>
                    <a:schemeClr val="bg1">
                      <a:lumMod val="75000"/>
                    </a:schemeClr>
                  </a:solidFill>
                </a:endParaRPr>
              </a:p>
            </p:txBody>
          </p:sp>
          <p:cxnSp>
            <p:nvCxnSpPr>
              <p:cNvPr id="24" name="Straight Connector 23">
                <a:extLst>
                  <a:ext uri="{FF2B5EF4-FFF2-40B4-BE49-F238E27FC236}">
                    <a16:creationId xmlns:a16="http://schemas.microsoft.com/office/drawing/2014/main" id="{62FCB181-CA8D-71C4-F4C5-B3F1B8DF645D}"/>
                  </a:ext>
                </a:extLst>
              </p:cNvPr>
              <p:cNvCxnSpPr>
                <a:cxnSpLocks/>
              </p:cNvCxnSpPr>
              <p:nvPr/>
            </p:nvCxnSpPr>
            <p:spPr>
              <a:xfrm>
                <a:off x="8020492" y="276258"/>
                <a:ext cx="4176000" cy="0"/>
              </a:xfrm>
              <a:prstGeom prst="line">
                <a:avLst/>
              </a:prstGeom>
              <a:blipFill>
                <a:blip r:embed="rId3"/>
                <a:stretch>
                  <a:fillRect l="-171000" r="-73000"/>
                </a:stretch>
              </a:blipFill>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3A7F2D5-C6A3-DEF8-F912-D578AB2A06AE}"/>
                  </a:ext>
                </a:extLst>
              </p:cNvPr>
              <p:cNvCxnSpPr>
                <a:cxnSpLocks/>
              </p:cNvCxnSpPr>
              <p:nvPr/>
            </p:nvCxnSpPr>
            <p:spPr>
              <a:xfrm>
                <a:off x="10138587" y="276649"/>
                <a:ext cx="204055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aphicFrame>
        <p:nvGraphicFramePr>
          <p:cNvPr id="26" name="Diagram 25">
            <a:extLst>
              <a:ext uri="{FF2B5EF4-FFF2-40B4-BE49-F238E27FC236}">
                <a16:creationId xmlns:a16="http://schemas.microsoft.com/office/drawing/2014/main" id="{66FD8068-27C5-FE07-F450-5FE3024E43D7}"/>
              </a:ext>
            </a:extLst>
          </p:cNvPr>
          <p:cNvGraphicFramePr/>
          <p:nvPr>
            <p:extLst>
              <p:ext uri="{D42A27DB-BD31-4B8C-83A1-F6EECF244321}">
                <p14:modId xmlns:p14="http://schemas.microsoft.com/office/powerpoint/2010/main" val="960261146"/>
              </p:ext>
            </p:extLst>
          </p:nvPr>
        </p:nvGraphicFramePr>
        <p:xfrm>
          <a:off x="358702" y="2485302"/>
          <a:ext cx="3607200" cy="367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8" name="Content Placeholder 27">
            <a:extLst>
              <a:ext uri="{FF2B5EF4-FFF2-40B4-BE49-F238E27FC236}">
                <a16:creationId xmlns:a16="http://schemas.microsoft.com/office/drawing/2014/main" id="{0602DCDD-F44C-39DE-CE71-36618F83436F}"/>
              </a:ext>
            </a:extLst>
          </p:cNvPr>
          <p:cNvSpPr>
            <a:spLocks noGrp="1"/>
          </p:cNvSpPr>
          <p:nvPr>
            <p:ph sz="quarter" idx="26"/>
          </p:nvPr>
        </p:nvSpPr>
        <p:spPr>
          <a:xfrm>
            <a:off x="4288515" y="2485302"/>
            <a:ext cx="3607200" cy="3672000"/>
          </a:xfrm>
          <a:solidFill>
            <a:schemeClr val="bg1"/>
          </a:solidFill>
        </p:spPr>
        <p:txBody>
          <a:bodyPr/>
          <a:lstStyle/>
          <a:p>
            <a:endParaRPr lang="en-SG"/>
          </a:p>
        </p:txBody>
      </p:sp>
      <p:graphicFrame>
        <p:nvGraphicFramePr>
          <p:cNvPr id="30" name="Diagram 29">
            <a:extLst>
              <a:ext uri="{FF2B5EF4-FFF2-40B4-BE49-F238E27FC236}">
                <a16:creationId xmlns:a16="http://schemas.microsoft.com/office/drawing/2014/main" id="{026A386B-B4E8-6D6E-CFE7-B977EAC9E555}"/>
              </a:ext>
            </a:extLst>
          </p:cNvPr>
          <p:cNvGraphicFramePr/>
          <p:nvPr>
            <p:extLst>
              <p:ext uri="{D42A27DB-BD31-4B8C-83A1-F6EECF244321}">
                <p14:modId xmlns:p14="http://schemas.microsoft.com/office/powerpoint/2010/main" val="3576704938"/>
              </p:ext>
            </p:extLst>
          </p:nvPr>
        </p:nvGraphicFramePr>
        <p:xfrm>
          <a:off x="4383306" y="2281241"/>
          <a:ext cx="3398619" cy="224544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31" name="Diagram 30">
            <a:extLst>
              <a:ext uri="{FF2B5EF4-FFF2-40B4-BE49-F238E27FC236}">
                <a16:creationId xmlns:a16="http://schemas.microsoft.com/office/drawing/2014/main" id="{F8D332F6-B675-CD6D-1CAD-ECA197E3798C}"/>
              </a:ext>
            </a:extLst>
          </p:cNvPr>
          <p:cNvGraphicFramePr/>
          <p:nvPr>
            <p:extLst>
              <p:ext uri="{D42A27DB-BD31-4B8C-83A1-F6EECF244321}">
                <p14:modId xmlns:p14="http://schemas.microsoft.com/office/powerpoint/2010/main" val="966866693"/>
              </p:ext>
            </p:extLst>
          </p:nvPr>
        </p:nvGraphicFramePr>
        <p:xfrm>
          <a:off x="4389568" y="4395558"/>
          <a:ext cx="3392357" cy="1506709"/>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pic>
        <p:nvPicPr>
          <p:cNvPr id="33" name="Picture 32">
            <a:extLst>
              <a:ext uri="{FF2B5EF4-FFF2-40B4-BE49-F238E27FC236}">
                <a16:creationId xmlns:a16="http://schemas.microsoft.com/office/drawing/2014/main" id="{D0AEE46A-F697-0F03-2BF9-C2E43D04C7D4}"/>
              </a:ext>
            </a:extLst>
          </p:cNvPr>
          <p:cNvPicPr>
            <a:picLocks noChangeAspect="1"/>
          </p:cNvPicPr>
          <p:nvPr/>
        </p:nvPicPr>
        <p:blipFill rotWithShape="1">
          <a:blip r:embed="rId20">
            <a:extLst>
              <a:ext uri="{BEBA8EAE-BF5A-486C-A8C5-ECC9F3942E4B}">
                <a14:imgProps xmlns:a14="http://schemas.microsoft.com/office/drawing/2010/main">
                  <a14:imgLayer r:embed="rId21">
                    <a14:imgEffect>
                      <a14:saturation sat="0"/>
                    </a14:imgEffect>
                  </a14:imgLayer>
                </a14:imgProps>
              </a:ext>
            </a:extLst>
          </a:blip>
          <a:srcRect l="1437" t="11415" r="542" b="1739"/>
          <a:stretch/>
        </p:blipFill>
        <p:spPr>
          <a:xfrm>
            <a:off x="8605012" y="2516946"/>
            <a:ext cx="2831195" cy="1052161"/>
          </a:xfrm>
          <a:prstGeom prst="rect">
            <a:avLst/>
          </a:prstGeom>
        </p:spPr>
      </p:pic>
      <p:graphicFrame>
        <p:nvGraphicFramePr>
          <p:cNvPr id="34" name="Content Placeholder 10">
            <a:extLst>
              <a:ext uri="{FF2B5EF4-FFF2-40B4-BE49-F238E27FC236}">
                <a16:creationId xmlns:a16="http://schemas.microsoft.com/office/drawing/2014/main" id="{0DE9064A-AFCF-EC0B-33B5-61286A21AF62}"/>
              </a:ext>
            </a:extLst>
          </p:cNvPr>
          <p:cNvGraphicFramePr>
            <a:graphicFrameLocks/>
          </p:cNvGraphicFramePr>
          <p:nvPr>
            <p:extLst>
              <p:ext uri="{D42A27DB-BD31-4B8C-83A1-F6EECF244321}">
                <p14:modId xmlns:p14="http://schemas.microsoft.com/office/powerpoint/2010/main" val="2688877952"/>
              </p:ext>
            </p:extLst>
          </p:nvPr>
        </p:nvGraphicFramePr>
        <p:xfrm>
          <a:off x="8348309" y="3660045"/>
          <a:ext cx="3344600" cy="240421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36" name="Rectangle 35">
            <a:extLst>
              <a:ext uri="{FF2B5EF4-FFF2-40B4-BE49-F238E27FC236}">
                <a16:creationId xmlns:a16="http://schemas.microsoft.com/office/drawing/2014/main" id="{79DD95BB-6EF3-DF26-6F6B-F027FDB880DD}"/>
              </a:ext>
            </a:extLst>
          </p:cNvPr>
          <p:cNvSpPr/>
          <p:nvPr/>
        </p:nvSpPr>
        <p:spPr>
          <a:xfrm>
            <a:off x="8348308" y="3200745"/>
            <a:ext cx="3344601" cy="368361"/>
          </a:xfrm>
          <a:prstGeom prst="rect">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7" name="Text Placeholder 8">
            <a:extLst>
              <a:ext uri="{FF2B5EF4-FFF2-40B4-BE49-F238E27FC236}">
                <a16:creationId xmlns:a16="http://schemas.microsoft.com/office/drawing/2014/main" id="{284976E3-F250-214A-C700-4C330E971548}"/>
              </a:ext>
            </a:extLst>
          </p:cNvPr>
          <p:cNvSpPr txBox="1">
            <a:spLocks/>
          </p:cNvSpPr>
          <p:nvPr/>
        </p:nvSpPr>
        <p:spPr>
          <a:xfrm>
            <a:off x="8348308" y="3291841"/>
            <a:ext cx="3344601" cy="235374"/>
          </a:xfrm>
          <a:prstGeom prst="rect">
            <a:avLst/>
          </a:prstGeom>
          <a:solidFill>
            <a:srgbClr val="4D4D4D"/>
          </a:solid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US" sz="1800" b="0" kern="1200" dirty="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US" sz="1400" b="1" dirty="0">
                <a:solidFill>
                  <a:schemeClr val="bg1"/>
                </a:solidFill>
                <a:latin typeface="Arial"/>
                <a:cs typeface="Arial" panose="020B0604020202020204" pitchFamily="34" charset="0"/>
              </a:rPr>
              <a:t>Technological Change</a:t>
            </a:r>
          </a:p>
        </p:txBody>
      </p:sp>
      <p:sp>
        <p:nvSpPr>
          <p:cNvPr id="3" name="Slide Number Placeholder 4">
            <a:extLst>
              <a:ext uri="{FF2B5EF4-FFF2-40B4-BE49-F238E27FC236}">
                <a16:creationId xmlns:a16="http://schemas.microsoft.com/office/drawing/2014/main" id="{C97AA615-4804-30ED-3D26-AED708543638}"/>
              </a:ext>
            </a:extLst>
          </p:cNvPr>
          <p:cNvSpPr txBox="1">
            <a:spLocks/>
          </p:cNvSpPr>
          <p:nvPr/>
        </p:nvSpPr>
        <p:spPr>
          <a:xfrm>
            <a:off x="9243472" y="6356350"/>
            <a:ext cx="27432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E63F5C1-078D-470A-9B1F-351C9D2F8E7B}" type="slidenum">
              <a:rPr lang="en-US" sz="1200" smtClean="0">
                <a:solidFill>
                  <a:schemeClr val="tx1">
                    <a:tint val="75000"/>
                  </a:schemeClr>
                </a:solidFill>
              </a:rPr>
              <a:pPr algn="r"/>
              <a:t>25</a:t>
            </a:fld>
            <a:endParaRPr lang="en-US" sz="1200" dirty="0">
              <a:solidFill>
                <a:schemeClr val="tx1">
                  <a:tint val="75000"/>
                </a:schemeClr>
              </a:solidFill>
            </a:endParaRPr>
          </a:p>
        </p:txBody>
      </p:sp>
    </p:spTree>
    <p:extLst>
      <p:ext uri="{BB962C8B-B14F-4D97-AF65-F5344CB8AC3E}">
        <p14:creationId xmlns:p14="http://schemas.microsoft.com/office/powerpoint/2010/main" val="2850059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A83CF-8A3F-DFE1-C1A1-0720AF047D98}"/>
            </a:ext>
          </a:extLst>
        </p:cNvPr>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508789B7-05AB-D8EC-E89A-445DC3F66A5C}"/>
              </a:ext>
            </a:extLst>
          </p:cNvPr>
          <p:cNvGraphicFramePr>
            <a:graphicFrameLocks noGrp="1"/>
          </p:cNvGraphicFramePr>
          <p:nvPr>
            <p:ph sz="quarter" idx="26"/>
            <p:extLst>
              <p:ext uri="{D42A27DB-BD31-4B8C-83A1-F6EECF244321}">
                <p14:modId xmlns:p14="http://schemas.microsoft.com/office/powerpoint/2010/main" val="1035892236"/>
              </p:ext>
            </p:extLst>
          </p:nvPr>
        </p:nvGraphicFramePr>
        <p:xfrm>
          <a:off x="363538" y="2501900"/>
          <a:ext cx="5465762" cy="367188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74AB8A3D-BB84-7A7E-15DA-7634019E1D7F}"/>
              </a:ext>
            </a:extLst>
          </p:cNvPr>
          <p:cNvSpPr>
            <a:spLocks noGrp="1"/>
          </p:cNvSpPr>
          <p:nvPr>
            <p:ph type="body" sz="quarter" idx="28"/>
          </p:nvPr>
        </p:nvSpPr>
        <p:spPr>
          <a:xfrm>
            <a:off x="364251" y="1826503"/>
            <a:ext cx="5464301" cy="730800"/>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t>ASEAN+3: Share of Employment with Automation and Augmentation Potential</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i="0" u="none" strike="noStrike" kern="1200" cap="none" spc="0" normalizeH="0" baseline="0" noProof="0">
                <a:ln>
                  <a:noFill/>
                </a:ln>
                <a:solidFill>
                  <a:srgbClr val="171616"/>
                </a:solidFill>
                <a:effectLst/>
                <a:uLnTx/>
                <a:uFillTx/>
                <a:latin typeface="Arial"/>
                <a:ea typeface="+mn-ea"/>
                <a:cs typeface="Arial" panose="020B0604020202020204" pitchFamily="34" charset="0"/>
              </a:rPr>
              <a:t>(Percent)</a:t>
            </a:r>
          </a:p>
        </p:txBody>
      </p:sp>
      <p:sp>
        <p:nvSpPr>
          <p:cNvPr id="9" name="Text Placeholder 8">
            <a:extLst>
              <a:ext uri="{FF2B5EF4-FFF2-40B4-BE49-F238E27FC236}">
                <a16:creationId xmlns:a16="http://schemas.microsoft.com/office/drawing/2014/main" id="{FA9A7476-3F1D-21D8-DB4A-C23D7DA8A098}"/>
              </a:ext>
            </a:extLst>
          </p:cNvPr>
          <p:cNvSpPr>
            <a:spLocks noGrp="1"/>
          </p:cNvSpPr>
          <p:nvPr>
            <p:ph type="body" sz="quarter" idx="35"/>
          </p:nvPr>
        </p:nvSpPr>
        <p:spPr>
          <a:xfrm>
            <a:off x="6175022" y="1826503"/>
            <a:ext cx="5480395" cy="730800"/>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t>ASEAN+3: Share of Employment with Augmentation and Automation Potential, by Income Group and Skill Level</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i="0" u="none" strike="noStrike" kern="1200" cap="none" spc="0" normalizeH="0" baseline="0" noProof="0">
                <a:ln>
                  <a:noFill/>
                </a:ln>
                <a:solidFill>
                  <a:srgbClr val="171616"/>
                </a:solidFill>
                <a:effectLst/>
                <a:uLnTx/>
                <a:uFillTx/>
                <a:latin typeface="Arial"/>
                <a:ea typeface="+mn-ea"/>
                <a:cs typeface="Arial" panose="020B0604020202020204" pitchFamily="34" charset="0"/>
              </a:rPr>
              <a:t>(Percent of jobs within each skill category)</a:t>
            </a:r>
          </a:p>
        </p:txBody>
      </p:sp>
      <p:sp>
        <p:nvSpPr>
          <p:cNvPr id="18" name="Text Placeholder 8">
            <a:extLst>
              <a:ext uri="{FF2B5EF4-FFF2-40B4-BE49-F238E27FC236}">
                <a16:creationId xmlns:a16="http://schemas.microsoft.com/office/drawing/2014/main" id="{D767FC5F-84E6-E44E-8BC9-BCC73D16C51C}"/>
              </a:ext>
            </a:extLst>
          </p:cNvPr>
          <p:cNvSpPr txBox="1">
            <a:spLocks/>
          </p:cNvSpPr>
          <p:nvPr/>
        </p:nvSpPr>
        <p:spPr>
          <a:xfrm>
            <a:off x="6207626" y="6341288"/>
            <a:ext cx="4896000" cy="1846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5" name="Text Placeholder 6">
            <a:extLst>
              <a:ext uri="{FF2B5EF4-FFF2-40B4-BE49-F238E27FC236}">
                <a16:creationId xmlns:a16="http://schemas.microsoft.com/office/drawing/2014/main" id="{7B5B9EE0-137F-696E-B5FC-2857CB8E8BF7}"/>
              </a:ext>
            </a:extLst>
          </p:cNvPr>
          <p:cNvSpPr txBox="1">
            <a:spLocks/>
          </p:cNvSpPr>
          <p:nvPr/>
        </p:nvSpPr>
        <p:spPr>
          <a:xfrm>
            <a:off x="268904" y="6248241"/>
            <a:ext cx="5637213"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a:t>
            </a:r>
            <a:r>
              <a:rPr lang="en-US" sz="800" err="1">
                <a:solidFill>
                  <a:schemeClr val="bg1">
                    <a:lumMod val="50000"/>
                  </a:schemeClr>
                </a:solidFill>
              </a:rPr>
              <a:t>Gmyrek</a:t>
            </a:r>
            <a:r>
              <a:rPr lang="en-US" sz="800">
                <a:solidFill>
                  <a:schemeClr val="bg1">
                    <a:lumMod val="50000"/>
                  </a:schemeClr>
                </a:solidFill>
              </a:rPr>
              <a:t>, Berg, and Bescond (2023); ILO </a:t>
            </a:r>
            <a:r>
              <a:rPr lang="en-US" sz="800" err="1">
                <a:solidFill>
                  <a:schemeClr val="bg1">
                    <a:lumMod val="50000"/>
                  </a:schemeClr>
                </a:solidFill>
              </a:rPr>
              <a:t>Labour</a:t>
            </a:r>
            <a:r>
              <a:rPr lang="en-US" sz="800">
                <a:solidFill>
                  <a:schemeClr val="bg1">
                    <a:lumMod val="50000"/>
                  </a:schemeClr>
                </a:solidFill>
              </a:rPr>
              <a:t> Force Statistics; AMRO staff calculations.</a:t>
            </a:r>
          </a:p>
        </p:txBody>
      </p:sp>
      <p:sp>
        <p:nvSpPr>
          <p:cNvPr id="16" name="Text Placeholder 7">
            <a:extLst>
              <a:ext uri="{FF2B5EF4-FFF2-40B4-BE49-F238E27FC236}">
                <a16:creationId xmlns:a16="http://schemas.microsoft.com/office/drawing/2014/main" id="{BA9D6A54-1162-BA3E-9F1F-9FA865BAE06D}"/>
              </a:ext>
            </a:extLst>
          </p:cNvPr>
          <p:cNvSpPr txBox="1">
            <a:spLocks/>
          </p:cNvSpPr>
          <p:nvPr/>
        </p:nvSpPr>
        <p:spPr>
          <a:xfrm>
            <a:off x="6096000" y="6247814"/>
            <a:ext cx="5730127" cy="2781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lumMod val="50000"/>
                  </a:schemeClr>
                </a:solidFill>
              </a:rPr>
              <a:t>Source: </a:t>
            </a:r>
            <a:r>
              <a:rPr lang="en-US" sz="800" err="1">
                <a:solidFill>
                  <a:schemeClr val="bg1">
                    <a:lumMod val="50000"/>
                  </a:schemeClr>
                </a:solidFill>
              </a:rPr>
              <a:t>Gmyrek</a:t>
            </a:r>
            <a:r>
              <a:rPr lang="en-US" sz="800">
                <a:solidFill>
                  <a:schemeClr val="bg1">
                    <a:lumMod val="50000"/>
                  </a:schemeClr>
                </a:solidFill>
              </a:rPr>
              <a:t>, Berg, and Bescond (2023); ILO </a:t>
            </a:r>
            <a:r>
              <a:rPr lang="en-US" sz="800" err="1">
                <a:solidFill>
                  <a:schemeClr val="bg1">
                    <a:lumMod val="50000"/>
                  </a:schemeClr>
                </a:solidFill>
              </a:rPr>
              <a:t>Labour</a:t>
            </a:r>
            <a:r>
              <a:rPr lang="en-US" sz="800">
                <a:solidFill>
                  <a:schemeClr val="bg1">
                    <a:lumMod val="50000"/>
                  </a:schemeClr>
                </a:solidFill>
              </a:rPr>
              <a:t> Force Statistics; AMRO staff calculations.</a:t>
            </a:r>
          </a:p>
        </p:txBody>
      </p:sp>
      <p:sp>
        <p:nvSpPr>
          <p:cNvPr id="2" name="Text Placeholder 1">
            <a:extLst>
              <a:ext uri="{FF2B5EF4-FFF2-40B4-BE49-F238E27FC236}">
                <a16:creationId xmlns:a16="http://schemas.microsoft.com/office/drawing/2014/main" id="{4CB03B2C-79CE-79CB-CBDB-0D183EDB3B25}"/>
              </a:ext>
            </a:extLst>
          </p:cNvPr>
          <p:cNvSpPr txBox="1">
            <a:spLocks/>
          </p:cNvSpPr>
          <p:nvPr/>
        </p:nvSpPr>
        <p:spPr>
          <a:xfrm flipH="1">
            <a:off x="363537" y="260967"/>
            <a:ext cx="11562163" cy="984962"/>
          </a:xfrm>
          <a:prstGeom prst="rect">
            <a:avLst/>
          </a:prstGeom>
          <a:no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800" b="1"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dirty="0"/>
              <a:t>Progress in generative artificial intelligence (Gen AI) offers a </a:t>
            </a:r>
            <a:r>
              <a:rPr lang="en-US" sz="2000" b="0"/>
              <a:t>case for </a:t>
            </a:r>
            <a:r>
              <a:rPr lang="en-US" sz="2000" b="0" dirty="0"/>
              <a:t>qualified optimism in augmenting productivity growth in the region. </a:t>
            </a:r>
            <a:endParaRPr lang="en-US" sz="2000" b="0" dirty="0">
              <a:solidFill>
                <a:srgbClr val="7F7F7F"/>
              </a:solidFill>
            </a:endParaRPr>
          </a:p>
        </p:txBody>
      </p:sp>
      <p:sp>
        <p:nvSpPr>
          <p:cNvPr id="19" name="Text Placeholder 17">
            <a:extLst>
              <a:ext uri="{FF2B5EF4-FFF2-40B4-BE49-F238E27FC236}">
                <a16:creationId xmlns:a16="http://schemas.microsoft.com/office/drawing/2014/main" id="{04A4F7A4-B2AC-0D01-9219-2BB1B2EAFC1B}"/>
              </a:ext>
            </a:extLst>
          </p:cNvPr>
          <p:cNvSpPr txBox="1">
            <a:spLocks/>
          </p:cNvSpPr>
          <p:nvPr/>
        </p:nvSpPr>
        <p:spPr>
          <a:xfrm>
            <a:off x="6191116" y="1245930"/>
            <a:ext cx="5464301"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a:ln>
                  <a:noFill/>
                </a:ln>
                <a:solidFill>
                  <a:srgbClr val="171616"/>
                </a:solidFill>
                <a:effectLst/>
                <a:uLnTx/>
                <a:uFillTx/>
                <a:latin typeface="Arial"/>
                <a:ea typeface="+mn-ea"/>
                <a:cs typeface="+mn-cs"/>
              </a:rPr>
              <a:t>High-skilled workers will benefit the most from job augmentation, especially those in the lower-middle income ASEAN</a:t>
            </a:r>
          </a:p>
        </p:txBody>
      </p:sp>
      <p:sp>
        <p:nvSpPr>
          <p:cNvPr id="20" name="Text Placeholder 19">
            <a:extLst>
              <a:ext uri="{FF2B5EF4-FFF2-40B4-BE49-F238E27FC236}">
                <a16:creationId xmlns:a16="http://schemas.microsoft.com/office/drawing/2014/main" id="{B26C1CE8-A864-0D90-0781-264597E36294}"/>
              </a:ext>
            </a:extLst>
          </p:cNvPr>
          <p:cNvSpPr txBox="1">
            <a:spLocks/>
          </p:cNvSpPr>
          <p:nvPr/>
        </p:nvSpPr>
        <p:spPr>
          <a:xfrm>
            <a:off x="364251" y="1245930"/>
            <a:ext cx="5464301"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a:ln>
                  <a:noFill/>
                </a:ln>
                <a:solidFill>
                  <a:srgbClr val="171616"/>
                </a:solidFill>
                <a:effectLst/>
                <a:uLnTx/>
                <a:uFillTx/>
                <a:latin typeface="Arial"/>
                <a:ea typeface="+mn-ea"/>
                <a:cs typeface="+mn-cs"/>
              </a:rPr>
              <a:t>A higher proportion of jobs have the potential to be augmented—rather than displaced—by Gen AI</a:t>
            </a:r>
          </a:p>
        </p:txBody>
      </p:sp>
      <p:grpSp>
        <p:nvGrpSpPr>
          <p:cNvPr id="47" name="Group 46">
            <a:extLst>
              <a:ext uri="{FF2B5EF4-FFF2-40B4-BE49-F238E27FC236}">
                <a16:creationId xmlns:a16="http://schemas.microsoft.com/office/drawing/2014/main" id="{E15FBE0B-7023-88CD-5F71-78BC59999670}"/>
              </a:ext>
            </a:extLst>
          </p:cNvPr>
          <p:cNvGrpSpPr/>
          <p:nvPr/>
        </p:nvGrpSpPr>
        <p:grpSpPr>
          <a:xfrm>
            <a:off x="-5715" y="7102"/>
            <a:ext cx="12202207" cy="270680"/>
            <a:chOff x="-5715" y="7102"/>
            <a:chExt cx="12202207" cy="270680"/>
          </a:xfrm>
        </p:grpSpPr>
        <p:cxnSp>
          <p:nvCxnSpPr>
            <p:cNvPr id="43" name="Straight Connector 42">
              <a:extLst>
                <a:ext uri="{FF2B5EF4-FFF2-40B4-BE49-F238E27FC236}">
                  <a16:creationId xmlns:a16="http://schemas.microsoft.com/office/drawing/2014/main" id="{C232BAB3-A067-B7D0-72C8-792A87867B67}"/>
                </a:ext>
              </a:extLst>
            </p:cNvPr>
            <p:cNvCxnSpPr>
              <a:cxnSpLocks/>
            </p:cNvCxnSpPr>
            <p:nvPr/>
          </p:nvCxnSpPr>
          <p:spPr>
            <a:xfrm>
              <a:off x="-5715" y="275347"/>
              <a:ext cx="5979934"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CD83BA9D-947A-13E4-556B-A8C75FFE379F}"/>
                </a:ext>
              </a:extLst>
            </p:cNvPr>
            <p:cNvGrpSpPr/>
            <p:nvPr/>
          </p:nvGrpSpPr>
          <p:grpSpPr>
            <a:xfrm>
              <a:off x="5974219" y="7102"/>
              <a:ext cx="6222273" cy="270680"/>
              <a:chOff x="5974219" y="7102"/>
              <a:chExt cx="6222273" cy="270680"/>
            </a:xfrm>
          </p:grpSpPr>
          <p:sp>
            <p:nvSpPr>
              <p:cNvPr id="5" name="Rectangle: Top Corners Rounded 4">
                <a:extLst>
                  <a:ext uri="{FF2B5EF4-FFF2-40B4-BE49-F238E27FC236}">
                    <a16:creationId xmlns:a16="http://schemas.microsoft.com/office/drawing/2014/main" id="{FA8629D2-6F2D-D143-719E-F1F2A1390F6C}"/>
                  </a:ext>
                </a:extLst>
              </p:cNvPr>
              <p:cNvSpPr/>
              <p:nvPr/>
            </p:nvSpPr>
            <p:spPr>
              <a:xfrm>
                <a:off x="8058248" y="7103"/>
                <a:ext cx="2052000" cy="269726"/>
              </a:xfrm>
              <a:prstGeom prst="round2SameRect">
                <a:avLst>
                  <a:gd name="adj1" fmla="val 50000"/>
                  <a:gd name="adj2" fmla="val 0"/>
                </a:avLst>
              </a:prstGeom>
              <a:blipFill dpi="0" rotWithShape="1">
                <a:blip r:embed="rId4"/>
                <a:srcRect/>
                <a:stretch>
                  <a:fillRect l="-171000" r="-73000"/>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trade reconfiguration</a:t>
                </a:r>
                <a:endParaRPr lang="en-SG" sz="1000" b="1" cap="all">
                  <a:solidFill>
                    <a:schemeClr val="bg1">
                      <a:lumMod val="75000"/>
                    </a:schemeClr>
                  </a:solidFill>
                </a:endParaRPr>
              </a:p>
            </p:txBody>
          </p:sp>
          <p:sp>
            <p:nvSpPr>
              <p:cNvPr id="7" name="Rectangle: Top Corners Rounded 6">
                <a:extLst>
                  <a:ext uri="{FF2B5EF4-FFF2-40B4-BE49-F238E27FC236}">
                    <a16:creationId xmlns:a16="http://schemas.microsoft.com/office/drawing/2014/main" id="{17BCA85B-CC26-536A-491C-C181C5D6507F}"/>
                  </a:ext>
                </a:extLst>
              </p:cNvPr>
              <p:cNvSpPr/>
              <p:nvPr/>
            </p:nvSpPr>
            <p:spPr>
              <a:xfrm>
                <a:off x="10132144" y="8056"/>
                <a:ext cx="2052000" cy="269726"/>
              </a:xfrm>
              <a:prstGeom prst="round2SameRect">
                <a:avLst>
                  <a:gd name="adj1" fmla="val 50000"/>
                  <a:gd name="adj2" fmla="val 0"/>
                </a:avLst>
              </a:prstGeom>
              <a:solidFill>
                <a:schemeClr val="bg1">
                  <a:alpha val="20784"/>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blipFill>
                      <a:blip r:embed="rId5"/>
                      <a:tile tx="0" ty="0" sx="100000" sy="100000" flip="none" algn="bl"/>
                    </a:blipFill>
                  </a:rPr>
                  <a:t>Technological change</a:t>
                </a:r>
                <a:endParaRPr lang="en-SG" sz="1000" b="1" cap="all">
                  <a:blipFill>
                    <a:blip r:embed="rId5"/>
                    <a:tile tx="0" ty="0" sx="100000" sy="100000" flip="none" algn="bl"/>
                  </a:blipFill>
                </a:endParaRPr>
              </a:p>
            </p:txBody>
          </p:sp>
          <p:sp>
            <p:nvSpPr>
              <p:cNvPr id="8" name="Rectangle: Top Corners Rounded 7">
                <a:extLst>
                  <a:ext uri="{FF2B5EF4-FFF2-40B4-BE49-F238E27FC236}">
                    <a16:creationId xmlns:a16="http://schemas.microsoft.com/office/drawing/2014/main" id="{D6F6EE3A-8420-3826-87F9-1EBE45DBFB7B}"/>
                  </a:ext>
                </a:extLst>
              </p:cNvPr>
              <p:cNvSpPr/>
              <p:nvPr/>
            </p:nvSpPr>
            <p:spPr>
              <a:xfrm>
                <a:off x="5974219" y="7102"/>
                <a:ext cx="2052000" cy="269726"/>
              </a:xfrm>
              <a:prstGeom prst="round2SameRect">
                <a:avLst>
                  <a:gd name="adj1" fmla="val 50000"/>
                  <a:gd name="adj2" fmla="val 0"/>
                </a:avLst>
              </a:prstGeom>
              <a:blipFill dpi="0" rotWithShape="1">
                <a:blip r:embed="rId4"/>
                <a:srcRect/>
                <a:stretch>
                  <a:fillRect l="-171000" r="-73000"/>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Aging</a:t>
                </a:r>
                <a:endParaRPr lang="en-SG" sz="1000" b="1" cap="all">
                  <a:solidFill>
                    <a:schemeClr val="bg1">
                      <a:lumMod val="75000"/>
                    </a:schemeClr>
                  </a:solidFill>
                </a:endParaRPr>
              </a:p>
            </p:txBody>
          </p:sp>
          <p:cxnSp>
            <p:nvCxnSpPr>
              <p:cNvPr id="45" name="Straight Connector 44">
                <a:extLst>
                  <a:ext uri="{FF2B5EF4-FFF2-40B4-BE49-F238E27FC236}">
                    <a16:creationId xmlns:a16="http://schemas.microsoft.com/office/drawing/2014/main" id="{00B6EFF7-0B8A-B273-BA25-2D2D3C65ADA1}"/>
                  </a:ext>
                </a:extLst>
              </p:cNvPr>
              <p:cNvCxnSpPr>
                <a:cxnSpLocks/>
              </p:cNvCxnSpPr>
              <p:nvPr/>
            </p:nvCxnSpPr>
            <p:spPr>
              <a:xfrm>
                <a:off x="8020492" y="276258"/>
                <a:ext cx="417600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BBC5887-A1A4-69F9-2533-E41507C41AC6}"/>
                  </a:ext>
                </a:extLst>
              </p:cNvPr>
              <p:cNvCxnSpPr>
                <a:cxnSpLocks/>
              </p:cNvCxnSpPr>
              <p:nvPr/>
            </p:nvCxnSpPr>
            <p:spPr>
              <a:xfrm>
                <a:off x="10138587" y="276649"/>
                <a:ext cx="204055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aphicFrame>
        <p:nvGraphicFramePr>
          <p:cNvPr id="10" name="Content Placeholder 9">
            <a:extLst>
              <a:ext uri="{FF2B5EF4-FFF2-40B4-BE49-F238E27FC236}">
                <a16:creationId xmlns:a16="http://schemas.microsoft.com/office/drawing/2014/main" id="{D91A8359-27D5-E34B-1159-1629EE08F14A}"/>
              </a:ext>
            </a:extLst>
          </p:cNvPr>
          <p:cNvGraphicFramePr>
            <a:graphicFrameLocks noGrp="1"/>
          </p:cNvGraphicFramePr>
          <p:nvPr>
            <p:ph sz="quarter" idx="36"/>
            <p:extLst>
              <p:ext uri="{D42A27DB-BD31-4B8C-83A1-F6EECF244321}">
                <p14:modId xmlns:p14="http://schemas.microsoft.com/office/powerpoint/2010/main" val="1570542721"/>
              </p:ext>
            </p:extLst>
          </p:nvPr>
        </p:nvGraphicFramePr>
        <p:xfrm>
          <a:off x="6191250" y="2495550"/>
          <a:ext cx="5464175" cy="3671888"/>
        </p:xfrm>
        <a:graphic>
          <a:graphicData uri="http://schemas.openxmlformats.org/drawingml/2006/chart">
            <c:chart xmlns:c="http://schemas.openxmlformats.org/drawingml/2006/chart" xmlns:r="http://schemas.openxmlformats.org/officeDocument/2006/relationships" r:id="rId6"/>
          </a:graphicData>
        </a:graphic>
      </p:graphicFrame>
      <p:sp>
        <p:nvSpPr>
          <p:cNvPr id="6" name="Slide Number Placeholder 4">
            <a:extLst>
              <a:ext uri="{FF2B5EF4-FFF2-40B4-BE49-F238E27FC236}">
                <a16:creationId xmlns:a16="http://schemas.microsoft.com/office/drawing/2014/main" id="{F1E92B93-BFCB-292C-16FD-8288A5730AF9}"/>
              </a:ext>
            </a:extLst>
          </p:cNvPr>
          <p:cNvSpPr txBox="1">
            <a:spLocks/>
          </p:cNvSpPr>
          <p:nvPr/>
        </p:nvSpPr>
        <p:spPr>
          <a:xfrm>
            <a:off x="9243472" y="6356350"/>
            <a:ext cx="27432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E63F5C1-078D-470A-9B1F-351C9D2F8E7B}" type="slidenum">
              <a:rPr lang="en-US" sz="1200" smtClean="0">
                <a:solidFill>
                  <a:schemeClr val="tx1">
                    <a:tint val="75000"/>
                  </a:schemeClr>
                </a:solidFill>
              </a:rPr>
              <a:pPr algn="r"/>
              <a:t>26</a:t>
            </a:fld>
            <a:endParaRPr lang="en-US" sz="1200" dirty="0">
              <a:solidFill>
                <a:schemeClr val="tx1">
                  <a:tint val="75000"/>
                </a:schemeClr>
              </a:solidFill>
            </a:endParaRPr>
          </a:p>
        </p:txBody>
      </p:sp>
    </p:spTree>
    <p:extLst>
      <p:ext uri="{BB962C8B-B14F-4D97-AF65-F5344CB8AC3E}">
        <p14:creationId xmlns:p14="http://schemas.microsoft.com/office/powerpoint/2010/main" val="3896908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03E36-0844-EA75-54B7-4CD14B12CFD9}"/>
            </a:ext>
          </a:extLst>
        </p:cNvPr>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448E68E3-6EAA-2CE9-83CD-9431A90F475C}"/>
              </a:ext>
            </a:extLst>
          </p:cNvPr>
          <p:cNvSpPr>
            <a:spLocks noGrp="1"/>
          </p:cNvSpPr>
          <p:nvPr>
            <p:ph sz="quarter" idx="36"/>
          </p:nvPr>
        </p:nvSpPr>
        <p:spPr>
          <a:xfrm>
            <a:off x="363537" y="1895475"/>
            <a:ext cx="11399457" cy="4276659"/>
          </a:xfrm>
          <a:solidFill>
            <a:schemeClr val="bg1"/>
          </a:solidFill>
        </p:spPr>
        <p:txBody>
          <a:bodyPr/>
          <a:lstStyle/>
          <a:p>
            <a:endParaRPr lang="en-SG" dirty="0"/>
          </a:p>
        </p:txBody>
      </p:sp>
      <p:sp>
        <p:nvSpPr>
          <p:cNvPr id="18" name="Text Placeholder 8">
            <a:extLst>
              <a:ext uri="{FF2B5EF4-FFF2-40B4-BE49-F238E27FC236}">
                <a16:creationId xmlns:a16="http://schemas.microsoft.com/office/drawing/2014/main" id="{56D6736F-64A0-92E7-305B-598CC1AB9395}"/>
              </a:ext>
            </a:extLst>
          </p:cNvPr>
          <p:cNvSpPr txBox="1">
            <a:spLocks/>
          </p:cNvSpPr>
          <p:nvPr/>
        </p:nvSpPr>
        <p:spPr>
          <a:xfrm>
            <a:off x="6207626" y="6341288"/>
            <a:ext cx="4896000" cy="1846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5" name="Text Placeholder 6">
            <a:extLst>
              <a:ext uri="{FF2B5EF4-FFF2-40B4-BE49-F238E27FC236}">
                <a16:creationId xmlns:a16="http://schemas.microsoft.com/office/drawing/2014/main" id="{AEB30642-6C31-E40F-AA76-3B235DEE89B7}"/>
              </a:ext>
            </a:extLst>
          </p:cNvPr>
          <p:cNvSpPr txBox="1">
            <a:spLocks/>
          </p:cNvSpPr>
          <p:nvPr/>
        </p:nvSpPr>
        <p:spPr>
          <a:xfrm>
            <a:off x="268904" y="6248241"/>
            <a:ext cx="5637213"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AMRO staff.</a:t>
            </a:r>
          </a:p>
        </p:txBody>
      </p:sp>
      <p:sp>
        <p:nvSpPr>
          <p:cNvPr id="2" name="Text Placeholder 1">
            <a:extLst>
              <a:ext uri="{FF2B5EF4-FFF2-40B4-BE49-F238E27FC236}">
                <a16:creationId xmlns:a16="http://schemas.microsoft.com/office/drawing/2014/main" id="{4A73B78B-04FB-0D0C-0F72-3A71367F7C42}"/>
              </a:ext>
            </a:extLst>
          </p:cNvPr>
          <p:cNvSpPr txBox="1">
            <a:spLocks/>
          </p:cNvSpPr>
          <p:nvPr/>
        </p:nvSpPr>
        <p:spPr>
          <a:xfrm flipH="1">
            <a:off x="363538" y="260967"/>
            <a:ext cx="10901092" cy="984962"/>
          </a:xfrm>
          <a:prstGeom prst="rect">
            <a:avLst/>
          </a:prstGeom>
          <a:no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800" b="1"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a:t>Amid these three major secular trends, the ASEAN+3 region’s growth landscape has never been more complex.</a:t>
            </a:r>
            <a:endParaRPr lang="en-US" sz="2000" b="0">
              <a:solidFill>
                <a:srgbClr val="7F7F7F"/>
              </a:solidFill>
            </a:endParaRPr>
          </a:p>
        </p:txBody>
      </p:sp>
      <p:sp>
        <p:nvSpPr>
          <p:cNvPr id="20" name="Text Placeholder 19">
            <a:extLst>
              <a:ext uri="{FF2B5EF4-FFF2-40B4-BE49-F238E27FC236}">
                <a16:creationId xmlns:a16="http://schemas.microsoft.com/office/drawing/2014/main" id="{8B3B7EDF-7323-CCB8-0072-107489EAD818}"/>
              </a:ext>
            </a:extLst>
          </p:cNvPr>
          <p:cNvSpPr txBox="1">
            <a:spLocks/>
          </p:cNvSpPr>
          <p:nvPr/>
        </p:nvSpPr>
        <p:spPr>
          <a:xfrm>
            <a:off x="364251" y="1245930"/>
            <a:ext cx="11291166"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a:ln>
                  <a:noFill/>
                </a:ln>
                <a:solidFill>
                  <a:srgbClr val="171616"/>
                </a:solidFill>
                <a:effectLst/>
                <a:uLnTx/>
                <a:uFillTx/>
                <a:latin typeface="Arial"/>
                <a:ea typeface="+mn-ea"/>
                <a:cs typeface="+mn-cs"/>
              </a:rPr>
              <a:t>The region’s long-term growth prospects will be premised on its ability to navigate the risks and opportunities these trends bring</a:t>
            </a:r>
          </a:p>
        </p:txBody>
      </p:sp>
      <p:grpSp>
        <p:nvGrpSpPr>
          <p:cNvPr id="9" name="Group 8">
            <a:extLst>
              <a:ext uri="{FF2B5EF4-FFF2-40B4-BE49-F238E27FC236}">
                <a16:creationId xmlns:a16="http://schemas.microsoft.com/office/drawing/2014/main" id="{06FABC37-BB4C-C029-8334-D142E446DD70}"/>
              </a:ext>
            </a:extLst>
          </p:cNvPr>
          <p:cNvGrpSpPr/>
          <p:nvPr/>
        </p:nvGrpSpPr>
        <p:grpSpPr>
          <a:xfrm>
            <a:off x="-5737" y="7103"/>
            <a:ext cx="12204000" cy="271419"/>
            <a:chOff x="-5737" y="7103"/>
            <a:chExt cx="12204000" cy="271419"/>
          </a:xfrm>
        </p:grpSpPr>
        <p:grpSp>
          <p:nvGrpSpPr>
            <p:cNvPr id="10" name="Group 9">
              <a:extLst>
                <a:ext uri="{FF2B5EF4-FFF2-40B4-BE49-F238E27FC236}">
                  <a16:creationId xmlns:a16="http://schemas.microsoft.com/office/drawing/2014/main" id="{4B66A3A0-A6E8-ABE3-9C11-0AC21872EE82}"/>
                </a:ext>
              </a:extLst>
            </p:cNvPr>
            <p:cNvGrpSpPr/>
            <p:nvPr/>
          </p:nvGrpSpPr>
          <p:grpSpPr>
            <a:xfrm>
              <a:off x="-5737" y="7103"/>
              <a:ext cx="12204000" cy="271419"/>
              <a:chOff x="-5736" y="7103"/>
              <a:chExt cx="11515033" cy="271419"/>
            </a:xfrm>
          </p:grpSpPr>
          <p:cxnSp>
            <p:nvCxnSpPr>
              <p:cNvPr id="12" name="Straight Connector 11">
                <a:extLst>
                  <a:ext uri="{FF2B5EF4-FFF2-40B4-BE49-F238E27FC236}">
                    <a16:creationId xmlns:a16="http://schemas.microsoft.com/office/drawing/2014/main" id="{442A7CCF-A4A6-D42B-7EFB-9B010402CC6F}"/>
                  </a:ext>
                </a:extLst>
              </p:cNvPr>
              <p:cNvCxnSpPr>
                <a:cxnSpLocks/>
              </p:cNvCxnSpPr>
              <p:nvPr/>
            </p:nvCxnSpPr>
            <p:spPr>
              <a:xfrm>
                <a:off x="-5736" y="278522"/>
                <a:ext cx="11515033"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Rectangle: Top Corners Rounded 12">
                <a:extLst>
                  <a:ext uri="{FF2B5EF4-FFF2-40B4-BE49-F238E27FC236}">
                    <a16:creationId xmlns:a16="http://schemas.microsoft.com/office/drawing/2014/main" id="{0F160CE9-356D-79F1-B7D3-8AB82EF500E7}"/>
                  </a:ext>
                </a:extLst>
              </p:cNvPr>
              <p:cNvSpPr/>
              <p:nvPr/>
            </p:nvSpPr>
            <p:spPr>
              <a:xfrm>
                <a:off x="8058247" y="7103"/>
                <a:ext cx="3417102" cy="269726"/>
              </a:xfrm>
              <a:prstGeom prst="round2SameRect">
                <a:avLst>
                  <a:gd name="adj1" fmla="val 50000"/>
                  <a:gd name="adj2" fmla="val 0"/>
                </a:avLst>
              </a:prstGeom>
              <a:solidFill>
                <a:schemeClr val="bg1"/>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blipFill>
                      <a:blip r:embed="rId3"/>
                      <a:tile tx="0" ty="0" sx="100000" sy="100000" flip="none" algn="bl"/>
                    </a:blipFill>
                  </a:rPr>
                  <a:t>Key takeaways</a:t>
                </a:r>
                <a:endParaRPr lang="en-SG" sz="1000" b="1" cap="all">
                  <a:blipFill>
                    <a:blip r:embed="rId3"/>
                    <a:tile tx="0" ty="0" sx="100000" sy="100000" flip="none" algn="bl"/>
                  </a:blipFill>
                </a:endParaRPr>
              </a:p>
            </p:txBody>
          </p:sp>
        </p:grpSp>
        <p:cxnSp>
          <p:nvCxnSpPr>
            <p:cNvPr id="11" name="Straight Connector 10">
              <a:extLst>
                <a:ext uri="{FF2B5EF4-FFF2-40B4-BE49-F238E27FC236}">
                  <a16:creationId xmlns:a16="http://schemas.microsoft.com/office/drawing/2014/main" id="{AEC6EC9E-26F4-DACB-EC98-E0D5DE9E8DBD}"/>
                </a:ext>
              </a:extLst>
            </p:cNvPr>
            <p:cNvCxnSpPr>
              <a:cxnSpLocks/>
            </p:cNvCxnSpPr>
            <p:nvPr/>
          </p:nvCxnSpPr>
          <p:spPr>
            <a:xfrm>
              <a:off x="8546971" y="276649"/>
              <a:ext cx="3610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C1A1748C-27F2-5156-0B9E-BE609C9160E4}"/>
              </a:ext>
            </a:extLst>
          </p:cNvPr>
          <p:cNvGrpSpPr/>
          <p:nvPr/>
        </p:nvGrpSpPr>
        <p:grpSpPr>
          <a:xfrm>
            <a:off x="650262" y="2321996"/>
            <a:ext cx="11178201" cy="3120081"/>
            <a:chOff x="650262" y="2321996"/>
            <a:chExt cx="11178201" cy="3120081"/>
          </a:xfrm>
        </p:grpSpPr>
        <p:sp>
          <p:nvSpPr>
            <p:cNvPr id="5" name="Rectangle 4">
              <a:extLst>
                <a:ext uri="{FF2B5EF4-FFF2-40B4-BE49-F238E27FC236}">
                  <a16:creationId xmlns:a16="http://schemas.microsoft.com/office/drawing/2014/main" id="{7CFD530E-370D-51C6-50AE-59AAD31D621B}"/>
                </a:ext>
              </a:extLst>
            </p:cNvPr>
            <p:cNvSpPr/>
            <p:nvPr/>
          </p:nvSpPr>
          <p:spPr>
            <a:xfrm>
              <a:off x="650262" y="2321996"/>
              <a:ext cx="3548163" cy="417430"/>
            </a:xfrm>
            <a:prstGeom prst="rect">
              <a:avLst/>
            </a:prstGeom>
            <a:solidFill>
              <a:srgbClr val="C00000"/>
            </a:solidFill>
            <a:ln>
              <a:solidFill>
                <a:srgbClr val="C00000"/>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SG"/>
            </a:p>
          </p:txBody>
        </p:sp>
        <p:sp>
          <p:nvSpPr>
            <p:cNvPr id="7" name="Freeform: Shape 6">
              <a:extLst>
                <a:ext uri="{FF2B5EF4-FFF2-40B4-BE49-F238E27FC236}">
                  <a16:creationId xmlns:a16="http://schemas.microsoft.com/office/drawing/2014/main" id="{3DE80558-2D07-0C16-9B48-2B74B909878A}"/>
                </a:ext>
              </a:extLst>
            </p:cNvPr>
            <p:cNvSpPr/>
            <p:nvPr/>
          </p:nvSpPr>
          <p:spPr>
            <a:xfrm>
              <a:off x="916587" y="2377878"/>
              <a:ext cx="3548163" cy="441470"/>
            </a:xfrm>
            <a:custGeom>
              <a:avLst/>
              <a:gdLst>
                <a:gd name="connsiteX0" fmla="*/ 0 w 3548163"/>
                <a:gd name="connsiteY0" fmla="*/ 0 h 441470"/>
                <a:gd name="connsiteX1" fmla="*/ 3548163 w 3548163"/>
                <a:gd name="connsiteY1" fmla="*/ 0 h 441470"/>
                <a:gd name="connsiteX2" fmla="*/ 3548163 w 3548163"/>
                <a:gd name="connsiteY2" fmla="*/ 441470 h 441470"/>
                <a:gd name="connsiteX3" fmla="*/ 0 w 3548163"/>
                <a:gd name="connsiteY3" fmla="*/ 441470 h 441470"/>
                <a:gd name="connsiteX4" fmla="*/ 0 w 3548163"/>
                <a:gd name="connsiteY4" fmla="*/ 0 h 441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163" h="441470">
                  <a:moveTo>
                    <a:pt x="0" y="0"/>
                  </a:moveTo>
                  <a:lnTo>
                    <a:pt x="3548163" y="0"/>
                  </a:lnTo>
                  <a:lnTo>
                    <a:pt x="3548163" y="441470"/>
                  </a:lnTo>
                  <a:lnTo>
                    <a:pt x="0" y="4414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kern="1200" cap="small" baseline="0">
                  <a:solidFill>
                    <a:schemeClr val="bg1"/>
                  </a:solidFill>
                </a:rPr>
                <a:t>Aging</a:t>
              </a:r>
              <a:endParaRPr lang="en-SG" sz="1600" kern="1200" cap="small" baseline="0">
                <a:solidFill>
                  <a:schemeClr val="bg1"/>
                </a:solidFill>
              </a:endParaRPr>
            </a:p>
          </p:txBody>
        </p:sp>
        <p:sp>
          <p:nvSpPr>
            <p:cNvPr id="8" name="Rectangle 7">
              <a:extLst>
                <a:ext uri="{FF2B5EF4-FFF2-40B4-BE49-F238E27FC236}">
                  <a16:creationId xmlns:a16="http://schemas.microsoft.com/office/drawing/2014/main" id="{A356DC69-50FA-ABB1-85F0-5BEA1709FE50}"/>
                </a:ext>
              </a:extLst>
            </p:cNvPr>
            <p:cNvSpPr/>
            <p:nvPr/>
          </p:nvSpPr>
          <p:spPr>
            <a:xfrm>
              <a:off x="650262" y="3086359"/>
              <a:ext cx="260654" cy="260654"/>
            </a:xfrm>
            <a:prstGeom prst="rect">
              <a:avLst/>
            </a:prstGeom>
            <a:solidFill>
              <a:srgbClr val="F9E6E6"/>
            </a:solidFill>
          </p:spPr>
          <p:style>
            <a:lnRef idx="2">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SG"/>
            </a:p>
          </p:txBody>
        </p:sp>
        <p:sp>
          <p:nvSpPr>
            <p:cNvPr id="14" name="Freeform: Shape 13">
              <a:extLst>
                <a:ext uri="{FF2B5EF4-FFF2-40B4-BE49-F238E27FC236}">
                  <a16:creationId xmlns:a16="http://schemas.microsoft.com/office/drawing/2014/main" id="{806B978D-E331-8E73-3FCA-7B8875289386}"/>
                </a:ext>
              </a:extLst>
            </p:cNvPr>
            <p:cNvSpPr/>
            <p:nvPr/>
          </p:nvSpPr>
          <p:spPr>
            <a:xfrm>
              <a:off x="898634" y="2912893"/>
              <a:ext cx="3299791" cy="607586"/>
            </a:xfrm>
            <a:custGeom>
              <a:avLst/>
              <a:gdLst>
                <a:gd name="connsiteX0" fmla="*/ 0 w 3299791"/>
                <a:gd name="connsiteY0" fmla="*/ 0 h 607586"/>
                <a:gd name="connsiteX1" fmla="*/ 3299791 w 3299791"/>
                <a:gd name="connsiteY1" fmla="*/ 0 h 607586"/>
                <a:gd name="connsiteX2" fmla="*/ 3299791 w 3299791"/>
                <a:gd name="connsiteY2" fmla="*/ 607586 h 607586"/>
                <a:gd name="connsiteX3" fmla="*/ 0 w 3299791"/>
                <a:gd name="connsiteY3" fmla="*/ 607586 h 607586"/>
                <a:gd name="connsiteX4" fmla="*/ 0 w 3299791"/>
                <a:gd name="connsiteY4" fmla="*/ 0 h 60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91" h="607586">
                  <a:moveTo>
                    <a:pt x="0" y="0"/>
                  </a:moveTo>
                  <a:lnTo>
                    <a:pt x="3299791" y="0"/>
                  </a:lnTo>
                  <a:lnTo>
                    <a:pt x="3299791" y="607586"/>
                  </a:lnTo>
                  <a:lnTo>
                    <a:pt x="0" y="6075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200" kern="1200" dirty="0">
                  <a:latin typeface="Arial" panose="020B0604020202020204" pitchFamily="34" charset="0"/>
                  <a:ea typeface="+mn-ea"/>
                  <a:cs typeface="Arial" panose="020B0604020202020204" pitchFamily="34" charset="0"/>
                </a:rPr>
                <a:t>Two-thirds of ASEAN+3 are in the advanced stages of the demographic transition.</a:t>
              </a:r>
              <a:endParaRPr lang="en-SG" sz="1200" kern="1200" dirty="0">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E59B8906-DD61-1723-A340-13B4CC3AB497}"/>
                </a:ext>
              </a:extLst>
            </p:cNvPr>
            <p:cNvSpPr/>
            <p:nvPr/>
          </p:nvSpPr>
          <p:spPr>
            <a:xfrm>
              <a:off x="650262" y="3693945"/>
              <a:ext cx="260654" cy="260654"/>
            </a:xfrm>
            <a:prstGeom prst="rect">
              <a:avLst/>
            </a:prstGeom>
            <a:solidFill>
              <a:srgbClr val="F9E6E6"/>
            </a:solidFill>
          </p:spPr>
          <p:style>
            <a:lnRef idx="2">
              <a:schemeClr val="accent2">
                <a:hueOff val="981818"/>
                <a:satOff val="9091"/>
                <a:lumOff val="-1373"/>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SG"/>
            </a:p>
          </p:txBody>
        </p:sp>
        <p:sp>
          <p:nvSpPr>
            <p:cNvPr id="17" name="Freeform: Shape 16">
              <a:extLst>
                <a:ext uri="{FF2B5EF4-FFF2-40B4-BE49-F238E27FC236}">
                  <a16:creationId xmlns:a16="http://schemas.microsoft.com/office/drawing/2014/main" id="{226FC988-744D-D944-79C8-97EF3F6F342A}"/>
                </a:ext>
              </a:extLst>
            </p:cNvPr>
            <p:cNvSpPr/>
            <p:nvPr/>
          </p:nvSpPr>
          <p:spPr>
            <a:xfrm>
              <a:off x="898634" y="3520480"/>
              <a:ext cx="3299791" cy="607586"/>
            </a:xfrm>
            <a:custGeom>
              <a:avLst/>
              <a:gdLst>
                <a:gd name="connsiteX0" fmla="*/ 0 w 3299791"/>
                <a:gd name="connsiteY0" fmla="*/ 0 h 607586"/>
                <a:gd name="connsiteX1" fmla="*/ 3299791 w 3299791"/>
                <a:gd name="connsiteY1" fmla="*/ 0 h 607586"/>
                <a:gd name="connsiteX2" fmla="*/ 3299791 w 3299791"/>
                <a:gd name="connsiteY2" fmla="*/ 607586 h 607586"/>
                <a:gd name="connsiteX3" fmla="*/ 0 w 3299791"/>
                <a:gd name="connsiteY3" fmla="*/ 607586 h 607586"/>
                <a:gd name="connsiteX4" fmla="*/ 0 w 3299791"/>
                <a:gd name="connsiteY4" fmla="*/ 0 h 60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91" h="607586">
                  <a:moveTo>
                    <a:pt x="0" y="0"/>
                  </a:moveTo>
                  <a:lnTo>
                    <a:pt x="3299791" y="0"/>
                  </a:lnTo>
                  <a:lnTo>
                    <a:pt x="3299791" y="607586"/>
                  </a:lnTo>
                  <a:lnTo>
                    <a:pt x="0" y="6075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200" kern="1200" dirty="0">
                  <a:latin typeface="Arial" panose="020B0604020202020204" pitchFamily="34" charset="0"/>
                  <a:ea typeface="+mn-ea"/>
                  <a:cs typeface="Arial" panose="020B0604020202020204" pitchFamily="34" charset="0"/>
                </a:rPr>
                <a:t>The demographic dividend will soon dissipate as the working population shrinks.</a:t>
              </a:r>
              <a:endParaRPr lang="en-SG" sz="1200" kern="1200" dirty="0">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73706727-FBCF-04F2-BDC0-1288802D75A0}"/>
                </a:ext>
              </a:extLst>
            </p:cNvPr>
            <p:cNvSpPr/>
            <p:nvPr/>
          </p:nvSpPr>
          <p:spPr>
            <a:xfrm>
              <a:off x="650262" y="4301532"/>
              <a:ext cx="260654" cy="260654"/>
            </a:xfrm>
            <a:prstGeom prst="rect">
              <a:avLst/>
            </a:prstGeom>
            <a:solidFill>
              <a:srgbClr val="F9E6E6"/>
            </a:solidFill>
          </p:spPr>
          <p:style>
            <a:lnRef idx="2">
              <a:schemeClr val="accent2">
                <a:hueOff val="1963636"/>
                <a:satOff val="18182"/>
                <a:lumOff val="-2745"/>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SG"/>
            </a:p>
          </p:txBody>
        </p:sp>
        <p:sp>
          <p:nvSpPr>
            <p:cNvPr id="21" name="Freeform: Shape 20">
              <a:extLst>
                <a:ext uri="{FF2B5EF4-FFF2-40B4-BE49-F238E27FC236}">
                  <a16:creationId xmlns:a16="http://schemas.microsoft.com/office/drawing/2014/main" id="{7FEAE015-1FD5-9E79-035F-D8DE5525327A}"/>
                </a:ext>
              </a:extLst>
            </p:cNvPr>
            <p:cNvSpPr/>
            <p:nvPr/>
          </p:nvSpPr>
          <p:spPr>
            <a:xfrm>
              <a:off x="898634" y="4128066"/>
              <a:ext cx="3299791" cy="607586"/>
            </a:xfrm>
            <a:custGeom>
              <a:avLst/>
              <a:gdLst>
                <a:gd name="connsiteX0" fmla="*/ 0 w 3299791"/>
                <a:gd name="connsiteY0" fmla="*/ 0 h 607586"/>
                <a:gd name="connsiteX1" fmla="*/ 3299791 w 3299791"/>
                <a:gd name="connsiteY1" fmla="*/ 0 h 607586"/>
                <a:gd name="connsiteX2" fmla="*/ 3299791 w 3299791"/>
                <a:gd name="connsiteY2" fmla="*/ 607586 h 607586"/>
                <a:gd name="connsiteX3" fmla="*/ 0 w 3299791"/>
                <a:gd name="connsiteY3" fmla="*/ 607586 h 607586"/>
                <a:gd name="connsiteX4" fmla="*/ 0 w 3299791"/>
                <a:gd name="connsiteY4" fmla="*/ 0 h 60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91" h="607586">
                  <a:moveTo>
                    <a:pt x="0" y="0"/>
                  </a:moveTo>
                  <a:lnTo>
                    <a:pt x="3299791" y="0"/>
                  </a:lnTo>
                  <a:lnTo>
                    <a:pt x="3299791" y="607586"/>
                  </a:lnTo>
                  <a:lnTo>
                    <a:pt x="0" y="6075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200" kern="1200" dirty="0">
                  <a:latin typeface="Arial" panose="020B0604020202020204" pitchFamily="34" charset="0"/>
                  <a:ea typeface="+mn-ea"/>
                  <a:cs typeface="Arial" panose="020B0604020202020204" pitchFamily="34" charset="0"/>
                </a:rPr>
                <a:t>The rapid speed of aging raises doubts about ASEAN+3 long-term growth prospects.</a:t>
              </a:r>
              <a:endParaRPr lang="en-SG" sz="1200" kern="1200" dirty="0">
                <a:latin typeface="Arial" panose="020B0604020202020204" pitchFamily="34" charset="0"/>
                <a:ea typeface="+mn-ea"/>
                <a:cs typeface="Arial" panose="020B0604020202020204" pitchFamily="34" charset="0"/>
              </a:endParaRPr>
            </a:p>
          </p:txBody>
        </p:sp>
        <p:sp>
          <p:nvSpPr>
            <p:cNvPr id="23" name="Rectangle 22">
              <a:extLst>
                <a:ext uri="{FF2B5EF4-FFF2-40B4-BE49-F238E27FC236}">
                  <a16:creationId xmlns:a16="http://schemas.microsoft.com/office/drawing/2014/main" id="{47E20EF2-3F44-5696-9070-9E7562836FF1}"/>
                </a:ext>
              </a:extLst>
            </p:cNvPr>
            <p:cNvSpPr/>
            <p:nvPr/>
          </p:nvSpPr>
          <p:spPr>
            <a:xfrm>
              <a:off x="650262" y="4909118"/>
              <a:ext cx="260654" cy="260654"/>
            </a:xfrm>
            <a:prstGeom prst="rect">
              <a:avLst/>
            </a:prstGeom>
            <a:solidFill>
              <a:srgbClr val="F9E6E6"/>
            </a:solidFill>
          </p:spPr>
          <p:style>
            <a:lnRef idx="2">
              <a:schemeClr val="accent2">
                <a:hueOff val="2945455"/>
                <a:satOff val="27273"/>
                <a:lumOff val="-4118"/>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SG"/>
            </a:p>
          </p:txBody>
        </p:sp>
        <p:sp>
          <p:nvSpPr>
            <p:cNvPr id="24" name="Freeform: Shape 23">
              <a:extLst>
                <a:ext uri="{FF2B5EF4-FFF2-40B4-BE49-F238E27FC236}">
                  <a16:creationId xmlns:a16="http://schemas.microsoft.com/office/drawing/2014/main" id="{9B944C7D-AF4E-BBA5-E94E-9FBDE9A38D2C}"/>
                </a:ext>
              </a:extLst>
            </p:cNvPr>
            <p:cNvSpPr/>
            <p:nvPr/>
          </p:nvSpPr>
          <p:spPr>
            <a:xfrm>
              <a:off x="910916" y="4833638"/>
              <a:ext cx="3363774" cy="607586"/>
            </a:xfrm>
            <a:custGeom>
              <a:avLst/>
              <a:gdLst>
                <a:gd name="connsiteX0" fmla="*/ 0 w 3299791"/>
                <a:gd name="connsiteY0" fmla="*/ 0 h 607586"/>
                <a:gd name="connsiteX1" fmla="*/ 3299791 w 3299791"/>
                <a:gd name="connsiteY1" fmla="*/ 0 h 607586"/>
                <a:gd name="connsiteX2" fmla="*/ 3299791 w 3299791"/>
                <a:gd name="connsiteY2" fmla="*/ 607586 h 607586"/>
                <a:gd name="connsiteX3" fmla="*/ 0 w 3299791"/>
                <a:gd name="connsiteY3" fmla="*/ 607586 h 607586"/>
                <a:gd name="connsiteX4" fmla="*/ 0 w 3299791"/>
                <a:gd name="connsiteY4" fmla="*/ 0 h 60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91" h="607586">
                  <a:moveTo>
                    <a:pt x="0" y="0"/>
                  </a:moveTo>
                  <a:lnTo>
                    <a:pt x="3299791" y="0"/>
                  </a:lnTo>
                  <a:lnTo>
                    <a:pt x="3299791" y="607586"/>
                  </a:lnTo>
                  <a:lnTo>
                    <a:pt x="0" y="6075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200" kern="1200" dirty="0">
                  <a:latin typeface="Arial" panose="020B0604020202020204" pitchFamily="34" charset="0"/>
                  <a:ea typeface="+mn-ea"/>
                  <a:cs typeface="Arial" panose="020B0604020202020204" pitchFamily="34" charset="0"/>
                </a:rPr>
                <a:t>Yet, when viewed </a:t>
              </a:r>
              <a:r>
                <a:rPr lang="en-US" sz="1200" i="1" kern="1200" dirty="0">
                  <a:latin typeface="Arial" panose="020B0604020202020204" pitchFamily="34" charset="0"/>
                  <a:ea typeface="+mn-ea"/>
                  <a:cs typeface="Arial" panose="020B0604020202020204" pitchFamily="34" charset="0"/>
                </a:rPr>
                <a:t>prospectively</a:t>
              </a:r>
              <a:r>
                <a:rPr lang="en-US" sz="1200" kern="1200" dirty="0">
                  <a:latin typeface="Arial" panose="020B0604020202020204" pitchFamily="34" charset="0"/>
                  <a:ea typeface="+mn-ea"/>
                  <a:cs typeface="Arial" panose="020B0604020202020204" pitchFamily="34" charset="0"/>
                </a:rPr>
                <a:t>, the region has a new and expanding resource—a healthy population who can live longer, productive lives.</a:t>
              </a:r>
              <a:endParaRPr lang="en-SG" sz="1200" kern="1200" dirty="0">
                <a:latin typeface="Arial" panose="020B0604020202020204" pitchFamily="34" charset="0"/>
                <a:ea typeface="+mn-ea"/>
                <a:cs typeface="Arial" panose="020B0604020202020204" pitchFamily="34" charset="0"/>
              </a:endParaRPr>
            </a:p>
          </p:txBody>
        </p:sp>
        <p:sp>
          <p:nvSpPr>
            <p:cNvPr id="25" name="Rectangle 24">
              <a:extLst>
                <a:ext uri="{FF2B5EF4-FFF2-40B4-BE49-F238E27FC236}">
                  <a16:creationId xmlns:a16="http://schemas.microsoft.com/office/drawing/2014/main" id="{235E8A90-F263-D6FB-BAD6-4AE20945D996}"/>
                </a:ext>
              </a:extLst>
            </p:cNvPr>
            <p:cNvSpPr/>
            <p:nvPr/>
          </p:nvSpPr>
          <p:spPr>
            <a:xfrm>
              <a:off x="4375834" y="2321996"/>
              <a:ext cx="3548163" cy="417430"/>
            </a:xfrm>
            <a:prstGeom prst="rect">
              <a:avLst/>
            </a:prstGeom>
            <a:solidFill>
              <a:srgbClr val="006260"/>
            </a:solidFill>
            <a:ln>
              <a:solidFill>
                <a:srgbClr val="006260"/>
              </a:solidFill>
            </a:ln>
          </p:spPr>
          <p:style>
            <a:lnRef idx="2">
              <a:scrgbClr r="0" g="0" b="0"/>
            </a:lnRef>
            <a:fillRef idx="1">
              <a:scrgbClr r="0" g="0" b="0"/>
            </a:fillRef>
            <a:effectRef idx="0">
              <a:schemeClr val="accent2">
                <a:hueOff val="5400000"/>
                <a:satOff val="50000"/>
                <a:lumOff val="-7549"/>
                <a:alphaOff val="0"/>
              </a:schemeClr>
            </a:effectRef>
            <a:fontRef idx="minor">
              <a:schemeClr val="lt1"/>
            </a:fontRef>
          </p:style>
          <p:txBody>
            <a:bodyPr/>
            <a:lstStyle/>
            <a:p>
              <a:endParaRPr lang="en-SG"/>
            </a:p>
          </p:txBody>
        </p:sp>
        <p:sp>
          <p:nvSpPr>
            <p:cNvPr id="27" name="Freeform: Shape 26">
              <a:extLst>
                <a:ext uri="{FF2B5EF4-FFF2-40B4-BE49-F238E27FC236}">
                  <a16:creationId xmlns:a16="http://schemas.microsoft.com/office/drawing/2014/main" id="{1131FE48-4AF7-DE42-283D-57F40BDF4993}"/>
                </a:ext>
              </a:extLst>
            </p:cNvPr>
            <p:cNvSpPr/>
            <p:nvPr/>
          </p:nvSpPr>
          <p:spPr>
            <a:xfrm>
              <a:off x="4630521" y="2370664"/>
              <a:ext cx="3548163" cy="441470"/>
            </a:xfrm>
            <a:custGeom>
              <a:avLst/>
              <a:gdLst>
                <a:gd name="connsiteX0" fmla="*/ 0 w 3548163"/>
                <a:gd name="connsiteY0" fmla="*/ 0 h 441470"/>
                <a:gd name="connsiteX1" fmla="*/ 3548163 w 3548163"/>
                <a:gd name="connsiteY1" fmla="*/ 0 h 441470"/>
                <a:gd name="connsiteX2" fmla="*/ 3548163 w 3548163"/>
                <a:gd name="connsiteY2" fmla="*/ 441470 h 441470"/>
                <a:gd name="connsiteX3" fmla="*/ 0 w 3548163"/>
                <a:gd name="connsiteY3" fmla="*/ 441470 h 441470"/>
                <a:gd name="connsiteX4" fmla="*/ 0 w 3548163"/>
                <a:gd name="connsiteY4" fmla="*/ 0 h 441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163" h="441470">
                  <a:moveTo>
                    <a:pt x="0" y="0"/>
                  </a:moveTo>
                  <a:lnTo>
                    <a:pt x="3548163" y="0"/>
                  </a:lnTo>
                  <a:lnTo>
                    <a:pt x="3548163" y="441470"/>
                  </a:lnTo>
                  <a:lnTo>
                    <a:pt x="0" y="4414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kern="1200" cap="small" baseline="0">
                  <a:solidFill>
                    <a:schemeClr val="bg1"/>
                  </a:solidFill>
                </a:rPr>
                <a:t>Trade reconfiguration</a:t>
              </a:r>
              <a:endParaRPr lang="en-SG" sz="1600" kern="1200" cap="small" baseline="0">
                <a:solidFill>
                  <a:schemeClr val="bg1"/>
                </a:solidFill>
              </a:endParaRPr>
            </a:p>
          </p:txBody>
        </p:sp>
        <p:sp>
          <p:nvSpPr>
            <p:cNvPr id="28" name="Rectangle 27">
              <a:extLst>
                <a:ext uri="{FF2B5EF4-FFF2-40B4-BE49-F238E27FC236}">
                  <a16:creationId xmlns:a16="http://schemas.microsoft.com/office/drawing/2014/main" id="{9A4BEDD5-5501-B5B0-69DE-F6F817941434}"/>
                </a:ext>
              </a:extLst>
            </p:cNvPr>
            <p:cNvSpPr/>
            <p:nvPr/>
          </p:nvSpPr>
          <p:spPr>
            <a:xfrm>
              <a:off x="4375834" y="3086359"/>
              <a:ext cx="260654" cy="260654"/>
            </a:xfrm>
            <a:prstGeom prst="rect">
              <a:avLst/>
            </a:prstGeom>
            <a:solidFill>
              <a:srgbClr val="E6F0EF"/>
            </a:solidFill>
          </p:spPr>
          <p:style>
            <a:lnRef idx="2">
              <a:schemeClr val="accent2">
                <a:hueOff val="3927273"/>
                <a:satOff val="36364"/>
                <a:lumOff val="-549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SG"/>
            </a:p>
          </p:txBody>
        </p:sp>
        <p:sp>
          <p:nvSpPr>
            <p:cNvPr id="29" name="Freeform: Shape 28">
              <a:extLst>
                <a:ext uri="{FF2B5EF4-FFF2-40B4-BE49-F238E27FC236}">
                  <a16:creationId xmlns:a16="http://schemas.microsoft.com/office/drawing/2014/main" id="{E2770640-EA74-4EB6-AA5C-430E83EAC962}"/>
                </a:ext>
              </a:extLst>
            </p:cNvPr>
            <p:cNvSpPr/>
            <p:nvPr/>
          </p:nvSpPr>
          <p:spPr>
            <a:xfrm>
              <a:off x="4624205" y="2912893"/>
              <a:ext cx="3299791" cy="607586"/>
            </a:xfrm>
            <a:custGeom>
              <a:avLst/>
              <a:gdLst>
                <a:gd name="connsiteX0" fmla="*/ 0 w 3299791"/>
                <a:gd name="connsiteY0" fmla="*/ 0 h 607586"/>
                <a:gd name="connsiteX1" fmla="*/ 3299791 w 3299791"/>
                <a:gd name="connsiteY1" fmla="*/ 0 h 607586"/>
                <a:gd name="connsiteX2" fmla="*/ 3299791 w 3299791"/>
                <a:gd name="connsiteY2" fmla="*/ 607586 h 607586"/>
                <a:gd name="connsiteX3" fmla="*/ 0 w 3299791"/>
                <a:gd name="connsiteY3" fmla="*/ 607586 h 607586"/>
                <a:gd name="connsiteX4" fmla="*/ 0 w 3299791"/>
                <a:gd name="connsiteY4" fmla="*/ 0 h 60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91" h="607586">
                  <a:moveTo>
                    <a:pt x="0" y="0"/>
                  </a:moveTo>
                  <a:lnTo>
                    <a:pt x="3299791" y="0"/>
                  </a:lnTo>
                  <a:lnTo>
                    <a:pt x="3299791" y="607586"/>
                  </a:lnTo>
                  <a:lnTo>
                    <a:pt x="0" y="6075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US" sz="1200" kern="1200" dirty="0">
                  <a:latin typeface="Arial" panose="020B0604020202020204" pitchFamily="34" charset="0"/>
                  <a:ea typeface="+mn-ea"/>
                  <a:cs typeface="Arial" panose="020B0604020202020204" pitchFamily="34" charset="0"/>
                </a:rPr>
                <a:t>Geopolitics are increasingly realigning trade relationships.</a:t>
              </a:r>
              <a:endParaRPr lang="en-SG" sz="1200" kern="1200" dirty="0"/>
            </a:p>
          </p:txBody>
        </p:sp>
        <p:sp>
          <p:nvSpPr>
            <p:cNvPr id="30" name="Rectangle 29">
              <a:extLst>
                <a:ext uri="{FF2B5EF4-FFF2-40B4-BE49-F238E27FC236}">
                  <a16:creationId xmlns:a16="http://schemas.microsoft.com/office/drawing/2014/main" id="{344FE211-39B9-88A4-181B-9ECA012BEC5B}"/>
                </a:ext>
              </a:extLst>
            </p:cNvPr>
            <p:cNvSpPr/>
            <p:nvPr/>
          </p:nvSpPr>
          <p:spPr>
            <a:xfrm>
              <a:off x="4375834" y="3693945"/>
              <a:ext cx="260654" cy="260654"/>
            </a:xfrm>
            <a:prstGeom prst="rect">
              <a:avLst/>
            </a:prstGeom>
            <a:solidFill>
              <a:srgbClr val="E6F0EF"/>
            </a:solidFill>
          </p:spPr>
          <p:style>
            <a:lnRef idx="2">
              <a:schemeClr val="accent2">
                <a:hueOff val="4909091"/>
                <a:satOff val="45455"/>
                <a:lumOff val="-6863"/>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SG"/>
            </a:p>
          </p:txBody>
        </p:sp>
        <p:sp>
          <p:nvSpPr>
            <p:cNvPr id="31" name="Freeform: Shape 30">
              <a:extLst>
                <a:ext uri="{FF2B5EF4-FFF2-40B4-BE49-F238E27FC236}">
                  <a16:creationId xmlns:a16="http://schemas.microsoft.com/office/drawing/2014/main" id="{B737665C-4520-7185-9073-799ADA5F5E45}"/>
                </a:ext>
              </a:extLst>
            </p:cNvPr>
            <p:cNvSpPr/>
            <p:nvPr/>
          </p:nvSpPr>
          <p:spPr>
            <a:xfrm>
              <a:off x="4624205" y="3520480"/>
              <a:ext cx="3299791" cy="607586"/>
            </a:xfrm>
            <a:custGeom>
              <a:avLst/>
              <a:gdLst>
                <a:gd name="connsiteX0" fmla="*/ 0 w 3299791"/>
                <a:gd name="connsiteY0" fmla="*/ 0 h 607586"/>
                <a:gd name="connsiteX1" fmla="*/ 3299791 w 3299791"/>
                <a:gd name="connsiteY1" fmla="*/ 0 h 607586"/>
                <a:gd name="connsiteX2" fmla="*/ 3299791 w 3299791"/>
                <a:gd name="connsiteY2" fmla="*/ 607586 h 607586"/>
                <a:gd name="connsiteX3" fmla="*/ 0 w 3299791"/>
                <a:gd name="connsiteY3" fmla="*/ 607586 h 607586"/>
                <a:gd name="connsiteX4" fmla="*/ 0 w 3299791"/>
                <a:gd name="connsiteY4" fmla="*/ 0 h 60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91" h="607586">
                  <a:moveTo>
                    <a:pt x="0" y="0"/>
                  </a:moveTo>
                  <a:lnTo>
                    <a:pt x="3299791" y="0"/>
                  </a:lnTo>
                  <a:lnTo>
                    <a:pt x="3299791" y="607586"/>
                  </a:lnTo>
                  <a:lnTo>
                    <a:pt x="0" y="6075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US" sz="1200" kern="1200" dirty="0">
                  <a:latin typeface="Arial" panose="020B0604020202020204" pitchFamily="34" charset="0"/>
                  <a:ea typeface="+mn-ea"/>
                  <a:cs typeface="Arial" panose="020B0604020202020204" pitchFamily="34" charset="0"/>
                </a:rPr>
                <a:t>ASEAN+3 economies have been able to position themselves well within this trade realignment.</a:t>
              </a:r>
              <a:endParaRPr lang="en-SG" sz="1200" kern="1200" dirty="0"/>
            </a:p>
          </p:txBody>
        </p:sp>
        <p:sp>
          <p:nvSpPr>
            <p:cNvPr id="32" name="Rectangle 31">
              <a:extLst>
                <a:ext uri="{FF2B5EF4-FFF2-40B4-BE49-F238E27FC236}">
                  <a16:creationId xmlns:a16="http://schemas.microsoft.com/office/drawing/2014/main" id="{CF508126-C4E8-018E-A388-BE4A1E7553EC}"/>
                </a:ext>
              </a:extLst>
            </p:cNvPr>
            <p:cNvSpPr/>
            <p:nvPr/>
          </p:nvSpPr>
          <p:spPr>
            <a:xfrm>
              <a:off x="4375834" y="4301532"/>
              <a:ext cx="260654" cy="260654"/>
            </a:xfrm>
            <a:prstGeom prst="rect">
              <a:avLst/>
            </a:prstGeom>
            <a:solidFill>
              <a:srgbClr val="E6F0EF"/>
            </a:solidFill>
          </p:spPr>
          <p:style>
            <a:lnRef idx="2">
              <a:schemeClr val="accent2">
                <a:hueOff val="5890909"/>
                <a:satOff val="54545"/>
                <a:lumOff val="-8235"/>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SG"/>
            </a:p>
          </p:txBody>
        </p:sp>
        <p:sp>
          <p:nvSpPr>
            <p:cNvPr id="33" name="Freeform: Shape 32">
              <a:extLst>
                <a:ext uri="{FF2B5EF4-FFF2-40B4-BE49-F238E27FC236}">
                  <a16:creationId xmlns:a16="http://schemas.microsoft.com/office/drawing/2014/main" id="{840F74A6-4743-929D-A1BB-CFC8BBD3683B}"/>
                </a:ext>
              </a:extLst>
            </p:cNvPr>
            <p:cNvSpPr/>
            <p:nvPr/>
          </p:nvSpPr>
          <p:spPr>
            <a:xfrm>
              <a:off x="4624205" y="4128066"/>
              <a:ext cx="3299791" cy="607586"/>
            </a:xfrm>
            <a:custGeom>
              <a:avLst/>
              <a:gdLst>
                <a:gd name="connsiteX0" fmla="*/ 0 w 3299791"/>
                <a:gd name="connsiteY0" fmla="*/ 0 h 607586"/>
                <a:gd name="connsiteX1" fmla="*/ 3299791 w 3299791"/>
                <a:gd name="connsiteY1" fmla="*/ 0 h 607586"/>
                <a:gd name="connsiteX2" fmla="*/ 3299791 w 3299791"/>
                <a:gd name="connsiteY2" fmla="*/ 607586 h 607586"/>
                <a:gd name="connsiteX3" fmla="*/ 0 w 3299791"/>
                <a:gd name="connsiteY3" fmla="*/ 607586 h 607586"/>
                <a:gd name="connsiteX4" fmla="*/ 0 w 3299791"/>
                <a:gd name="connsiteY4" fmla="*/ 0 h 60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91" h="607586">
                  <a:moveTo>
                    <a:pt x="0" y="0"/>
                  </a:moveTo>
                  <a:lnTo>
                    <a:pt x="3299791" y="0"/>
                  </a:lnTo>
                  <a:lnTo>
                    <a:pt x="3299791" y="607586"/>
                  </a:lnTo>
                  <a:lnTo>
                    <a:pt x="0" y="6075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US" sz="1200" kern="1200" dirty="0">
                  <a:latin typeface="Arial" panose="020B0604020202020204" pitchFamily="34" charset="0"/>
                  <a:ea typeface="+mn-ea"/>
                  <a:cs typeface="Arial" panose="020B0604020202020204" pitchFamily="34" charset="0"/>
                </a:rPr>
                <a:t>The region’s trade has become more concentrated, with implications on security.</a:t>
              </a:r>
              <a:endParaRPr lang="en-SG" sz="1200" kern="1200" dirty="0"/>
            </a:p>
          </p:txBody>
        </p:sp>
        <p:sp>
          <p:nvSpPr>
            <p:cNvPr id="34" name="Rectangle 33">
              <a:extLst>
                <a:ext uri="{FF2B5EF4-FFF2-40B4-BE49-F238E27FC236}">
                  <a16:creationId xmlns:a16="http://schemas.microsoft.com/office/drawing/2014/main" id="{5F4D0E1E-570B-4C98-2A95-7D39F038C177}"/>
                </a:ext>
              </a:extLst>
            </p:cNvPr>
            <p:cNvSpPr/>
            <p:nvPr/>
          </p:nvSpPr>
          <p:spPr>
            <a:xfrm>
              <a:off x="4375834" y="4909118"/>
              <a:ext cx="260654" cy="260654"/>
            </a:xfrm>
            <a:prstGeom prst="rect">
              <a:avLst/>
            </a:prstGeom>
            <a:solidFill>
              <a:srgbClr val="E6F0EF"/>
            </a:solidFill>
          </p:spPr>
          <p:style>
            <a:lnRef idx="2">
              <a:schemeClr val="accent2">
                <a:hueOff val="6872727"/>
                <a:satOff val="63636"/>
                <a:lumOff val="-9608"/>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SG"/>
            </a:p>
          </p:txBody>
        </p:sp>
        <p:sp>
          <p:nvSpPr>
            <p:cNvPr id="35" name="Freeform: Shape 34">
              <a:extLst>
                <a:ext uri="{FF2B5EF4-FFF2-40B4-BE49-F238E27FC236}">
                  <a16:creationId xmlns:a16="http://schemas.microsoft.com/office/drawing/2014/main" id="{AF6CD6A6-4B88-7EC5-4394-BD3A88DCCAF8}"/>
                </a:ext>
              </a:extLst>
            </p:cNvPr>
            <p:cNvSpPr/>
            <p:nvPr/>
          </p:nvSpPr>
          <p:spPr>
            <a:xfrm>
              <a:off x="4636487" y="4834491"/>
              <a:ext cx="3103120" cy="607586"/>
            </a:xfrm>
            <a:custGeom>
              <a:avLst/>
              <a:gdLst>
                <a:gd name="connsiteX0" fmla="*/ 0 w 3299791"/>
                <a:gd name="connsiteY0" fmla="*/ 0 h 607586"/>
                <a:gd name="connsiteX1" fmla="*/ 3299791 w 3299791"/>
                <a:gd name="connsiteY1" fmla="*/ 0 h 607586"/>
                <a:gd name="connsiteX2" fmla="*/ 3299791 w 3299791"/>
                <a:gd name="connsiteY2" fmla="*/ 607586 h 607586"/>
                <a:gd name="connsiteX3" fmla="*/ 0 w 3299791"/>
                <a:gd name="connsiteY3" fmla="*/ 607586 h 607586"/>
                <a:gd name="connsiteX4" fmla="*/ 0 w 3299791"/>
                <a:gd name="connsiteY4" fmla="*/ 0 h 60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91" h="607586">
                  <a:moveTo>
                    <a:pt x="0" y="0"/>
                  </a:moveTo>
                  <a:lnTo>
                    <a:pt x="3299791" y="0"/>
                  </a:lnTo>
                  <a:lnTo>
                    <a:pt x="3299791" y="607586"/>
                  </a:lnTo>
                  <a:lnTo>
                    <a:pt x="0" y="6075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US" sz="1200" kern="1200" dirty="0">
                  <a:latin typeface="Arial" panose="020B0604020202020204" pitchFamily="34" charset="0"/>
                  <a:ea typeface="+mn-ea"/>
                  <a:cs typeface="Arial" panose="020B0604020202020204" pitchFamily="34" charset="0"/>
                </a:rPr>
                <a:t>Global services trade, while gaining importance, has yet to be fully harnessed by ASEAN+3.</a:t>
              </a:r>
              <a:endParaRPr lang="en-SG" sz="1200" kern="1200" dirty="0"/>
            </a:p>
          </p:txBody>
        </p:sp>
        <p:sp>
          <p:nvSpPr>
            <p:cNvPr id="36" name="Rectangle 35">
              <a:extLst>
                <a:ext uri="{FF2B5EF4-FFF2-40B4-BE49-F238E27FC236}">
                  <a16:creationId xmlns:a16="http://schemas.microsoft.com/office/drawing/2014/main" id="{C404B751-EE30-0EA3-1614-24088EFD5A38}"/>
                </a:ext>
              </a:extLst>
            </p:cNvPr>
            <p:cNvSpPr/>
            <p:nvPr/>
          </p:nvSpPr>
          <p:spPr>
            <a:xfrm>
              <a:off x="8101405" y="2321996"/>
              <a:ext cx="3548163" cy="417430"/>
            </a:xfrm>
            <a:prstGeom prst="rect">
              <a:avLst/>
            </a:prstGeom>
            <a:solidFill>
              <a:srgbClr val="404040"/>
            </a:solidFill>
            <a:ln>
              <a:solidFill>
                <a:srgbClr val="404040"/>
              </a:solidFill>
            </a:ln>
          </p:spPr>
          <p:style>
            <a:lnRef idx="2">
              <a:scrgbClr r="0" g="0" b="0"/>
            </a:lnRef>
            <a:fillRef idx="1">
              <a:scrgbClr r="0" g="0" b="0"/>
            </a:fillRef>
            <a:effectRef idx="0">
              <a:schemeClr val="accent2">
                <a:hueOff val="10800000"/>
                <a:satOff val="100000"/>
                <a:lumOff val="-15098"/>
                <a:alphaOff val="0"/>
              </a:schemeClr>
            </a:effectRef>
            <a:fontRef idx="minor">
              <a:schemeClr val="lt1"/>
            </a:fontRef>
          </p:style>
          <p:txBody>
            <a:bodyPr/>
            <a:lstStyle/>
            <a:p>
              <a:endParaRPr lang="en-SG"/>
            </a:p>
          </p:txBody>
        </p:sp>
        <p:sp>
          <p:nvSpPr>
            <p:cNvPr id="38" name="Freeform: Shape 37">
              <a:extLst>
                <a:ext uri="{FF2B5EF4-FFF2-40B4-BE49-F238E27FC236}">
                  <a16:creationId xmlns:a16="http://schemas.microsoft.com/office/drawing/2014/main" id="{EA9296F4-767A-4A09-ACCB-1F50B7D4C647}"/>
                </a:ext>
              </a:extLst>
            </p:cNvPr>
            <p:cNvSpPr/>
            <p:nvPr/>
          </p:nvSpPr>
          <p:spPr>
            <a:xfrm>
              <a:off x="8357530" y="2370716"/>
              <a:ext cx="2913787" cy="441470"/>
            </a:xfrm>
            <a:custGeom>
              <a:avLst/>
              <a:gdLst>
                <a:gd name="connsiteX0" fmla="*/ 0 w 2913787"/>
                <a:gd name="connsiteY0" fmla="*/ 0 h 441470"/>
                <a:gd name="connsiteX1" fmla="*/ 2913787 w 2913787"/>
                <a:gd name="connsiteY1" fmla="*/ 0 h 441470"/>
                <a:gd name="connsiteX2" fmla="*/ 2913787 w 2913787"/>
                <a:gd name="connsiteY2" fmla="*/ 441470 h 441470"/>
                <a:gd name="connsiteX3" fmla="*/ 0 w 2913787"/>
                <a:gd name="connsiteY3" fmla="*/ 441470 h 441470"/>
                <a:gd name="connsiteX4" fmla="*/ 0 w 2913787"/>
                <a:gd name="connsiteY4" fmla="*/ 0 h 441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3787" h="441470">
                  <a:moveTo>
                    <a:pt x="0" y="0"/>
                  </a:moveTo>
                  <a:lnTo>
                    <a:pt x="2913787" y="0"/>
                  </a:lnTo>
                  <a:lnTo>
                    <a:pt x="2913787" y="441470"/>
                  </a:lnTo>
                  <a:lnTo>
                    <a:pt x="0" y="4414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kern="1200" cap="small" baseline="0">
                  <a:solidFill>
                    <a:schemeClr val="bg1"/>
                  </a:solidFill>
                </a:rPr>
                <a:t>Technological change</a:t>
              </a:r>
              <a:endParaRPr lang="en-SG" sz="1600" kern="1200" cap="small" baseline="0">
                <a:solidFill>
                  <a:schemeClr val="bg1"/>
                </a:solidFill>
              </a:endParaRPr>
            </a:p>
          </p:txBody>
        </p:sp>
        <p:sp>
          <p:nvSpPr>
            <p:cNvPr id="39" name="Rectangle 38">
              <a:extLst>
                <a:ext uri="{FF2B5EF4-FFF2-40B4-BE49-F238E27FC236}">
                  <a16:creationId xmlns:a16="http://schemas.microsoft.com/office/drawing/2014/main" id="{7947D08B-869C-160C-A3D2-8816FF36F7D7}"/>
                </a:ext>
              </a:extLst>
            </p:cNvPr>
            <p:cNvSpPr/>
            <p:nvPr/>
          </p:nvSpPr>
          <p:spPr>
            <a:xfrm>
              <a:off x="8101405" y="3086359"/>
              <a:ext cx="260654" cy="260654"/>
            </a:xfrm>
            <a:prstGeom prst="rect">
              <a:avLst/>
            </a:prstGeom>
            <a:solidFill>
              <a:srgbClr val="E6E6E6"/>
            </a:solidFill>
          </p:spPr>
          <p:style>
            <a:lnRef idx="2">
              <a:schemeClr val="accent2">
                <a:hueOff val="7854545"/>
                <a:satOff val="72727"/>
                <a:lumOff val="-1098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SG"/>
            </a:p>
          </p:txBody>
        </p:sp>
        <p:sp>
          <p:nvSpPr>
            <p:cNvPr id="40" name="Freeform: Shape 39">
              <a:extLst>
                <a:ext uri="{FF2B5EF4-FFF2-40B4-BE49-F238E27FC236}">
                  <a16:creationId xmlns:a16="http://schemas.microsoft.com/office/drawing/2014/main" id="{4A445A63-20E2-BD28-8872-FEF6C69B73B9}"/>
                </a:ext>
              </a:extLst>
            </p:cNvPr>
            <p:cNvSpPr/>
            <p:nvPr/>
          </p:nvSpPr>
          <p:spPr>
            <a:xfrm>
              <a:off x="8349777" y="2912893"/>
              <a:ext cx="3299791" cy="607586"/>
            </a:xfrm>
            <a:custGeom>
              <a:avLst/>
              <a:gdLst>
                <a:gd name="connsiteX0" fmla="*/ 0 w 3299791"/>
                <a:gd name="connsiteY0" fmla="*/ 0 h 607586"/>
                <a:gd name="connsiteX1" fmla="*/ 3299791 w 3299791"/>
                <a:gd name="connsiteY1" fmla="*/ 0 h 607586"/>
                <a:gd name="connsiteX2" fmla="*/ 3299791 w 3299791"/>
                <a:gd name="connsiteY2" fmla="*/ 607586 h 607586"/>
                <a:gd name="connsiteX3" fmla="*/ 0 w 3299791"/>
                <a:gd name="connsiteY3" fmla="*/ 607586 h 607586"/>
                <a:gd name="connsiteX4" fmla="*/ 0 w 3299791"/>
                <a:gd name="connsiteY4" fmla="*/ 0 h 60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91" h="607586">
                  <a:moveTo>
                    <a:pt x="0" y="0"/>
                  </a:moveTo>
                  <a:lnTo>
                    <a:pt x="3299791" y="0"/>
                  </a:lnTo>
                  <a:lnTo>
                    <a:pt x="3299791" y="607586"/>
                  </a:lnTo>
                  <a:lnTo>
                    <a:pt x="0" y="6075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US" sz="1200" kern="1200" dirty="0">
                  <a:latin typeface="Arial" panose="020B0604020202020204" pitchFamily="34" charset="0"/>
                  <a:ea typeface="+mn-ea"/>
                  <a:cs typeface="Arial" panose="020B0604020202020204" pitchFamily="34" charset="0"/>
                </a:rPr>
                <a:t>Technology will continue to play a dual role in ASEAN+3’s long term growth.</a:t>
              </a:r>
              <a:endParaRPr lang="en-SG" sz="1200" kern="1200" dirty="0"/>
            </a:p>
          </p:txBody>
        </p:sp>
        <p:sp>
          <p:nvSpPr>
            <p:cNvPr id="41" name="Rectangle 40">
              <a:extLst>
                <a:ext uri="{FF2B5EF4-FFF2-40B4-BE49-F238E27FC236}">
                  <a16:creationId xmlns:a16="http://schemas.microsoft.com/office/drawing/2014/main" id="{EE9D5E74-AC30-AF5B-648A-8B58CB635687}"/>
                </a:ext>
              </a:extLst>
            </p:cNvPr>
            <p:cNvSpPr/>
            <p:nvPr/>
          </p:nvSpPr>
          <p:spPr>
            <a:xfrm>
              <a:off x="8101405" y="3693945"/>
              <a:ext cx="260654" cy="260654"/>
            </a:xfrm>
            <a:prstGeom prst="rect">
              <a:avLst/>
            </a:prstGeom>
            <a:solidFill>
              <a:srgbClr val="E6E6E6"/>
            </a:solidFill>
          </p:spPr>
          <p:style>
            <a:lnRef idx="2">
              <a:schemeClr val="accent2">
                <a:hueOff val="8836363"/>
                <a:satOff val="81818"/>
                <a:lumOff val="-12353"/>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SG"/>
            </a:p>
          </p:txBody>
        </p:sp>
        <p:sp>
          <p:nvSpPr>
            <p:cNvPr id="42" name="Freeform: Shape 41">
              <a:extLst>
                <a:ext uri="{FF2B5EF4-FFF2-40B4-BE49-F238E27FC236}">
                  <a16:creationId xmlns:a16="http://schemas.microsoft.com/office/drawing/2014/main" id="{0F0170C2-402A-BA27-259E-479CE124B743}"/>
                </a:ext>
              </a:extLst>
            </p:cNvPr>
            <p:cNvSpPr/>
            <p:nvPr/>
          </p:nvSpPr>
          <p:spPr>
            <a:xfrm>
              <a:off x="8349777" y="3520480"/>
              <a:ext cx="3299791" cy="607586"/>
            </a:xfrm>
            <a:custGeom>
              <a:avLst/>
              <a:gdLst>
                <a:gd name="connsiteX0" fmla="*/ 0 w 3299791"/>
                <a:gd name="connsiteY0" fmla="*/ 0 h 607586"/>
                <a:gd name="connsiteX1" fmla="*/ 3299791 w 3299791"/>
                <a:gd name="connsiteY1" fmla="*/ 0 h 607586"/>
                <a:gd name="connsiteX2" fmla="*/ 3299791 w 3299791"/>
                <a:gd name="connsiteY2" fmla="*/ 607586 h 607586"/>
                <a:gd name="connsiteX3" fmla="*/ 0 w 3299791"/>
                <a:gd name="connsiteY3" fmla="*/ 607586 h 607586"/>
                <a:gd name="connsiteX4" fmla="*/ 0 w 3299791"/>
                <a:gd name="connsiteY4" fmla="*/ 0 h 60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91" h="607586">
                  <a:moveTo>
                    <a:pt x="0" y="0"/>
                  </a:moveTo>
                  <a:lnTo>
                    <a:pt x="3299791" y="0"/>
                  </a:lnTo>
                  <a:lnTo>
                    <a:pt x="3299791" y="607586"/>
                  </a:lnTo>
                  <a:lnTo>
                    <a:pt x="0" y="6075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US" sz="1200" kern="1200" dirty="0">
                  <a:latin typeface="Arial" panose="020B0604020202020204" pitchFamily="34" charset="0"/>
                  <a:ea typeface="+mn-ea"/>
                  <a:cs typeface="Arial" panose="020B0604020202020204" pitchFamily="34" charset="0"/>
                </a:rPr>
                <a:t>It will unlock solutions to the region’s structural challenges and generate new growth drivers.</a:t>
              </a:r>
              <a:endParaRPr lang="en-SG" sz="1200" kern="1200" dirty="0"/>
            </a:p>
          </p:txBody>
        </p:sp>
        <p:sp>
          <p:nvSpPr>
            <p:cNvPr id="43" name="Rectangle 42">
              <a:extLst>
                <a:ext uri="{FF2B5EF4-FFF2-40B4-BE49-F238E27FC236}">
                  <a16:creationId xmlns:a16="http://schemas.microsoft.com/office/drawing/2014/main" id="{2C531CC0-521F-66B3-14FD-B218BD5A6622}"/>
                </a:ext>
              </a:extLst>
            </p:cNvPr>
            <p:cNvSpPr/>
            <p:nvPr/>
          </p:nvSpPr>
          <p:spPr>
            <a:xfrm>
              <a:off x="8101405" y="4301532"/>
              <a:ext cx="260654" cy="260654"/>
            </a:xfrm>
            <a:prstGeom prst="rect">
              <a:avLst/>
            </a:prstGeom>
            <a:solidFill>
              <a:srgbClr val="E6E6E6"/>
            </a:solidFill>
          </p:spPr>
          <p:style>
            <a:lnRef idx="2">
              <a:schemeClr val="accent2">
                <a:hueOff val="9818182"/>
                <a:satOff val="90909"/>
                <a:lumOff val="-13725"/>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SG"/>
            </a:p>
          </p:txBody>
        </p:sp>
        <p:sp>
          <p:nvSpPr>
            <p:cNvPr id="44" name="Freeform: Shape 43">
              <a:extLst>
                <a:ext uri="{FF2B5EF4-FFF2-40B4-BE49-F238E27FC236}">
                  <a16:creationId xmlns:a16="http://schemas.microsoft.com/office/drawing/2014/main" id="{F4379B64-FC5C-36A6-0084-8857917A1586}"/>
                </a:ext>
              </a:extLst>
            </p:cNvPr>
            <p:cNvSpPr/>
            <p:nvPr/>
          </p:nvSpPr>
          <p:spPr>
            <a:xfrm>
              <a:off x="8349777" y="4128066"/>
              <a:ext cx="3478686" cy="607586"/>
            </a:xfrm>
            <a:custGeom>
              <a:avLst/>
              <a:gdLst>
                <a:gd name="connsiteX0" fmla="*/ 0 w 3299791"/>
                <a:gd name="connsiteY0" fmla="*/ 0 h 607586"/>
                <a:gd name="connsiteX1" fmla="*/ 3299791 w 3299791"/>
                <a:gd name="connsiteY1" fmla="*/ 0 h 607586"/>
                <a:gd name="connsiteX2" fmla="*/ 3299791 w 3299791"/>
                <a:gd name="connsiteY2" fmla="*/ 607586 h 607586"/>
                <a:gd name="connsiteX3" fmla="*/ 0 w 3299791"/>
                <a:gd name="connsiteY3" fmla="*/ 607586 h 607586"/>
                <a:gd name="connsiteX4" fmla="*/ 0 w 3299791"/>
                <a:gd name="connsiteY4" fmla="*/ 0 h 60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91" h="607586">
                  <a:moveTo>
                    <a:pt x="0" y="0"/>
                  </a:moveTo>
                  <a:lnTo>
                    <a:pt x="3299791" y="0"/>
                  </a:lnTo>
                  <a:lnTo>
                    <a:pt x="3299791" y="607586"/>
                  </a:lnTo>
                  <a:lnTo>
                    <a:pt x="0" y="6075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US" sz="1200" kern="1200" dirty="0">
                  <a:latin typeface="Arial" panose="020B0604020202020204" pitchFamily="34" charset="0"/>
                  <a:ea typeface="+mn-ea"/>
                  <a:cs typeface="Arial" panose="020B0604020202020204" pitchFamily="34" charset="0"/>
                </a:rPr>
                <a:t>Many new technologies can be initially disruptive, especially on the ASEAN+3 workforce.</a:t>
              </a:r>
              <a:endParaRPr lang="en-SG" sz="1200" kern="1200" dirty="0"/>
            </a:p>
          </p:txBody>
        </p:sp>
        <p:sp>
          <p:nvSpPr>
            <p:cNvPr id="45" name="Rectangle 44">
              <a:extLst>
                <a:ext uri="{FF2B5EF4-FFF2-40B4-BE49-F238E27FC236}">
                  <a16:creationId xmlns:a16="http://schemas.microsoft.com/office/drawing/2014/main" id="{64EA3861-B3F4-F64E-1E63-D967CDBB48D8}"/>
                </a:ext>
              </a:extLst>
            </p:cNvPr>
            <p:cNvSpPr/>
            <p:nvPr/>
          </p:nvSpPr>
          <p:spPr>
            <a:xfrm>
              <a:off x="8101405" y="4909118"/>
              <a:ext cx="260654" cy="260654"/>
            </a:xfrm>
            <a:prstGeom prst="rect">
              <a:avLst/>
            </a:prstGeom>
            <a:solidFill>
              <a:srgbClr val="E6E6E6"/>
            </a:solidFill>
          </p:spPr>
          <p:style>
            <a:lnRef idx="2">
              <a:schemeClr val="accent2">
                <a:hueOff val="10800000"/>
                <a:satOff val="100000"/>
                <a:lumOff val="-15098"/>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SG"/>
            </a:p>
          </p:txBody>
        </p:sp>
        <p:sp>
          <p:nvSpPr>
            <p:cNvPr id="46" name="Freeform: Shape 45">
              <a:extLst>
                <a:ext uri="{FF2B5EF4-FFF2-40B4-BE49-F238E27FC236}">
                  <a16:creationId xmlns:a16="http://schemas.microsoft.com/office/drawing/2014/main" id="{F7AA4F89-CEDF-7F8E-61E1-9681EDE0AEAC}"/>
                </a:ext>
              </a:extLst>
            </p:cNvPr>
            <p:cNvSpPr/>
            <p:nvPr/>
          </p:nvSpPr>
          <p:spPr>
            <a:xfrm>
              <a:off x="8364867" y="4827515"/>
              <a:ext cx="3299791" cy="607586"/>
            </a:xfrm>
            <a:custGeom>
              <a:avLst/>
              <a:gdLst>
                <a:gd name="connsiteX0" fmla="*/ 0 w 3299791"/>
                <a:gd name="connsiteY0" fmla="*/ 0 h 607586"/>
                <a:gd name="connsiteX1" fmla="*/ 3299791 w 3299791"/>
                <a:gd name="connsiteY1" fmla="*/ 0 h 607586"/>
                <a:gd name="connsiteX2" fmla="*/ 3299791 w 3299791"/>
                <a:gd name="connsiteY2" fmla="*/ 607586 h 607586"/>
                <a:gd name="connsiteX3" fmla="*/ 0 w 3299791"/>
                <a:gd name="connsiteY3" fmla="*/ 607586 h 607586"/>
                <a:gd name="connsiteX4" fmla="*/ 0 w 3299791"/>
                <a:gd name="connsiteY4" fmla="*/ 0 h 60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91" h="607586">
                  <a:moveTo>
                    <a:pt x="0" y="0"/>
                  </a:moveTo>
                  <a:lnTo>
                    <a:pt x="3299791" y="0"/>
                  </a:lnTo>
                  <a:lnTo>
                    <a:pt x="3299791" y="607586"/>
                  </a:lnTo>
                  <a:lnTo>
                    <a:pt x="0" y="6075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US" sz="1200" kern="1200" dirty="0">
                  <a:latin typeface="Arial" panose="020B0604020202020204" pitchFamily="34" charset="0"/>
                  <a:ea typeface="+mn-ea"/>
                  <a:cs typeface="Arial" panose="020B0604020202020204" pitchFamily="34" charset="0"/>
                </a:rPr>
                <a:t>An approach of “qualified optimism,” especially for Gen AI, would be sensible at the current juncture.</a:t>
              </a:r>
              <a:endParaRPr lang="en-SG" sz="1200" kern="1200" dirty="0"/>
            </a:p>
          </p:txBody>
        </p:sp>
      </p:grpSp>
      <p:sp>
        <p:nvSpPr>
          <p:cNvPr id="6" name="Slide Number Placeholder 4">
            <a:extLst>
              <a:ext uri="{FF2B5EF4-FFF2-40B4-BE49-F238E27FC236}">
                <a16:creationId xmlns:a16="http://schemas.microsoft.com/office/drawing/2014/main" id="{76A4A28A-1B5C-EDEE-FF0C-5F47C10FA4E8}"/>
              </a:ext>
            </a:extLst>
          </p:cNvPr>
          <p:cNvSpPr txBox="1">
            <a:spLocks/>
          </p:cNvSpPr>
          <p:nvPr/>
        </p:nvSpPr>
        <p:spPr>
          <a:xfrm>
            <a:off x="9243472" y="6356350"/>
            <a:ext cx="27432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E63F5C1-078D-470A-9B1F-351C9D2F8E7B}" type="slidenum">
              <a:rPr lang="en-US" sz="1200" smtClean="0">
                <a:solidFill>
                  <a:schemeClr val="tx1">
                    <a:tint val="75000"/>
                  </a:schemeClr>
                </a:solidFill>
              </a:rPr>
              <a:pPr algn="r"/>
              <a:t>27</a:t>
            </a:fld>
            <a:endParaRPr lang="en-US" sz="1200" dirty="0">
              <a:solidFill>
                <a:schemeClr val="tx1">
                  <a:tint val="75000"/>
                </a:schemeClr>
              </a:solidFill>
            </a:endParaRPr>
          </a:p>
        </p:txBody>
      </p:sp>
    </p:spTree>
    <p:extLst>
      <p:ext uri="{BB962C8B-B14F-4D97-AF65-F5344CB8AC3E}">
        <p14:creationId xmlns:p14="http://schemas.microsoft.com/office/powerpoint/2010/main" val="4105365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77BBD-C22C-5490-9943-49C64CF88946}"/>
            </a:ext>
          </a:extLst>
        </p:cNvPr>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009C0541-E02F-2A7E-9217-D700B4B02A84}"/>
              </a:ext>
            </a:extLst>
          </p:cNvPr>
          <p:cNvSpPr>
            <a:spLocks noGrp="1"/>
          </p:cNvSpPr>
          <p:nvPr>
            <p:ph sz="quarter" idx="36"/>
          </p:nvPr>
        </p:nvSpPr>
        <p:spPr>
          <a:xfrm>
            <a:off x="363537" y="1895475"/>
            <a:ext cx="11399837" cy="4276659"/>
          </a:xfrm>
          <a:solidFill>
            <a:schemeClr val="bg1"/>
          </a:solidFill>
        </p:spPr>
        <p:txBody>
          <a:bodyPr/>
          <a:lstStyle/>
          <a:p>
            <a:endParaRPr lang="en-SG"/>
          </a:p>
        </p:txBody>
      </p:sp>
      <p:sp>
        <p:nvSpPr>
          <p:cNvPr id="18" name="Text Placeholder 8">
            <a:extLst>
              <a:ext uri="{FF2B5EF4-FFF2-40B4-BE49-F238E27FC236}">
                <a16:creationId xmlns:a16="http://schemas.microsoft.com/office/drawing/2014/main" id="{C89365C4-94BC-E877-6E09-43AA56A16045}"/>
              </a:ext>
            </a:extLst>
          </p:cNvPr>
          <p:cNvSpPr txBox="1">
            <a:spLocks/>
          </p:cNvSpPr>
          <p:nvPr/>
        </p:nvSpPr>
        <p:spPr>
          <a:xfrm>
            <a:off x="6207626" y="6341288"/>
            <a:ext cx="4896000" cy="1846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5" name="Text Placeholder 6">
            <a:extLst>
              <a:ext uri="{FF2B5EF4-FFF2-40B4-BE49-F238E27FC236}">
                <a16:creationId xmlns:a16="http://schemas.microsoft.com/office/drawing/2014/main" id="{7370D0CF-E8BE-AC9F-6FC5-90AAA18C938D}"/>
              </a:ext>
            </a:extLst>
          </p:cNvPr>
          <p:cNvSpPr txBox="1">
            <a:spLocks/>
          </p:cNvSpPr>
          <p:nvPr/>
        </p:nvSpPr>
        <p:spPr>
          <a:xfrm>
            <a:off x="268904" y="6248241"/>
            <a:ext cx="5637213"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AMRO staff.</a:t>
            </a:r>
          </a:p>
        </p:txBody>
      </p:sp>
      <p:sp>
        <p:nvSpPr>
          <p:cNvPr id="2" name="Text Placeholder 1">
            <a:extLst>
              <a:ext uri="{FF2B5EF4-FFF2-40B4-BE49-F238E27FC236}">
                <a16:creationId xmlns:a16="http://schemas.microsoft.com/office/drawing/2014/main" id="{E2655051-CC66-0067-511A-C6BD91431573}"/>
              </a:ext>
            </a:extLst>
          </p:cNvPr>
          <p:cNvSpPr txBox="1">
            <a:spLocks/>
          </p:cNvSpPr>
          <p:nvPr/>
        </p:nvSpPr>
        <p:spPr>
          <a:xfrm flipH="1">
            <a:off x="363538" y="260967"/>
            <a:ext cx="10901092" cy="984962"/>
          </a:xfrm>
          <a:prstGeom prst="rect">
            <a:avLst/>
          </a:prstGeom>
          <a:no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800" b="1"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a:t>Well-designed policies can transform the potential risks into opportunities, helping secure growth—no matter how the future global economic order unfolds. </a:t>
            </a:r>
            <a:r>
              <a:rPr lang="en-US" sz="2000" b="0">
                <a:solidFill>
                  <a:srgbClr val="7F7F7F"/>
                </a:solidFill>
              </a:rPr>
              <a:t> </a:t>
            </a:r>
          </a:p>
        </p:txBody>
      </p:sp>
      <p:sp>
        <p:nvSpPr>
          <p:cNvPr id="20" name="Text Placeholder 19">
            <a:extLst>
              <a:ext uri="{FF2B5EF4-FFF2-40B4-BE49-F238E27FC236}">
                <a16:creationId xmlns:a16="http://schemas.microsoft.com/office/drawing/2014/main" id="{54AC5C71-CAA1-5B10-676E-F60FB127DF51}"/>
              </a:ext>
            </a:extLst>
          </p:cNvPr>
          <p:cNvSpPr txBox="1">
            <a:spLocks/>
          </p:cNvSpPr>
          <p:nvPr/>
        </p:nvSpPr>
        <p:spPr>
          <a:xfrm>
            <a:off x="364251" y="1245930"/>
            <a:ext cx="11291166"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a:ln>
                  <a:noFill/>
                </a:ln>
                <a:solidFill>
                  <a:srgbClr val="171616"/>
                </a:solidFill>
                <a:effectLst/>
                <a:uLnTx/>
                <a:uFillTx/>
                <a:latin typeface="Arial"/>
                <a:ea typeface="+mn-ea"/>
                <a:cs typeface="+mn-cs"/>
              </a:rPr>
              <a:t>These principles help reinforce</a:t>
            </a:r>
            <a:r>
              <a:rPr kumimoji="0" lang="en-US" sz="1400" b="0" i="1" u="none" strike="noStrike" kern="1200" cap="none" spc="0" normalizeH="0" noProof="0">
                <a:ln>
                  <a:noFill/>
                </a:ln>
                <a:solidFill>
                  <a:srgbClr val="171616"/>
                </a:solidFill>
                <a:effectLst/>
                <a:uLnTx/>
                <a:uFillTx/>
                <a:latin typeface="Arial"/>
                <a:ea typeface="+mn-ea"/>
                <a:cs typeface="+mn-cs"/>
              </a:rPr>
              <a:t> the foundation upon which more economy- or sector-specific policies can be built</a:t>
            </a:r>
            <a:endParaRPr kumimoji="0" lang="en-US" sz="1400" b="0" i="1" u="none" strike="noStrike" kern="1200" cap="none" spc="0" normalizeH="0" baseline="0" noProof="0">
              <a:ln>
                <a:noFill/>
              </a:ln>
              <a:solidFill>
                <a:srgbClr val="171616"/>
              </a:solidFill>
              <a:effectLst/>
              <a:uLnTx/>
              <a:uFillTx/>
              <a:latin typeface="Arial"/>
              <a:ea typeface="+mn-ea"/>
              <a:cs typeface="+mn-cs"/>
            </a:endParaRPr>
          </a:p>
        </p:txBody>
      </p:sp>
      <p:graphicFrame>
        <p:nvGraphicFramePr>
          <p:cNvPr id="5" name="Diagram 4">
            <a:extLst>
              <a:ext uri="{FF2B5EF4-FFF2-40B4-BE49-F238E27FC236}">
                <a16:creationId xmlns:a16="http://schemas.microsoft.com/office/drawing/2014/main" id="{E4A4C5CD-A05B-6CB2-E7B8-E9D1D4C15424}"/>
              </a:ext>
            </a:extLst>
          </p:cNvPr>
          <p:cNvGraphicFramePr/>
          <p:nvPr>
            <p:extLst>
              <p:ext uri="{D42A27DB-BD31-4B8C-83A1-F6EECF244321}">
                <p14:modId xmlns:p14="http://schemas.microsoft.com/office/powerpoint/2010/main" val="2921388223"/>
              </p:ext>
            </p:extLst>
          </p:nvPr>
        </p:nvGraphicFramePr>
        <p:xfrm>
          <a:off x="880032" y="2352669"/>
          <a:ext cx="9969500" cy="3368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176B6BA6-481E-CDFE-9CC7-EECC2E706C33}"/>
              </a:ext>
            </a:extLst>
          </p:cNvPr>
          <p:cNvGrpSpPr/>
          <p:nvPr/>
        </p:nvGrpSpPr>
        <p:grpSpPr>
          <a:xfrm rot="16200000">
            <a:off x="-422106" y="3687739"/>
            <a:ext cx="3368250" cy="731049"/>
            <a:chOff x="2034104" y="719902"/>
            <a:chExt cx="5698090" cy="731049"/>
          </a:xfrm>
        </p:grpSpPr>
        <p:sp>
          <p:nvSpPr>
            <p:cNvPr id="21" name="Freeform: Shape 20">
              <a:extLst>
                <a:ext uri="{FF2B5EF4-FFF2-40B4-BE49-F238E27FC236}">
                  <a16:creationId xmlns:a16="http://schemas.microsoft.com/office/drawing/2014/main" id="{AA00F678-A7AA-047D-9167-7AB8073BACEF}"/>
                </a:ext>
              </a:extLst>
            </p:cNvPr>
            <p:cNvSpPr/>
            <p:nvPr/>
          </p:nvSpPr>
          <p:spPr>
            <a:xfrm>
              <a:off x="2034104" y="719902"/>
              <a:ext cx="5698090" cy="300037"/>
            </a:xfrm>
            <a:custGeom>
              <a:avLst/>
              <a:gdLst>
                <a:gd name="connsiteX0" fmla="*/ 0 w 5698090"/>
                <a:gd name="connsiteY0" fmla="*/ 30004 h 300037"/>
                <a:gd name="connsiteX1" fmla="*/ 30004 w 5698090"/>
                <a:gd name="connsiteY1" fmla="*/ 0 h 300037"/>
                <a:gd name="connsiteX2" fmla="*/ 5668086 w 5698090"/>
                <a:gd name="connsiteY2" fmla="*/ 0 h 300037"/>
                <a:gd name="connsiteX3" fmla="*/ 5698090 w 5698090"/>
                <a:gd name="connsiteY3" fmla="*/ 30004 h 300037"/>
                <a:gd name="connsiteX4" fmla="*/ 5698090 w 5698090"/>
                <a:gd name="connsiteY4" fmla="*/ 270033 h 300037"/>
                <a:gd name="connsiteX5" fmla="*/ 5668086 w 5698090"/>
                <a:gd name="connsiteY5" fmla="*/ 300037 h 300037"/>
                <a:gd name="connsiteX6" fmla="*/ 30004 w 5698090"/>
                <a:gd name="connsiteY6" fmla="*/ 300037 h 300037"/>
                <a:gd name="connsiteX7" fmla="*/ 0 w 5698090"/>
                <a:gd name="connsiteY7" fmla="*/ 270033 h 300037"/>
                <a:gd name="connsiteX8" fmla="*/ 0 w 5698090"/>
                <a:gd name="connsiteY8" fmla="*/ 30004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090" h="300037">
                  <a:moveTo>
                    <a:pt x="0" y="30004"/>
                  </a:moveTo>
                  <a:cubicBezTo>
                    <a:pt x="0" y="13433"/>
                    <a:pt x="13433" y="0"/>
                    <a:pt x="30004" y="0"/>
                  </a:cubicBezTo>
                  <a:lnTo>
                    <a:pt x="5668086" y="0"/>
                  </a:lnTo>
                  <a:cubicBezTo>
                    <a:pt x="5684657" y="0"/>
                    <a:pt x="5698090" y="13433"/>
                    <a:pt x="5698090" y="30004"/>
                  </a:cubicBezTo>
                  <a:lnTo>
                    <a:pt x="5698090" y="270033"/>
                  </a:lnTo>
                  <a:cubicBezTo>
                    <a:pt x="5698090" y="286604"/>
                    <a:pt x="5684657" y="300037"/>
                    <a:pt x="5668086" y="300037"/>
                  </a:cubicBezTo>
                  <a:lnTo>
                    <a:pt x="30004" y="300037"/>
                  </a:lnTo>
                  <a:cubicBezTo>
                    <a:pt x="13433" y="300037"/>
                    <a:pt x="0" y="286604"/>
                    <a:pt x="0" y="270033"/>
                  </a:cubicBezTo>
                  <a:lnTo>
                    <a:pt x="0" y="30004"/>
                  </a:lnTo>
                  <a:close/>
                </a:path>
              </a:pathLst>
            </a:custGeom>
            <a:solidFill>
              <a:srgbClr val="0062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128" tIns="62128" rIns="62128" bIns="62128" numCol="1" spcCol="1270" anchor="ctr" anchorCtr="0">
              <a:noAutofit/>
            </a:bodyPr>
            <a:lstStyle/>
            <a:p>
              <a:pPr marL="0" lvl="0" indent="0" algn="ctr" defTabSz="622300">
                <a:lnSpc>
                  <a:spcPct val="90000"/>
                </a:lnSpc>
                <a:spcBef>
                  <a:spcPct val="0"/>
                </a:spcBef>
                <a:spcAft>
                  <a:spcPct val="35000"/>
                </a:spcAft>
                <a:buNone/>
              </a:pPr>
              <a:r>
                <a:rPr lang="en-US" sz="1400" kern="1200"/>
                <a:t>Optimal policy mix</a:t>
              </a:r>
              <a:endParaRPr lang="en-SG" sz="1400" kern="1200"/>
            </a:p>
          </p:txBody>
        </p:sp>
        <p:sp>
          <p:nvSpPr>
            <p:cNvPr id="7" name="Freeform: Shape 6">
              <a:extLst>
                <a:ext uri="{FF2B5EF4-FFF2-40B4-BE49-F238E27FC236}">
                  <a16:creationId xmlns:a16="http://schemas.microsoft.com/office/drawing/2014/main" id="{4781C985-6B8C-00BF-AE53-91F68DB33AC4}"/>
                </a:ext>
              </a:extLst>
            </p:cNvPr>
            <p:cNvSpPr/>
            <p:nvPr/>
          </p:nvSpPr>
          <p:spPr>
            <a:xfrm>
              <a:off x="2034104" y="1150914"/>
              <a:ext cx="2734208" cy="300037"/>
            </a:xfrm>
            <a:custGeom>
              <a:avLst/>
              <a:gdLst>
                <a:gd name="connsiteX0" fmla="*/ 0 w 2734208"/>
                <a:gd name="connsiteY0" fmla="*/ 30004 h 300037"/>
                <a:gd name="connsiteX1" fmla="*/ 30004 w 2734208"/>
                <a:gd name="connsiteY1" fmla="*/ 0 h 300037"/>
                <a:gd name="connsiteX2" fmla="*/ 2704204 w 2734208"/>
                <a:gd name="connsiteY2" fmla="*/ 0 h 300037"/>
                <a:gd name="connsiteX3" fmla="*/ 2734208 w 2734208"/>
                <a:gd name="connsiteY3" fmla="*/ 30004 h 300037"/>
                <a:gd name="connsiteX4" fmla="*/ 2734208 w 2734208"/>
                <a:gd name="connsiteY4" fmla="*/ 270033 h 300037"/>
                <a:gd name="connsiteX5" fmla="*/ 2704204 w 2734208"/>
                <a:gd name="connsiteY5" fmla="*/ 300037 h 300037"/>
                <a:gd name="connsiteX6" fmla="*/ 30004 w 2734208"/>
                <a:gd name="connsiteY6" fmla="*/ 300037 h 300037"/>
                <a:gd name="connsiteX7" fmla="*/ 0 w 2734208"/>
                <a:gd name="connsiteY7" fmla="*/ 270033 h 300037"/>
                <a:gd name="connsiteX8" fmla="*/ 0 w 2734208"/>
                <a:gd name="connsiteY8" fmla="*/ 30004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4208" h="300037">
                  <a:moveTo>
                    <a:pt x="0" y="30004"/>
                  </a:moveTo>
                  <a:cubicBezTo>
                    <a:pt x="0" y="13433"/>
                    <a:pt x="13433" y="0"/>
                    <a:pt x="30004" y="0"/>
                  </a:cubicBezTo>
                  <a:lnTo>
                    <a:pt x="2704204" y="0"/>
                  </a:lnTo>
                  <a:cubicBezTo>
                    <a:pt x="2720775" y="0"/>
                    <a:pt x="2734208" y="13433"/>
                    <a:pt x="2734208" y="30004"/>
                  </a:cubicBezTo>
                  <a:lnTo>
                    <a:pt x="2734208" y="270033"/>
                  </a:lnTo>
                  <a:cubicBezTo>
                    <a:pt x="2734208" y="286604"/>
                    <a:pt x="2720775" y="300037"/>
                    <a:pt x="2704204" y="300037"/>
                  </a:cubicBezTo>
                  <a:lnTo>
                    <a:pt x="30004" y="300037"/>
                  </a:lnTo>
                  <a:cubicBezTo>
                    <a:pt x="13433" y="300037"/>
                    <a:pt x="0" y="286604"/>
                    <a:pt x="0" y="270033"/>
                  </a:cubicBezTo>
                  <a:lnTo>
                    <a:pt x="0" y="30004"/>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2128" tIns="62128" rIns="62128" bIns="62128" numCol="1" spcCol="1270" anchor="ctr" anchorCtr="0">
              <a:noAutofit/>
            </a:bodyPr>
            <a:lstStyle/>
            <a:p>
              <a:pPr marL="0" lvl="0" indent="0" algn="ctr" defTabSz="622300">
                <a:lnSpc>
                  <a:spcPct val="90000"/>
                </a:lnSpc>
                <a:spcBef>
                  <a:spcPct val="0"/>
                </a:spcBef>
                <a:spcAft>
                  <a:spcPct val="35000"/>
                </a:spcAft>
                <a:buNone/>
              </a:pPr>
              <a:r>
                <a:rPr lang="en-US" sz="1400" kern="1200"/>
                <a:t>Priorities</a:t>
              </a:r>
              <a:endParaRPr lang="en-SG" sz="1400" kern="1200"/>
            </a:p>
          </p:txBody>
        </p:sp>
        <p:sp>
          <p:nvSpPr>
            <p:cNvPr id="23" name="Freeform: Shape 22">
              <a:extLst>
                <a:ext uri="{FF2B5EF4-FFF2-40B4-BE49-F238E27FC236}">
                  <a16:creationId xmlns:a16="http://schemas.microsoft.com/office/drawing/2014/main" id="{80EF91BC-6C6D-6B0B-0851-1A4D2F064694}"/>
                </a:ext>
              </a:extLst>
            </p:cNvPr>
            <p:cNvSpPr/>
            <p:nvPr/>
          </p:nvSpPr>
          <p:spPr>
            <a:xfrm>
              <a:off x="4997986" y="1150914"/>
              <a:ext cx="2734208" cy="300037"/>
            </a:xfrm>
            <a:custGeom>
              <a:avLst/>
              <a:gdLst>
                <a:gd name="connsiteX0" fmla="*/ 0 w 2734208"/>
                <a:gd name="connsiteY0" fmla="*/ 30004 h 300037"/>
                <a:gd name="connsiteX1" fmla="*/ 30004 w 2734208"/>
                <a:gd name="connsiteY1" fmla="*/ 0 h 300037"/>
                <a:gd name="connsiteX2" fmla="*/ 2704204 w 2734208"/>
                <a:gd name="connsiteY2" fmla="*/ 0 h 300037"/>
                <a:gd name="connsiteX3" fmla="*/ 2734208 w 2734208"/>
                <a:gd name="connsiteY3" fmla="*/ 30004 h 300037"/>
                <a:gd name="connsiteX4" fmla="*/ 2734208 w 2734208"/>
                <a:gd name="connsiteY4" fmla="*/ 270033 h 300037"/>
                <a:gd name="connsiteX5" fmla="*/ 2704204 w 2734208"/>
                <a:gd name="connsiteY5" fmla="*/ 300037 h 300037"/>
                <a:gd name="connsiteX6" fmla="*/ 30004 w 2734208"/>
                <a:gd name="connsiteY6" fmla="*/ 300037 h 300037"/>
                <a:gd name="connsiteX7" fmla="*/ 0 w 2734208"/>
                <a:gd name="connsiteY7" fmla="*/ 270033 h 300037"/>
                <a:gd name="connsiteX8" fmla="*/ 0 w 2734208"/>
                <a:gd name="connsiteY8" fmla="*/ 30004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4208" h="300037">
                  <a:moveTo>
                    <a:pt x="0" y="30004"/>
                  </a:moveTo>
                  <a:cubicBezTo>
                    <a:pt x="0" y="13433"/>
                    <a:pt x="13433" y="0"/>
                    <a:pt x="30004" y="0"/>
                  </a:cubicBezTo>
                  <a:lnTo>
                    <a:pt x="2704204" y="0"/>
                  </a:lnTo>
                  <a:cubicBezTo>
                    <a:pt x="2720775" y="0"/>
                    <a:pt x="2734208" y="13433"/>
                    <a:pt x="2734208" y="30004"/>
                  </a:cubicBezTo>
                  <a:lnTo>
                    <a:pt x="2734208" y="270033"/>
                  </a:lnTo>
                  <a:cubicBezTo>
                    <a:pt x="2734208" y="286604"/>
                    <a:pt x="2720775" y="300037"/>
                    <a:pt x="2704204" y="300037"/>
                  </a:cubicBezTo>
                  <a:lnTo>
                    <a:pt x="30004" y="300037"/>
                  </a:lnTo>
                  <a:cubicBezTo>
                    <a:pt x="13433" y="300037"/>
                    <a:pt x="0" y="286604"/>
                    <a:pt x="0" y="270033"/>
                  </a:cubicBezTo>
                  <a:lnTo>
                    <a:pt x="0" y="30004"/>
                  </a:lnTo>
                  <a:close/>
                </a:path>
              </a:pathLst>
            </a:custGeom>
            <a:solidFill>
              <a:schemeClr val="bg1">
                <a:lumMod val="5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2128" tIns="62128" rIns="62128" bIns="62128" numCol="1" spcCol="1270" anchor="ctr" anchorCtr="0">
              <a:noAutofit/>
            </a:bodyPr>
            <a:lstStyle/>
            <a:p>
              <a:pPr marL="0" lvl="0" indent="0" algn="ctr" defTabSz="622300">
                <a:lnSpc>
                  <a:spcPct val="90000"/>
                </a:lnSpc>
                <a:spcBef>
                  <a:spcPct val="0"/>
                </a:spcBef>
                <a:spcAft>
                  <a:spcPct val="35000"/>
                </a:spcAft>
                <a:buNone/>
              </a:pPr>
              <a:r>
                <a:rPr lang="en-US" sz="1400" kern="1200"/>
                <a:t>Timing</a:t>
              </a:r>
              <a:endParaRPr lang="en-SG" sz="1400" kern="1200"/>
            </a:p>
          </p:txBody>
        </p:sp>
      </p:grpSp>
      <p:pic>
        <p:nvPicPr>
          <p:cNvPr id="14" name="Graphic 13" descr="Badge 1 with solid fill">
            <a:extLst>
              <a:ext uri="{FF2B5EF4-FFF2-40B4-BE49-F238E27FC236}">
                <a16:creationId xmlns:a16="http://schemas.microsoft.com/office/drawing/2014/main" id="{4CC4ED83-D2DB-FAC8-9235-EA8E85D0119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70993" y="2552700"/>
            <a:ext cx="542925" cy="542925"/>
          </a:xfrm>
          <a:prstGeom prst="rect">
            <a:avLst/>
          </a:prstGeom>
        </p:spPr>
      </p:pic>
      <p:pic>
        <p:nvPicPr>
          <p:cNvPr id="16" name="Graphic 15" descr="Badge with solid fill">
            <a:extLst>
              <a:ext uri="{FF2B5EF4-FFF2-40B4-BE49-F238E27FC236}">
                <a16:creationId xmlns:a16="http://schemas.microsoft.com/office/drawing/2014/main" id="{E7F4F6F3-CD37-1E03-8EFC-AACB5413E4D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970993" y="3442457"/>
            <a:ext cx="542925" cy="542925"/>
          </a:xfrm>
          <a:prstGeom prst="rect">
            <a:avLst/>
          </a:prstGeom>
        </p:spPr>
      </p:pic>
      <p:pic>
        <p:nvPicPr>
          <p:cNvPr id="17" name="Graphic 16" descr="Badge 3 with solid fill">
            <a:extLst>
              <a:ext uri="{FF2B5EF4-FFF2-40B4-BE49-F238E27FC236}">
                <a16:creationId xmlns:a16="http://schemas.microsoft.com/office/drawing/2014/main" id="{0FD1F38E-E551-806E-6AE3-B3F77659226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970993" y="4121146"/>
            <a:ext cx="542925" cy="542925"/>
          </a:xfrm>
          <a:prstGeom prst="rect">
            <a:avLst/>
          </a:prstGeom>
        </p:spPr>
      </p:pic>
      <p:pic>
        <p:nvPicPr>
          <p:cNvPr id="19" name="Graphic 18" descr="Badge 4 with solid fill">
            <a:extLst>
              <a:ext uri="{FF2B5EF4-FFF2-40B4-BE49-F238E27FC236}">
                <a16:creationId xmlns:a16="http://schemas.microsoft.com/office/drawing/2014/main" id="{4BEECF98-7D1A-0E89-BEB0-44BF4816BF7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970992" y="4951358"/>
            <a:ext cx="542925" cy="542925"/>
          </a:xfrm>
          <a:prstGeom prst="rect">
            <a:avLst/>
          </a:prstGeom>
        </p:spPr>
      </p:pic>
      <p:grpSp>
        <p:nvGrpSpPr>
          <p:cNvPr id="3" name="Group 2">
            <a:extLst>
              <a:ext uri="{FF2B5EF4-FFF2-40B4-BE49-F238E27FC236}">
                <a16:creationId xmlns:a16="http://schemas.microsoft.com/office/drawing/2014/main" id="{D8A444F8-6B1D-11F7-0B55-EABC38F83F1E}"/>
              </a:ext>
            </a:extLst>
          </p:cNvPr>
          <p:cNvGrpSpPr/>
          <p:nvPr/>
        </p:nvGrpSpPr>
        <p:grpSpPr>
          <a:xfrm>
            <a:off x="-5737" y="7103"/>
            <a:ext cx="12204000" cy="271419"/>
            <a:chOff x="-5737" y="7103"/>
            <a:chExt cx="12204000" cy="271419"/>
          </a:xfrm>
        </p:grpSpPr>
        <p:grpSp>
          <p:nvGrpSpPr>
            <p:cNvPr id="4" name="Group 3">
              <a:extLst>
                <a:ext uri="{FF2B5EF4-FFF2-40B4-BE49-F238E27FC236}">
                  <a16:creationId xmlns:a16="http://schemas.microsoft.com/office/drawing/2014/main" id="{13E0AC8D-2252-07A0-B6B3-7E74351B8B58}"/>
                </a:ext>
              </a:extLst>
            </p:cNvPr>
            <p:cNvGrpSpPr/>
            <p:nvPr/>
          </p:nvGrpSpPr>
          <p:grpSpPr>
            <a:xfrm>
              <a:off x="-5737" y="7103"/>
              <a:ext cx="12204000" cy="271419"/>
              <a:chOff x="-5736" y="7103"/>
              <a:chExt cx="11515033" cy="271419"/>
            </a:xfrm>
          </p:grpSpPr>
          <p:cxnSp>
            <p:nvCxnSpPr>
              <p:cNvPr id="9" name="Straight Connector 8">
                <a:extLst>
                  <a:ext uri="{FF2B5EF4-FFF2-40B4-BE49-F238E27FC236}">
                    <a16:creationId xmlns:a16="http://schemas.microsoft.com/office/drawing/2014/main" id="{16BB4659-AFBC-197F-5C83-6F69E1C53055}"/>
                  </a:ext>
                </a:extLst>
              </p:cNvPr>
              <p:cNvCxnSpPr>
                <a:cxnSpLocks/>
              </p:cNvCxnSpPr>
              <p:nvPr/>
            </p:nvCxnSpPr>
            <p:spPr>
              <a:xfrm>
                <a:off x="-5736" y="278522"/>
                <a:ext cx="11515033"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Rectangle: Top Corners Rounded 9">
                <a:extLst>
                  <a:ext uri="{FF2B5EF4-FFF2-40B4-BE49-F238E27FC236}">
                    <a16:creationId xmlns:a16="http://schemas.microsoft.com/office/drawing/2014/main" id="{1F5674B1-83EE-CDAD-963F-A9705819FD2F}"/>
                  </a:ext>
                </a:extLst>
              </p:cNvPr>
              <p:cNvSpPr/>
              <p:nvPr/>
            </p:nvSpPr>
            <p:spPr>
              <a:xfrm>
                <a:off x="8058247" y="7103"/>
                <a:ext cx="3417102" cy="269726"/>
              </a:xfrm>
              <a:prstGeom prst="round2SameRect">
                <a:avLst>
                  <a:gd name="adj1" fmla="val 50000"/>
                  <a:gd name="adj2" fmla="val 0"/>
                </a:avLst>
              </a:prstGeom>
              <a:solidFill>
                <a:schemeClr val="bg1"/>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blipFill>
                      <a:blip r:embed="rId16"/>
                      <a:tile tx="0" ty="0" sx="100000" sy="100000" flip="none" algn="bl"/>
                    </a:blipFill>
                  </a:rPr>
                  <a:t>policy RECOMMENDATIONS</a:t>
                </a:r>
                <a:endParaRPr lang="en-SG" sz="1000" b="1" cap="all">
                  <a:blipFill>
                    <a:blip r:embed="rId16"/>
                    <a:tile tx="0" ty="0" sx="100000" sy="100000" flip="none" algn="bl"/>
                  </a:blipFill>
                </a:endParaRPr>
              </a:p>
            </p:txBody>
          </p:sp>
        </p:grpSp>
        <p:cxnSp>
          <p:nvCxnSpPr>
            <p:cNvPr id="8" name="Straight Connector 7">
              <a:extLst>
                <a:ext uri="{FF2B5EF4-FFF2-40B4-BE49-F238E27FC236}">
                  <a16:creationId xmlns:a16="http://schemas.microsoft.com/office/drawing/2014/main" id="{998642C4-49D4-7B82-AE02-F44AF0AB9DB2}"/>
                </a:ext>
              </a:extLst>
            </p:cNvPr>
            <p:cNvCxnSpPr>
              <a:cxnSpLocks/>
            </p:cNvCxnSpPr>
            <p:nvPr/>
          </p:nvCxnSpPr>
          <p:spPr>
            <a:xfrm>
              <a:off x="8546971" y="276649"/>
              <a:ext cx="3610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Slide Number Placeholder 4">
            <a:extLst>
              <a:ext uri="{FF2B5EF4-FFF2-40B4-BE49-F238E27FC236}">
                <a16:creationId xmlns:a16="http://schemas.microsoft.com/office/drawing/2014/main" id="{19ED62E0-4018-F097-BC9B-793FBF438281}"/>
              </a:ext>
            </a:extLst>
          </p:cNvPr>
          <p:cNvSpPr txBox="1">
            <a:spLocks/>
          </p:cNvSpPr>
          <p:nvPr/>
        </p:nvSpPr>
        <p:spPr>
          <a:xfrm>
            <a:off x="9243472" y="6356350"/>
            <a:ext cx="27432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E63F5C1-078D-470A-9B1F-351C9D2F8E7B}" type="slidenum">
              <a:rPr lang="en-US" sz="1200" smtClean="0">
                <a:solidFill>
                  <a:schemeClr val="tx1">
                    <a:tint val="75000"/>
                  </a:schemeClr>
                </a:solidFill>
              </a:rPr>
              <a:pPr algn="r"/>
              <a:t>28</a:t>
            </a:fld>
            <a:endParaRPr lang="en-US" sz="1200" dirty="0">
              <a:solidFill>
                <a:schemeClr val="tx1">
                  <a:tint val="75000"/>
                </a:schemeClr>
              </a:solidFill>
            </a:endParaRPr>
          </a:p>
        </p:txBody>
      </p:sp>
    </p:spTree>
    <p:extLst>
      <p:ext uri="{BB962C8B-B14F-4D97-AF65-F5344CB8AC3E}">
        <p14:creationId xmlns:p14="http://schemas.microsoft.com/office/powerpoint/2010/main" val="3218386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383506" y="1930400"/>
            <a:ext cx="2891126" cy="1077538"/>
          </a:xfrm>
        </p:spPr>
        <p:txBody>
          <a:bodyPr/>
          <a:lstStyle/>
          <a:p>
            <a:r>
              <a:rPr lang="en-US"/>
              <a:t>Thank you.</a:t>
            </a:r>
            <a:endParaRPr lang="en-SG"/>
          </a:p>
        </p:txBody>
      </p:sp>
      <p:sp>
        <p:nvSpPr>
          <p:cNvPr id="3" name="Text Placeholder 2"/>
          <p:cNvSpPr>
            <a:spLocks noGrp="1"/>
          </p:cNvSpPr>
          <p:nvPr>
            <p:ph type="body" sz="quarter" idx="14"/>
          </p:nvPr>
        </p:nvSpPr>
        <p:spPr>
          <a:xfrm>
            <a:off x="3318034" y="3136988"/>
            <a:ext cx="5072725" cy="1658296"/>
          </a:xfrm>
        </p:spPr>
        <p:txBody>
          <a:bodyPr/>
          <a:lstStyle/>
          <a:p>
            <a:r>
              <a:rPr lang="en-US" sz="1800" b="1" i="1" dirty="0">
                <a:solidFill>
                  <a:srgbClr val="C00000"/>
                </a:solidFill>
              </a:rPr>
              <a:t>Contact Us</a:t>
            </a:r>
          </a:p>
          <a:p>
            <a:r>
              <a:rPr lang="en-US" sz="1400" b="1" dirty="0"/>
              <a:t>Add: </a:t>
            </a:r>
            <a:r>
              <a:rPr lang="en-US" sz="1400" dirty="0"/>
              <a:t>10 Shenton Way, #15-08/9, Singapore 079117</a:t>
            </a:r>
          </a:p>
          <a:p>
            <a:r>
              <a:rPr lang="en-US" sz="1400" b="1" dirty="0"/>
              <a:t>Tel: </a:t>
            </a:r>
            <a:r>
              <a:rPr lang="en-US" sz="1400" dirty="0"/>
              <a:t>+65 6323 9844</a:t>
            </a:r>
          </a:p>
          <a:p>
            <a:r>
              <a:rPr lang="en-US" sz="1400" b="1"/>
              <a:t>Email:</a:t>
            </a:r>
            <a:r>
              <a:rPr lang="en-US" sz="1400"/>
              <a:t> </a:t>
            </a:r>
            <a:r>
              <a:rPr lang="en-US" sz="1400">
                <a:hlinkClick r:id="rId3"/>
              </a:rPr>
              <a:t>RegionalTeam@amro-asia.org</a:t>
            </a:r>
            <a:endParaRPr lang="en-US" sz="1400"/>
          </a:p>
          <a:p>
            <a:r>
              <a:rPr lang="en-US" sz="1400" b="1" dirty="0"/>
              <a:t>Website</a:t>
            </a:r>
            <a:r>
              <a:rPr lang="en-US" sz="1400" dirty="0"/>
              <a:t>: www.amro-asia.org</a:t>
            </a:r>
          </a:p>
          <a:p>
            <a:endParaRPr lang="en-SG" dirty="0"/>
          </a:p>
        </p:txBody>
      </p:sp>
      <p:sp>
        <p:nvSpPr>
          <p:cNvPr id="5" name="Text Placeholder 2">
            <a:extLst>
              <a:ext uri="{FF2B5EF4-FFF2-40B4-BE49-F238E27FC236}">
                <a16:creationId xmlns:a16="http://schemas.microsoft.com/office/drawing/2014/main" id="{DC007B08-AC22-F2EC-1FE1-6D948DCC54C2}"/>
              </a:ext>
            </a:extLst>
          </p:cNvPr>
          <p:cNvSpPr txBox="1">
            <a:spLocks/>
          </p:cNvSpPr>
          <p:nvPr/>
        </p:nvSpPr>
        <p:spPr>
          <a:xfrm>
            <a:off x="7861779" y="2958378"/>
            <a:ext cx="1594398" cy="165829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1"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Scan to download AREO 2024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b="1" i="1">
              <a:solidFill>
                <a:srgbClr val="C00000"/>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i="1">
                <a:solidFill>
                  <a:srgbClr val="C00000"/>
                </a:solidFill>
              </a:rPr>
              <a:t>Summary available in 10 ASEAN+3 languages</a:t>
            </a:r>
            <a:endParaRPr kumimoji="0" lang="en-US" b="1" i="1"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SG" sz="1400" b="0" i="0"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pic>
        <p:nvPicPr>
          <p:cNvPr id="7" name="Picture 6" descr="A qr code on a white background&#10;&#10;Description automatically generated">
            <a:extLst>
              <a:ext uri="{FF2B5EF4-FFF2-40B4-BE49-F238E27FC236}">
                <a16:creationId xmlns:a16="http://schemas.microsoft.com/office/drawing/2014/main" id="{52459002-66C6-7696-EFF5-770B9E7C2953}"/>
              </a:ext>
            </a:extLst>
          </p:cNvPr>
          <p:cNvPicPr>
            <a:picLocks noChangeAspect="1"/>
          </p:cNvPicPr>
          <p:nvPr/>
        </p:nvPicPr>
        <p:blipFill>
          <a:blip r:embed="rId4"/>
          <a:stretch>
            <a:fillRect/>
          </a:stretch>
        </p:blipFill>
        <p:spPr>
          <a:xfrm>
            <a:off x="9405468" y="2760136"/>
            <a:ext cx="2412000" cy="2412000"/>
          </a:xfrm>
          <a:prstGeom prst="rect">
            <a:avLst/>
          </a:prstGeom>
        </p:spPr>
      </p:pic>
      <p:sp>
        <p:nvSpPr>
          <p:cNvPr id="6" name="Slide Number Placeholder 4">
            <a:extLst>
              <a:ext uri="{FF2B5EF4-FFF2-40B4-BE49-F238E27FC236}">
                <a16:creationId xmlns:a16="http://schemas.microsoft.com/office/drawing/2014/main" id="{A100FA43-6894-9488-5F46-981090345E10}"/>
              </a:ext>
            </a:extLst>
          </p:cNvPr>
          <p:cNvSpPr txBox="1">
            <a:spLocks/>
          </p:cNvSpPr>
          <p:nvPr/>
        </p:nvSpPr>
        <p:spPr>
          <a:xfrm>
            <a:off x="9243472" y="6356350"/>
            <a:ext cx="27432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E63F5C1-078D-470A-9B1F-351C9D2F8E7B}" type="slidenum">
              <a:rPr lang="en-US" sz="1200" smtClean="0">
                <a:solidFill>
                  <a:schemeClr val="tx1">
                    <a:tint val="75000"/>
                  </a:schemeClr>
                </a:solidFill>
              </a:rPr>
              <a:pPr algn="r"/>
              <a:t>29</a:t>
            </a:fld>
            <a:endParaRPr lang="en-US" sz="1200" dirty="0">
              <a:solidFill>
                <a:schemeClr val="tx1">
                  <a:tint val="75000"/>
                </a:schemeClr>
              </a:solidFill>
            </a:endParaRPr>
          </a:p>
        </p:txBody>
      </p:sp>
    </p:spTree>
    <p:extLst>
      <p:ext uri="{BB962C8B-B14F-4D97-AF65-F5344CB8AC3E}">
        <p14:creationId xmlns:p14="http://schemas.microsoft.com/office/powerpoint/2010/main" val="4002953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72314F3-98E1-1255-3402-86B2E1D58C83}"/>
              </a:ext>
            </a:extLst>
          </p:cNvPr>
          <p:cNvSpPr>
            <a:spLocks noGrp="1"/>
          </p:cNvSpPr>
          <p:nvPr>
            <p:ph sz="quarter" idx="26"/>
          </p:nvPr>
        </p:nvSpPr>
        <p:spPr>
          <a:xfrm>
            <a:off x="364251" y="2508250"/>
            <a:ext cx="5464301" cy="3666262"/>
          </a:xfrm>
          <a:solidFill>
            <a:schemeClr val="bg1"/>
          </a:solidFill>
        </p:spPr>
        <p:txBody>
          <a:bodyPr/>
          <a:lstStyle/>
          <a:p>
            <a:endParaRPr lang="en-SG"/>
          </a:p>
        </p:txBody>
      </p:sp>
      <p:sp>
        <p:nvSpPr>
          <p:cNvPr id="4" name="Text Placeholder 3"/>
          <p:cNvSpPr>
            <a:spLocks noGrp="1"/>
          </p:cNvSpPr>
          <p:nvPr>
            <p:ph type="body" sz="quarter" idx="28"/>
          </p:nvPr>
        </p:nvSpPr>
        <p:spPr>
          <a:xfrm>
            <a:off x="364251" y="1826503"/>
            <a:ext cx="5464301" cy="730800"/>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t>World: Real GDP Growth on PPP Basis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i="0" u="none" strike="noStrike" kern="1200" cap="none" spc="0" normalizeH="0" baseline="0" noProof="0">
                <a:ln>
                  <a:noFill/>
                </a:ln>
                <a:solidFill>
                  <a:srgbClr val="171616"/>
                </a:solidFill>
                <a:effectLst/>
                <a:uLnTx/>
                <a:uFillTx/>
                <a:latin typeface="Arial"/>
                <a:ea typeface="+mn-ea"/>
                <a:cs typeface="Arial" panose="020B0604020202020204" pitchFamily="34" charset="0"/>
              </a:rPr>
              <a:t>(Percent, year-on-year)</a:t>
            </a:r>
          </a:p>
        </p:txBody>
      </p:sp>
      <p:sp>
        <p:nvSpPr>
          <p:cNvPr id="9" name="Text Placeholder 8"/>
          <p:cNvSpPr>
            <a:spLocks noGrp="1"/>
          </p:cNvSpPr>
          <p:nvPr>
            <p:ph type="body" sz="quarter" idx="35"/>
          </p:nvPr>
        </p:nvSpPr>
        <p:spPr>
          <a:xfrm>
            <a:off x="6175022" y="1826503"/>
            <a:ext cx="5480395" cy="730800"/>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t>Selected ASEAN+3: Headline Inflation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i="0" u="none" strike="noStrike" kern="1200" cap="none" spc="0" normalizeH="0" baseline="0" noProof="0">
                <a:ln>
                  <a:noFill/>
                </a:ln>
                <a:solidFill>
                  <a:srgbClr val="171616"/>
                </a:solidFill>
                <a:effectLst/>
                <a:uLnTx/>
                <a:uFillTx/>
                <a:latin typeface="Arial"/>
                <a:ea typeface="+mn-ea"/>
                <a:cs typeface="Arial" panose="020B0604020202020204" pitchFamily="34" charset="0"/>
              </a:rPr>
              <a:t>(Percent, year-on-year)</a:t>
            </a:r>
          </a:p>
        </p:txBody>
      </p:sp>
      <p:sp>
        <p:nvSpPr>
          <p:cNvPr id="18" name="Text Placeholder 8">
            <a:extLst>
              <a:ext uri="{FF2B5EF4-FFF2-40B4-BE49-F238E27FC236}">
                <a16:creationId xmlns:a16="http://schemas.microsoft.com/office/drawing/2014/main" id="{C2BA12EA-BB3A-4A73-B765-116E7D2B1847}"/>
              </a:ext>
            </a:extLst>
          </p:cNvPr>
          <p:cNvSpPr txBox="1">
            <a:spLocks/>
          </p:cNvSpPr>
          <p:nvPr/>
        </p:nvSpPr>
        <p:spPr>
          <a:xfrm>
            <a:off x="6207626" y="6341288"/>
            <a:ext cx="4896000" cy="1846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5" name="Text Placeholder 6">
            <a:extLst>
              <a:ext uri="{FF2B5EF4-FFF2-40B4-BE49-F238E27FC236}">
                <a16:creationId xmlns:a16="http://schemas.microsoft.com/office/drawing/2014/main" id="{40592F79-ED06-0A0A-FEF8-1D757216768E}"/>
              </a:ext>
            </a:extLst>
          </p:cNvPr>
          <p:cNvSpPr txBox="1">
            <a:spLocks/>
          </p:cNvSpPr>
          <p:nvPr/>
        </p:nvSpPr>
        <p:spPr>
          <a:xfrm>
            <a:off x="268904" y="6248241"/>
            <a:ext cx="5637213"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National authorities via Haver Analytics; Oxford Economics; IMF World Economic Outlook January Update 2024; AMRO staff calculations.</a:t>
            </a:r>
          </a:p>
          <a:p>
            <a:pPr marL="0" indent="0">
              <a:lnSpc>
                <a:spcPct val="100000"/>
              </a:lnSpc>
              <a:spcBef>
                <a:spcPts val="0"/>
              </a:spcBef>
              <a:buNone/>
            </a:pPr>
            <a:r>
              <a:rPr lang="en-US" sz="800">
                <a:solidFill>
                  <a:schemeClr val="bg1">
                    <a:lumMod val="50000"/>
                  </a:schemeClr>
                </a:solidFill>
              </a:rPr>
              <a:t>Note: f = forecast. Real GDP is forecast in local currency and converted to purchasing power parity (PPP).</a:t>
            </a:r>
          </a:p>
        </p:txBody>
      </p:sp>
      <p:sp>
        <p:nvSpPr>
          <p:cNvPr id="16" name="Text Placeholder 7">
            <a:extLst>
              <a:ext uri="{FF2B5EF4-FFF2-40B4-BE49-F238E27FC236}">
                <a16:creationId xmlns:a16="http://schemas.microsoft.com/office/drawing/2014/main" id="{B8ADDD1F-6ECF-842B-EC83-DF5BDF392117}"/>
              </a:ext>
            </a:extLst>
          </p:cNvPr>
          <p:cNvSpPr txBox="1">
            <a:spLocks/>
          </p:cNvSpPr>
          <p:nvPr/>
        </p:nvSpPr>
        <p:spPr>
          <a:xfrm>
            <a:off x="6096000" y="6247814"/>
            <a:ext cx="5730127" cy="2781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National authorities via Haver Analytics; AMRO staff calculations.</a:t>
            </a:r>
            <a:br>
              <a:rPr lang="en-US" sz="800">
                <a:solidFill>
                  <a:schemeClr val="bg1">
                    <a:lumMod val="50000"/>
                  </a:schemeClr>
                </a:solidFill>
              </a:rPr>
            </a:br>
            <a:r>
              <a:rPr lang="en-US" sz="800">
                <a:solidFill>
                  <a:schemeClr val="bg1">
                    <a:lumMod val="50000"/>
                  </a:schemeClr>
                </a:solidFill>
              </a:rPr>
              <a:t>Note: f = forecast. Regional aggregates for inflation are computed using simple averaging. </a:t>
            </a:r>
          </a:p>
        </p:txBody>
      </p:sp>
      <p:sp>
        <p:nvSpPr>
          <p:cNvPr id="2" name="Text Placeholder 1">
            <a:extLst>
              <a:ext uri="{FF2B5EF4-FFF2-40B4-BE49-F238E27FC236}">
                <a16:creationId xmlns:a16="http://schemas.microsoft.com/office/drawing/2014/main" id="{F875A965-2866-4B24-161B-23F3A17E7CE1}"/>
              </a:ext>
            </a:extLst>
          </p:cNvPr>
          <p:cNvSpPr txBox="1">
            <a:spLocks/>
          </p:cNvSpPr>
          <p:nvPr/>
        </p:nvSpPr>
        <p:spPr>
          <a:xfrm flipH="1">
            <a:off x="363538" y="260967"/>
            <a:ext cx="10609262" cy="984962"/>
          </a:xfrm>
          <a:prstGeom prst="rect">
            <a:avLst/>
          </a:prstGeom>
          <a:no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800" b="1"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a:t>ASEAN+3 growth to strengthen this year with continued moderating inflation, but uncertainties remain.</a:t>
            </a:r>
          </a:p>
        </p:txBody>
      </p:sp>
      <p:sp>
        <p:nvSpPr>
          <p:cNvPr id="19" name="Text Placeholder 17">
            <a:extLst>
              <a:ext uri="{FF2B5EF4-FFF2-40B4-BE49-F238E27FC236}">
                <a16:creationId xmlns:a16="http://schemas.microsoft.com/office/drawing/2014/main" id="{338417AF-DB83-3F8E-652A-72C6A1615513}"/>
              </a:ext>
            </a:extLst>
          </p:cNvPr>
          <p:cNvSpPr txBox="1">
            <a:spLocks/>
          </p:cNvSpPr>
          <p:nvPr/>
        </p:nvSpPr>
        <p:spPr>
          <a:xfrm>
            <a:off x="6191116" y="1245930"/>
            <a:ext cx="5572397"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Inflation in the region set to continue to moderate but with slower pace of disinflation</a:t>
            </a:r>
            <a:endParaRPr lang="en-SG"/>
          </a:p>
        </p:txBody>
      </p:sp>
      <p:sp>
        <p:nvSpPr>
          <p:cNvPr id="22" name="Rectangle 21">
            <a:extLst>
              <a:ext uri="{FF2B5EF4-FFF2-40B4-BE49-F238E27FC236}">
                <a16:creationId xmlns:a16="http://schemas.microsoft.com/office/drawing/2014/main" id="{1DECEF75-B005-0202-E857-3FA981CC3B2C}"/>
              </a:ext>
            </a:extLst>
          </p:cNvPr>
          <p:cNvSpPr/>
          <p:nvPr/>
        </p:nvSpPr>
        <p:spPr>
          <a:xfrm>
            <a:off x="3981450" y="2546178"/>
            <a:ext cx="1533525" cy="2962504"/>
          </a:xfrm>
          <a:prstGeom prst="rect">
            <a:avLst/>
          </a:prstGeom>
          <a:solidFill>
            <a:srgbClr val="FBE5D6"/>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0" name="Text Placeholder 19">
            <a:extLst>
              <a:ext uri="{FF2B5EF4-FFF2-40B4-BE49-F238E27FC236}">
                <a16:creationId xmlns:a16="http://schemas.microsoft.com/office/drawing/2014/main" id="{2C89EED7-C650-FBC3-0EEF-67A0DDCC83CB}"/>
              </a:ext>
            </a:extLst>
          </p:cNvPr>
          <p:cNvSpPr txBox="1">
            <a:spLocks/>
          </p:cNvSpPr>
          <p:nvPr/>
        </p:nvSpPr>
        <p:spPr>
          <a:xfrm>
            <a:off x="364251" y="1245930"/>
            <a:ext cx="5464301"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Growth in ASEAN+3 is forecast to strengthen this year and to remain robust going forward</a:t>
            </a:r>
            <a:endParaRPr lang="en-SG"/>
          </a:p>
        </p:txBody>
      </p:sp>
      <p:sp>
        <p:nvSpPr>
          <p:cNvPr id="24" name="Content Placeholder 23">
            <a:extLst>
              <a:ext uri="{FF2B5EF4-FFF2-40B4-BE49-F238E27FC236}">
                <a16:creationId xmlns:a16="http://schemas.microsoft.com/office/drawing/2014/main" id="{4A93B00C-6B8D-326A-879A-02200BA5D355}"/>
              </a:ext>
            </a:extLst>
          </p:cNvPr>
          <p:cNvSpPr>
            <a:spLocks noGrp="1"/>
          </p:cNvSpPr>
          <p:nvPr>
            <p:ph sz="quarter" idx="36"/>
          </p:nvPr>
        </p:nvSpPr>
        <p:spPr>
          <a:xfrm>
            <a:off x="6191116" y="2496010"/>
            <a:ext cx="5464301" cy="3671888"/>
          </a:xfrm>
          <a:solidFill>
            <a:schemeClr val="bg1"/>
          </a:solidFill>
        </p:spPr>
        <p:txBody>
          <a:bodyPr/>
          <a:lstStyle/>
          <a:p>
            <a:endParaRPr lang="en-SG"/>
          </a:p>
        </p:txBody>
      </p:sp>
      <p:graphicFrame>
        <p:nvGraphicFramePr>
          <p:cNvPr id="14" name="Content Placeholder 13">
            <a:extLst>
              <a:ext uri="{FF2B5EF4-FFF2-40B4-BE49-F238E27FC236}">
                <a16:creationId xmlns:a16="http://schemas.microsoft.com/office/drawing/2014/main" id="{62F5AB53-C1B3-ED55-EB38-EE154F5C570B}"/>
              </a:ext>
            </a:extLst>
          </p:cNvPr>
          <p:cNvGraphicFramePr>
            <a:graphicFrameLocks/>
          </p:cNvGraphicFramePr>
          <p:nvPr>
            <p:extLst>
              <p:ext uri="{D42A27DB-BD31-4B8C-83A1-F6EECF244321}">
                <p14:modId xmlns:p14="http://schemas.microsoft.com/office/powerpoint/2010/main" val="3102817071"/>
              </p:ext>
            </p:extLst>
          </p:nvPr>
        </p:nvGraphicFramePr>
        <p:xfrm>
          <a:off x="363538" y="2501900"/>
          <a:ext cx="5465762" cy="3671888"/>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a:extLst>
              <a:ext uri="{FF2B5EF4-FFF2-40B4-BE49-F238E27FC236}">
                <a16:creationId xmlns:a16="http://schemas.microsoft.com/office/drawing/2014/main" id="{2B9DAEF5-82D8-E748-4560-2923B81C4663}"/>
              </a:ext>
            </a:extLst>
          </p:cNvPr>
          <p:cNvSpPr/>
          <p:nvPr/>
        </p:nvSpPr>
        <p:spPr>
          <a:xfrm>
            <a:off x="9394855" y="2536957"/>
            <a:ext cx="2197029" cy="2950951"/>
          </a:xfrm>
          <a:prstGeom prst="rect">
            <a:avLst/>
          </a:prstGeom>
          <a:solidFill>
            <a:srgbClr val="FBE5D6"/>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aphicFrame>
        <p:nvGraphicFramePr>
          <p:cNvPr id="25" name="Content Placeholder 15">
            <a:extLst>
              <a:ext uri="{FF2B5EF4-FFF2-40B4-BE49-F238E27FC236}">
                <a16:creationId xmlns:a16="http://schemas.microsoft.com/office/drawing/2014/main" id="{D1CE2F0B-7C82-5E9A-834C-8F757C4A8B34}"/>
              </a:ext>
            </a:extLst>
          </p:cNvPr>
          <p:cNvGraphicFramePr>
            <a:graphicFrameLocks/>
          </p:cNvGraphicFramePr>
          <p:nvPr>
            <p:extLst>
              <p:ext uri="{D42A27DB-BD31-4B8C-83A1-F6EECF244321}">
                <p14:modId xmlns:p14="http://schemas.microsoft.com/office/powerpoint/2010/main" val="2038809153"/>
              </p:ext>
            </p:extLst>
          </p:nvPr>
        </p:nvGraphicFramePr>
        <p:xfrm>
          <a:off x="6174274" y="2508974"/>
          <a:ext cx="5464175" cy="3665538"/>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a:extLst>
              <a:ext uri="{FF2B5EF4-FFF2-40B4-BE49-F238E27FC236}">
                <a16:creationId xmlns:a16="http://schemas.microsoft.com/office/drawing/2014/main" id="{20D7264C-D042-264A-7060-B5FF59C16696}"/>
              </a:ext>
            </a:extLst>
          </p:cNvPr>
          <p:cNvGrpSpPr/>
          <p:nvPr/>
        </p:nvGrpSpPr>
        <p:grpSpPr>
          <a:xfrm>
            <a:off x="-5715" y="7102"/>
            <a:ext cx="12202207" cy="270680"/>
            <a:chOff x="-5715" y="7102"/>
            <a:chExt cx="12202207" cy="270680"/>
          </a:xfrm>
        </p:grpSpPr>
        <p:cxnSp>
          <p:nvCxnSpPr>
            <p:cNvPr id="35" name="Straight Connector 34">
              <a:extLst>
                <a:ext uri="{FF2B5EF4-FFF2-40B4-BE49-F238E27FC236}">
                  <a16:creationId xmlns:a16="http://schemas.microsoft.com/office/drawing/2014/main" id="{ED403BD3-FF64-F027-8C69-20B099C018B8}"/>
                </a:ext>
              </a:extLst>
            </p:cNvPr>
            <p:cNvCxnSpPr>
              <a:cxnSpLocks/>
            </p:cNvCxnSpPr>
            <p:nvPr/>
          </p:nvCxnSpPr>
          <p:spPr>
            <a:xfrm>
              <a:off x="-5715" y="275347"/>
              <a:ext cx="5979934"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15CC2F26-492F-DE41-421E-5CE0B7721E18}"/>
                </a:ext>
              </a:extLst>
            </p:cNvPr>
            <p:cNvGrpSpPr/>
            <p:nvPr/>
          </p:nvGrpSpPr>
          <p:grpSpPr>
            <a:xfrm>
              <a:off x="5697538" y="7102"/>
              <a:ext cx="6498954" cy="270680"/>
              <a:chOff x="5697538" y="7102"/>
              <a:chExt cx="6498954" cy="270680"/>
            </a:xfrm>
          </p:grpSpPr>
          <p:sp>
            <p:nvSpPr>
              <p:cNvPr id="37" name="Rectangle: Top Corners Rounded 36">
                <a:extLst>
                  <a:ext uri="{FF2B5EF4-FFF2-40B4-BE49-F238E27FC236}">
                    <a16:creationId xmlns:a16="http://schemas.microsoft.com/office/drawing/2014/main" id="{C1AF2985-0653-0DAB-511D-DA104FA4E06A}"/>
                  </a:ext>
                </a:extLst>
              </p:cNvPr>
              <p:cNvSpPr/>
              <p:nvPr/>
            </p:nvSpPr>
            <p:spPr>
              <a:xfrm>
                <a:off x="8058248" y="7103"/>
                <a:ext cx="2052000" cy="269726"/>
              </a:xfrm>
              <a:prstGeom prst="round2SameRect">
                <a:avLst>
                  <a:gd name="adj1" fmla="val 50000"/>
                  <a:gd name="adj2" fmla="val 0"/>
                </a:avLst>
              </a:prstGeom>
              <a:blipFill dpi="0" rotWithShape="1">
                <a:blip r:embed="rId5"/>
                <a:srcRect/>
                <a:tile tx="0" ty="0" sx="100000" sy="100000" flip="none" algn="ctr"/>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POLICY RECOMMENDATION</a:t>
                </a:r>
                <a:endParaRPr lang="en-SG" sz="1000" b="1" cap="all">
                  <a:solidFill>
                    <a:schemeClr val="bg1">
                      <a:lumMod val="75000"/>
                    </a:schemeClr>
                  </a:solidFill>
                </a:endParaRPr>
              </a:p>
            </p:txBody>
          </p:sp>
          <p:sp>
            <p:nvSpPr>
              <p:cNvPr id="38" name="Rectangle: Top Corners Rounded 37">
                <a:extLst>
                  <a:ext uri="{FF2B5EF4-FFF2-40B4-BE49-F238E27FC236}">
                    <a16:creationId xmlns:a16="http://schemas.microsoft.com/office/drawing/2014/main" id="{14EAF3F3-65BF-708A-BB45-1D5C3296B1CE}"/>
                  </a:ext>
                </a:extLst>
              </p:cNvPr>
              <p:cNvSpPr/>
              <p:nvPr/>
            </p:nvSpPr>
            <p:spPr>
              <a:xfrm>
                <a:off x="10132144" y="8056"/>
                <a:ext cx="2052000" cy="269726"/>
              </a:xfrm>
              <a:prstGeom prst="round2SameRect">
                <a:avLst>
                  <a:gd name="adj1" fmla="val 50000"/>
                  <a:gd name="adj2" fmla="val 0"/>
                </a:avLst>
              </a:prstGeom>
              <a:blipFill dpi="0" rotWithShape="1">
                <a:blip r:embed="rId5"/>
                <a:srcRect/>
                <a:tile tx="0" ty="0" sx="100000" sy="100000" flip="none" algn="ctr"/>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SPECIAL FEATURE</a:t>
                </a:r>
                <a:endParaRPr lang="en-SG" sz="1000" b="1" cap="all">
                  <a:solidFill>
                    <a:schemeClr val="bg1">
                      <a:lumMod val="75000"/>
                    </a:schemeClr>
                  </a:solidFill>
                </a:endParaRPr>
              </a:p>
            </p:txBody>
          </p:sp>
          <p:sp>
            <p:nvSpPr>
              <p:cNvPr id="39" name="Rectangle: Top Corners Rounded 38">
                <a:extLst>
                  <a:ext uri="{FF2B5EF4-FFF2-40B4-BE49-F238E27FC236}">
                    <a16:creationId xmlns:a16="http://schemas.microsoft.com/office/drawing/2014/main" id="{38972879-6583-785D-C5D4-11BA133B842F}"/>
                  </a:ext>
                </a:extLst>
              </p:cNvPr>
              <p:cNvSpPr/>
              <p:nvPr/>
            </p:nvSpPr>
            <p:spPr>
              <a:xfrm>
                <a:off x="5697538" y="7102"/>
                <a:ext cx="2328681" cy="269726"/>
              </a:xfrm>
              <a:prstGeom prst="round2SameRect">
                <a:avLst>
                  <a:gd name="adj1" fmla="val 50000"/>
                  <a:gd name="adj2" fmla="val 0"/>
                </a:avLst>
              </a:prstGeom>
              <a:solidFill>
                <a:schemeClr val="bg1"/>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blipFill dpi="0" rotWithShape="1">
                      <a:blip r:embed="rId5"/>
                      <a:srcRect/>
                      <a:tile tx="0" ty="0" sx="100000" sy="100000" flip="none" algn="ctr"/>
                    </a:blipFill>
                  </a:rPr>
                  <a:t>DEVELOPMENTS AND OUTLOOK</a:t>
                </a:r>
                <a:endParaRPr lang="en-SG" sz="1000" b="1" cap="all">
                  <a:blipFill dpi="0" rotWithShape="1">
                    <a:blip r:embed="rId5"/>
                    <a:srcRect/>
                    <a:tile tx="0" ty="0" sx="100000" sy="100000" flip="none" algn="ctr"/>
                  </a:blipFill>
                </a:endParaRPr>
              </a:p>
            </p:txBody>
          </p:sp>
          <p:cxnSp>
            <p:nvCxnSpPr>
              <p:cNvPr id="40" name="Straight Connector 39">
                <a:extLst>
                  <a:ext uri="{FF2B5EF4-FFF2-40B4-BE49-F238E27FC236}">
                    <a16:creationId xmlns:a16="http://schemas.microsoft.com/office/drawing/2014/main" id="{CB5D7254-CF3C-6087-762B-526C3C8D478D}"/>
                  </a:ext>
                </a:extLst>
              </p:cNvPr>
              <p:cNvCxnSpPr>
                <a:cxnSpLocks/>
              </p:cNvCxnSpPr>
              <p:nvPr/>
            </p:nvCxnSpPr>
            <p:spPr>
              <a:xfrm>
                <a:off x="5705475" y="276649"/>
                <a:ext cx="231501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3F81047-5886-D074-32FC-FD59B7E348DA}"/>
                  </a:ext>
                </a:extLst>
              </p:cNvPr>
              <p:cNvCxnSpPr>
                <a:cxnSpLocks/>
              </p:cNvCxnSpPr>
              <p:nvPr/>
            </p:nvCxnSpPr>
            <p:spPr>
              <a:xfrm>
                <a:off x="8020492" y="276258"/>
                <a:ext cx="417600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sp>
        <p:nvSpPr>
          <p:cNvPr id="3" name="Slide Number Placeholder 4">
            <a:extLst>
              <a:ext uri="{FF2B5EF4-FFF2-40B4-BE49-F238E27FC236}">
                <a16:creationId xmlns:a16="http://schemas.microsoft.com/office/drawing/2014/main" id="{1C172778-EB93-DB0D-7743-19B213E7D59F}"/>
              </a:ext>
            </a:extLst>
          </p:cNvPr>
          <p:cNvSpPr txBox="1">
            <a:spLocks/>
          </p:cNvSpPr>
          <p:nvPr/>
        </p:nvSpPr>
        <p:spPr>
          <a:xfrm>
            <a:off x="9243472" y="6356350"/>
            <a:ext cx="27432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E63F5C1-078D-470A-9B1F-351C9D2F8E7B}" type="slidenum">
              <a:rPr lang="en-US" sz="1200" smtClean="0">
                <a:solidFill>
                  <a:schemeClr val="tx1">
                    <a:tint val="75000"/>
                  </a:schemeClr>
                </a:solidFill>
              </a:rPr>
              <a:pPr algn="r"/>
              <a:t>3</a:t>
            </a:fld>
            <a:endParaRPr lang="en-US" sz="1200" dirty="0">
              <a:solidFill>
                <a:schemeClr val="tx1">
                  <a:tint val="75000"/>
                </a:schemeClr>
              </a:solidFill>
            </a:endParaRPr>
          </a:p>
        </p:txBody>
      </p:sp>
    </p:spTree>
    <p:extLst>
      <p:ext uri="{BB962C8B-B14F-4D97-AF65-F5344CB8AC3E}">
        <p14:creationId xmlns:p14="http://schemas.microsoft.com/office/powerpoint/2010/main" val="2712051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72314F3-98E1-1255-3402-86B2E1D58C83}"/>
              </a:ext>
            </a:extLst>
          </p:cNvPr>
          <p:cNvSpPr>
            <a:spLocks noGrp="1"/>
          </p:cNvSpPr>
          <p:nvPr>
            <p:ph sz="quarter" idx="26"/>
          </p:nvPr>
        </p:nvSpPr>
        <p:spPr>
          <a:xfrm>
            <a:off x="364251" y="2508250"/>
            <a:ext cx="5464301" cy="3666262"/>
          </a:xfrm>
          <a:solidFill>
            <a:schemeClr val="bg1"/>
          </a:solidFill>
        </p:spPr>
        <p:txBody>
          <a:bodyPr/>
          <a:lstStyle/>
          <a:p>
            <a:endParaRPr lang="en-SG"/>
          </a:p>
        </p:txBody>
      </p:sp>
      <p:sp>
        <p:nvSpPr>
          <p:cNvPr id="4" name="Text Placeholder 3"/>
          <p:cNvSpPr>
            <a:spLocks noGrp="1"/>
          </p:cNvSpPr>
          <p:nvPr>
            <p:ph type="body" sz="quarter" idx="28"/>
          </p:nvPr>
        </p:nvSpPr>
        <p:spPr>
          <a:xfrm>
            <a:off x="364251" y="1826503"/>
            <a:ext cx="5464301" cy="730800"/>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t>ASEAN+3: AMRO Staff Baseline GDP Forecast</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i="0" u="none" strike="noStrike" kern="1200" cap="none" spc="0" normalizeH="0" baseline="0" noProof="0">
                <a:ln>
                  <a:noFill/>
                </a:ln>
                <a:solidFill>
                  <a:srgbClr val="171616"/>
                </a:solidFill>
                <a:effectLst/>
                <a:uLnTx/>
                <a:uFillTx/>
                <a:latin typeface="Arial"/>
                <a:ea typeface="+mn-ea"/>
                <a:cs typeface="Arial" panose="020B0604020202020204" pitchFamily="34" charset="0"/>
              </a:rPr>
              <a:t>(Percent, year-on-year)</a:t>
            </a:r>
          </a:p>
        </p:txBody>
      </p:sp>
      <p:sp>
        <p:nvSpPr>
          <p:cNvPr id="9" name="Text Placeholder 8"/>
          <p:cNvSpPr>
            <a:spLocks noGrp="1"/>
          </p:cNvSpPr>
          <p:nvPr>
            <p:ph type="body" sz="quarter" idx="35"/>
          </p:nvPr>
        </p:nvSpPr>
        <p:spPr>
          <a:xfrm>
            <a:off x="6175022" y="1826503"/>
            <a:ext cx="5480395" cy="730800"/>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t>ASEAN+3: AMRO Staff Baseline Inflation Forecast</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i="0" u="none" strike="noStrike" kern="1200" cap="none" spc="0" normalizeH="0" baseline="0" noProof="0">
                <a:ln>
                  <a:noFill/>
                </a:ln>
                <a:solidFill>
                  <a:srgbClr val="171616"/>
                </a:solidFill>
                <a:effectLst/>
                <a:uLnTx/>
                <a:uFillTx/>
                <a:latin typeface="Arial"/>
                <a:ea typeface="+mn-ea"/>
                <a:cs typeface="Arial" panose="020B0604020202020204" pitchFamily="34" charset="0"/>
              </a:rPr>
              <a:t>(Percent, year-on-year)</a:t>
            </a:r>
          </a:p>
        </p:txBody>
      </p:sp>
      <p:sp>
        <p:nvSpPr>
          <p:cNvPr id="18" name="Text Placeholder 8">
            <a:extLst>
              <a:ext uri="{FF2B5EF4-FFF2-40B4-BE49-F238E27FC236}">
                <a16:creationId xmlns:a16="http://schemas.microsoft.com/office/drawing/2014/main" id="{C2BA12EA-BB3A-4A73-B765-116E7D2B1847}"/>
              </a:ext>
            </a:extLst>
          </p:cNvPr>
          <p:cNvSpPr txBox="1">
            <a:spLocks/>
          </p:cNvSpPr>
          <p:nvPr/>
        </p:nvSpPr>
        <p:spPr>
          <a:xfrm>
            <a:off x="6207626" y="6341288"/>
            <a:ext cx="4896000" cy="1846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5" name="Text Placeholder 6">
            <a:extLst>
              <a:ext uri="{FF2B5EF4-FFF2-40B4-BE49-F238E27FC236}">
                <a16:creationId xmlns:a16="http://schemas.microsoft.com/office/drawing/2014/main" id="{40592F79-ED06-0A0A-FEF8-1D757216768E}"/>
              </a:ext>
            </a:extLst>
          </p:cNvPr>
          <p:cNvSpPr txBox="1">
            <a:spLocks/>
          </p:cNvSpPr>
          <p:nvPr/>
        </p:nvSpPr>
        <p:spPr>
          <a:xfrm>
            <a:off x="268904" y="6248241"/>
            <a:ext cx="5637213"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National authorities via Haver Analytics, and AMRO staff estimates. </a:t>
            </a:r>
          </a:p>
          <a:p>
            <a:pPr marL="0" indent="0">
              <a:lnSpc>
                <a:spcPct val="100000"/>
              </a:lnSpc>
              <a:spcBef>
                <a:spcPts val="0"/>
              </a:spcBef>
              <a:buNone/>
            </a:pPr>
            <a:r>
              <a:rPr lang="en-US" sz="800">
                <a:solidFill>
                  <a:schemeClr val="bg1">
                    <a:lumMod val="50000"/>
                  </a:schemeClr>
                </a:solidFill>
              </a:rPr>
              <a:t>Note: f = forecast. Regional aggregates for growth are estimated using the weighted average of 2022 GDP on purchasing power parity basis.</a:t>
            </a:r>
          </a:p>
        </p:txBody>
      </p:sp>
      <p:sp>
        <p:nvSpPr>
          <p:cNvPr id="16" name="Text Placeholder 7">
            <a:extLst>
              <a:ext uri="{FF2B5EF4-FFF2-40B4-BE49-F238E27FC236}">
                <a16:creationId xmlns:a16="http://schemas.microsoft.com/office/drawing/2014/main" id="{B8ADDD1F-6ECF-842B-EC83-DF5BDF392117}"/>
              </a:ext>
            </a:extLst>
          </p:cNvPr>
          <p:cNvSpPr txBox="1">
            <a:spLocks/>
          </p:cNvSpPr>
          <p:nvPr/>
        </p:nvSpPr>
        <p:spPr>
          <a:xfrm>
            <a:off x="6096000" y="6247814"/>
            <a:ext cx="5730127" cy="2781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National authorities via Haver Analytics, and AMRO staff estimates. </a:t>
            </a:r>
            <a:br>
              <a:rPr lang="en-US" sz="800">
                <a:solidFill>
                  <a:schemeClr val="bg1">
                    <a:lumMod val="50000"/>
                  </a:schemeClr>
                </a:solidFill>
              </a:rPr>
            </a:br>
            <a:r>
              <a:rPr lang="en-US" sz="800">
                <a:solidFill>
                  <a:schemeClr val="bg1">
                    <a:lumMod val="50000"/>
                  </a:schemeClr>
                </a:solidFill>
              </a:rPr>
              <a:t>Note: f = forecast. Regional aggregates are computed using simple averaging. LA refers to Lao PDR, MM refers to Myanmar, and covers the period of 1 April to 31 December for 2023.</a:t>
            </a:r>
          </a:p>
          <a:p>
            <a:pPr marL="0" indent="0">
              <a:lnSpc>
                <a:spcPct val="100000"/>
              </a:lnSpc>
              <a:spcBef>
                <a:spcPts val="0"/>
              </a:spcBef>
              <a:buNone/>
            </a:pPr>
            <a:endParaRPr lang="en-US" sz="800">
              <a:solidFill>
                <a:schemeClr val="bg1">
                  <a:lumMod val="50000"/>
                </a:schemeClr>
              </a:solidFill>
            </a:endParaRPr>
          </a:p>
        </p:txBody>
      </p:sp>
      <p:sp>
        <p:nvSpPr>
          <p:cNvPr id="2" name="Text Placeholder 1">
            <a:extLst>
              <a:ext uri="{FF2B5EF4-FFF2-40B4-BE49-F238E27FC236}">
                <a16:creationId xmlns:a16="http://schemas.microsoft.com/office/drawing/2014/main" id="{F875A965-2866-4B24-161B-23F3A17E7CE1}"/>
              </a:ext>
            </a:extLst>
          </p:cNvPr>
          <p:cNvSpPr txBox="1">
            <a:spLocks/>
          </p:cNvSpPr>
          <p:nvPr/>
        </p:nvSpPr>
        <p:spPr>
          <a:xfrm flipH="1">
            <a:off x="363538" y="260967"/>
            <a:ext cx="10555996" cy="984962"/>
          </a:xfrm>
          <a:prstGeom prst="rect">
            <a:avLst/>
          </a:prstGeom>
          <a:no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800" b="1"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a:t>ASEAN+3 growth to strengthen this year with continued moderating inflation, but uncertainties remain.</a:t>
            </a:r>
          </a:p>
        </p:txBody>
      </p:sp>
      <p:sp>
        <p:nvSpPr>
          <p:cNvPr id="19" name="Text Placeholder 17">
            <a:extLst>
              <a:ext uri="{FF2B5EF4-FFF2-40B4-BE49-F238E27FC236}">
                <a16:creationId xmlns:a16="http://schemas.microsoft.com/office/drawing/2014/main" id="{338417AF-DB83-3F8E-652A-72C6A1615513}"/>
              </a:ext>
            </a:extLst>
          </p:cNvPr>
          <p:cNvSpPr txBox="1">
            <a:spLocks/>
          </p:cNvSpPr>
          <p:nvPr/>
        </p:nvSpPr>
        <p:spPr>
          <a:xfrm>
            <a:off x="6191116" y="1245930"/>
            <a:ext cx="5572397"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Inflation in the region set to continue to moderate but with slower pace of disinflation</a:t>
            </a:r>
            <a:endParaRPr lang="en-SG"/>
          </a:p>
        </p:txBody>
      </p:sp>
      <p:sp>
        <p:nvSpPr>
          <p:cNvPr id="20" name="Text Placeholder 19">
            <a:extLst>
              <a:ext uri="{FF2B5EF4-FFF2-40B4-BE49-F238E27FC236}">
                <a16:creationId xmlns:a16="http://schemas.microsoft.com/office/drawing/2014/main" id="{2C89EED7-C650-FBC3-0EEF-67A0DDCC83CB}"/>
              </a:ext>
            </a:extLst>
          </p:cNvPr>
          <p:cNvSpPr txBox="1">
            <a:spLocks/>
          </p:cNvSpPr>
          <p:nvPr/>
        </p:nvSpPr>
        <p:spPr>
          <a:xfrm>
            <a:off x="364251" y="1245930"/>
            <a:ext cx="5464301"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Growth in ASEAN+3 is forecast to strengthen this year and to remain robust going forward</a:t>
            </a:r>
            <a:endParaRPr lang="en-SG"/>
          </a:p>
        </p:txBody>
      </p:sp>
      <p:sp>
        <p:nvSpPr>
          <p:cNvPr id="24" name="Content Placeholder 23">
            <a:extLst>
              <a:ext uri="{FF2B5EF4-FFF2-40B4-BE49-F238E27FC236}">
                <a16:creationId xmlns:a16="http://schemas.microsoft.com/office/drawing/2014/main" id="{4A93B00C-6B8D-326A-879A-02200BA5D355}"/>
              </a:ext>
            </a:extLst>
          </p:cNvPr>
          <p:cNvSpPr>
            <a:spLocks noGrp="1"/>
          </p:cNvSpPr>
          <p:nvPr>
            <p:ph sz="quarter" idx="36"/>
          </p:nvPr>
        </p:nvSpPr>
        <p:spPr>
          <a:xfrm>
            <a:off x="6191116" y="2496010"/>
            <a:ext cx="5464301" cy="3671888"/>
          </a:xfrm>
          <a:solidFill>
            <a:schemeClr val="bg1"/>
          </a:solidFill>
        </p:spPr>
        <p:txBody>
          <a:bodyPr/>
          <a:lstStyle/>
          <a:p>
            <a:endParaRPr lang="en-SG"/>
          </a:p>
        </p:txBody>
      </p:sp>
      <p:graphicFrame>
        <p:nvGraphicFramePr>
          <p:cNvPr id="6" name="Table 5">
            <a:extLst>
              <a:ext uri="{FF2B5EF4-FFF2-40B4-BE49-F238E27FC236}">
                <a16:creationId xmlns:a16="http://schemas.microsoft.com/office/drawing/2014/main" id="{E7E6624D-7184-D6BC-568F-6EE82B559AE8}"/>
              </a:ext>
            </a:extLst>
          </p:cNvPr>
          <p:cNvGraphicFramePr>
            <a:graphicFrameLocks noGrp="1"/>
          </p:cNvGraphicFramePr>
          <p:nvPr>
            <p:extLst>
              <p:ext uri="{D42A27DB-BD31-4B8C-83A1-F6EECF244321}">
                <p14:modId xmlns:p14="http://schemas.microsoft.com/office/powerpoint/2010/main" val="438432383"/>
              </p:ext>
            </p:extLst>
          </p:nvPr>
        </p:nvGraphicFramePr>
        <p:xfrm>
          <a:off x="363538" y="2508248"/>
          <a:ext cx="5464301" cy="3659652"/>
        </p:xfrm>
        <a:graphic>
          <a:graphicData uri="http://schemas.openxmlformats.org/drawingml/2006/table">
            <a:tbl>
              <a:tblPr firstRow="1" bandRow="1">
                <a:tableStyleId>{5C22544A-7EE6-4342-B048-85BDC9FD1C3A}</a:tableStyleId>
              </a:tblPr>
              <a:tblGrid>
                <a:gridCol w="2077724">
                  <a:extLst>
                    <a:ext uri="{9D8B030D-6E8A-4147-A177-3AD203B41FA5}">
                      <a16:colId xmlns:a16="http://schemas.microsoft.com/office/drawing/2014/main" val="3185533821"/>
                    </a:ext>
                  </a:extLst>
                </a:gridCol>
                <a:gridCol w="1128859">
                  <a:extLst>
                    <a:ext uri="{9D8B030D-6E8A-4147-A177-3AD203B41FA5}">
                      <a16:colId xmlns:a16="http://schemas.microsoft.com/office/drawing/2014/main" val="287888413"/>
                    </a:ext>
                  </a:extLst>
                </a:gridCol>
                <a:gridCol w="1128859">
                  <a:extLst>
                    <a:ext uri="{9D8B030D-6E8A-4147-A177-3AD203B41FA5}">
                      <a16:colId xmlns:a16="http://schemas.microsoft.com/office/drawing/2014/main" val="3579328266"/>
                    </a:ext>
                  </a:extLst>
                </a:gridCol>
                <a:gridCol w="1128859">
                  <a:extLst>
                    <a:ext uri="{9D8B030D-6E8A-4147-A177-3AD203B41FA5}">
                      <a16:colId xmlns:a16="http://schemas.microsoft.com/office/drawing/2014/main" val="2287376171"/>
                    </a:ext>
                  </a:extLst>
                </a:gridCol>
              </a:tblGrid>
              <a:tr h="203314">
                <a:tc>
                  <a:txBody>
                    <a:bodyPr/>
                    <a:lstStyle/>
                    <a:p>
                      <a:pPr algn="l">
                        <a:lnSpc>
                          <a:spcPct val="115000"/>
                        </a:lnSpc>
                      </a:pPr>
                      <a:r>
                        <a:rPr lang="en-US" sz="1100" b="1">
                          <a:solidFill>
                            <a:schemeClr val="bg1"/>
                          </a:solidFill>
                          <a:effectLst/>
                          <a:latin typeface="+mn-lt"/>
                        </a:rPr>
                        <a:t>Economy</a:t>
                      </a:r>
                      <a:endParaRPr lang="en-SG" sz="1100" b="1">
                        <a:solidFill>
                          <a:schemeClr val="bg1"/>
                        </a:solidFill>
                        <a:effectLst/>
                        <a:latin typeface="+mn-lt"/>
                        <a:cs typeface="DaunPenh" panose="01010101010101010101" pitchFamily="2" charset="0"/>
                      </a:endParaRPr>
                    </a:p>
                  </a:txBody>
                  <a:tcPr marL="6858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100" b="1">
                          <a:solidFill>
                            <a:schemeClr val="bg1"/>
                          </a:solidFill>
                          <a:effectLst/>
                          <a:latin typeface="+mn-lt"/>
                        </a:rPr>
                        <a:t>2023</a:t>
                      </a:r>
                      <a:r>
                        <a:rPr lang="en-US" sz="1100" b="1" baseline="30000">
                          <a:solidFill>
                            <a:schemeClr val="bg1"/>
                          </a:solidFill>
                          <a:effectLst/>
                          <a:latin typeface="+mn-lt"/>
                        </a:rPr>
                        <a:t>e</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100" b="1">
                          <a:solidFill>
                            <a:schemeClr val="bg1"/>
                          </a:solidFill>
                          <a:effectLst/>
                          <a:latin typeface="+mn-lt"/>
                        </a:rPr>
                        <a:t>2024</a:t>
                      </a:r>
                      <a:r>
                        <a:rPr lang="en-US" sz="1100" b="1" baseline="30000">
                          <a:solidFill>
                            <a:schemeClr val="bg1"/>
                          </a:solidFill>
                          <a:effectLst/>
                          <a:latin typeface="+mn-lt"/>
                        </a:rPr>
                        <a:t>f</a:t>
                      </a:r>
                      <a:endParaRPr lang="en-SG" sz="1100" b="1">
                        <a:solidFill>
                          <a:schemeClr val="bg1"/>
                        </a:solidFill>
                        <a:effectLst/>
                        <a:latin typeface="+mn-lt"/>
                        <a:cs typeface="DaunPenh" panose="01010101010101010101" pitchFamily="2"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100" b="1">
                          <a:solidFill>
                            <a:schemeClr val="bg1"/>
                          </a:solidFill>
                          <a:effectLst/>
                          <a:latin typeface="+mn-lt"/>
                        </a:rPr>
                        <a:t>2025</a:t>
                      </a:r>
                      <a:r>
                        <a:rPr lang="en-US" sz="1100" b="1" baseline="30000">
                          <a:solidFill>
                            <a:schemeClr val="bg1"/>
                          </a:solidFill>
                          <a:effectLst/>
                          <a:latin typeface="+mn-lt"/>
                        </a:rPr>
                        <a:t>f</a:t>
                      </a:r>
                      <a:endParaRPr lang="en-SG" sz="1100" b="1">
                        <a:solidFill>
                          <a:schemeClr val="bg1"/>
                        </a:solidFill>
                        <a:effectLst/>
                        <a:latin typeface="+mn-lt"/>
                        <a:cs typeface="DaunPenh" panose="01010101010101010101" pitchFamily="2" charset="0"/>
                      </a:endParaRPr>
                    </a:p>
                  </a:txBody>
                  <a:tcPr marL="68580" marR="68580" marT="0" marB="0" anchor="ctr">
                    <a:lnL w="9525"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50935019"/>
                  </a:ext>
                </a:extLst>
              </a:tr>
              <a:tr h="203314">
                <a:tc>
                  <a:txBody>
                    <a:bodyPr/>
                    <a:lstStyle/>
                    <a:p>
                      <a:pPr algn="l">
                        <a:lnSpc>
                          <a:spcPct val="115000"/>
                        </a:lnSpc>
                        <a:spcBef>
                          <a:spcPts val="200"/>
                        </a:spcBef>
                        <a:spcAft>
                          <a:spcPts val="200"/>
                        </a:spcAft>
                      </a:pPr>
                      <a:r>
                        <a:rPr lang="en-US" sz="1100" b="1">
                          <a:effectLst/>
                          <a:latin typeface="+mn-lt"/>
                        </a:rPr>
                        <a:t>ASEAN+3</a:t>
                      </a:r>
                      <a:endParaRPr lang="en-SG" sz="1100" b="1">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65113" indent="0" algn="ctr">
                        <a:lnSpc>
                          <a:spcPct val="115000"/>
                        </a:lnSpc>
                        <a:spcBef>
                          <a:spcPts val="200"/>
                        </a:spcBef>
                        <a:spcAft>
                          <a:spcPts val="200"/>
                        </a:spcAft>
                      </a:pPr>
                      <a:r>
                        <a:rPr lang="en-US" sz="1100" b="1">
                          <a:effectLst/>
                          <a:latin typeface="+mn-lt"/>
                          <a:ea typeface="Calibri" panose="020F0502020204030204" pitchFamily="34" charset="0"/>
                          <a:cs typeface="DaunPenh" panose="01010101010101010101" pitchFamily="2" charset="0"/>
                        </a:rPr>
                        <a:t>4.3</a:t>
                      </a:r>
                      <a:endParaRPr lang="en-SG" sz="1100" b="1">
                        <a:effectLst/>
                        <a:latin typeface="+mn-lt"/>
                        <a:ea typeface="Calibri" panose="020F0502020204030204" pitchFamily="34" charset="0"/>
                        <a:cs typeface="DaunPenh" panose="01010101010101010101" pitchFamily="2" charset="0"/>
                      </a:endParaRPr>
                    </a:p>
                  </a:txBody>
                  <a:tcPr marL="68580" marR="323850" marT="0" marB="0" anchor="ctr">
                    <a:lnL w="12700" cmpd="sng">
                      <a:noFill/>
                    </a:lnL>
                    <a:lnR w="9525"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65113" indent="0" algn="ctr">
                        <a:lnSpc>
                          <a:spcPct val="115000"/>
                        </a:lnSpc>
                        <a:spcBef>
                          <a:spcPts val="200"/>
                        </a:spcBef>
                        <a:spcAft>
                          <a:spcPts val="200"/>
                        </a:spcAft>
                      </a:pPr>
                      <a:r>
                        <a:rPr lang="en-US" sz="1100" b="1">
                          <a:effectLst/>
                          <a:latin typeface="+mn-lt"/>
                          <a:ea typeface="Calibri" panose="020F0502020204030204" pitchFamily="34" charset="0"/>
                          <a:cs typeface="DaunPenh" panose="01010101010101010101" pitchFamily="2" charset="0"/>
                        </a:rPr>
                        <a:t>4.5</a:t>
                      </a:r>
                      <a:endParaRPr lang="en-SG" sz="1100" b="1">
                        <a:effectLst/>
                        <a:latin typeface="+mn-lt"/>
                        <a:ea typeface="Calibri" panose="020F0502020204030204" pitchFamily="34" charset="0"/>
                        <a:cs typeface="DaunPenh" panose="01010101010101010101" pitchFamily="2" charset="0"/>
                      </a:endParaRPr>
                    </a:p>
                  </a:txBody>
                  <a:tcPr marL="68580" marR="32385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65113" indent="0" algn="ctr">
                        <a:lnSpc>
                          <a:spcPct val="115000"/>
                        </a:lnSpc>
                        <a:spcBef>
                          <a:spcPts val="200"/>
                        </a:spcBef>
                        <a:spcAft>
                          <a:spcPts val="200"/>
                        </a:spcAft>
                      </a:pPr>
                      <a:r>
                        <a:rPr lang="en-US" sz="1100" b="1">
                          <a:effectLst/>
                          <a:latin typeface="+mn-lt"/>
                          <a:ea typeface="Calibri" panose="020F0502020204030204" pitchFamily="34" charset="0"/>
                          <a:cs typeface="DaunPenh" panose="01010101010101010101" pitchFamily="2" charset="0"/>
                        </a:rPr>
                        <a:t>4.2</a:t>
                      </a:r>
                      <a:endParaRPr lang="en-SG" sz="1100" b="1">
                        <a:effectLst/>
                        <a:latin typeface="+mn-lt"/>
                        <a:ea typeface="Calibri" panose="020F0502020204030204" pitchFamily="34" charset="0"/>
                        <a:cs typeface="DaunPenh" panose="01010101010101010101" pitchFamily="2" charset="0"/>
                      </a:endParaRPr>
                    </a:p>
                  </a:txBody>
                  <a:tcPr marL="68580" marR="323850" marT="0" marB="0" anchor="ctr">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6450193"/>
                  </a:ext>
                </a:extLst>
              </a:tr>
              <a:tr h="203314">
                <a:tc>
                  <a:txBody>
                    <a:bodyPr/>
                    <a:lstStyle/>
                    <a:p>
                      <a:pPr marL="0" indent="93663" algn="l">
                        <a:lnSpc>
                          <a:spcPct val="115000"/>
                        </a:lnSpc>
                        <a:spcBef>
                          <a:spcPts val="200"/>
                        </a:spcBef>
                        <a:spcAft>
                          <a:spcPts val="200"/>
                        </a:spcAft>
                      </a:pPr>
                      <a:r>
                        <a:rPr lang="en-US" sz="1100" b="1">
                          <a:effectLst/>
                          <a:latin typeface="+mn-lt"/>
                        </a:rPr>
                        <a:t>Plus-3</a:t>
                      </a:r>
                      <a:endParaRPr lang="en-SG" sz="1100" b="1">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65113" indent="0" algn="ctr">
                        <a:lnSpc>
                          <a:spcPct val="115000"/>
                        </a:lnSpc>
                        <a:spcBef>
                          <a:spcPts val="200"/>
                        </a:spcBef>
                        <a:spcAft>
                          <a:spcPts val="200"/>
                        </a:spcAft>
                      </a:pPr>
                      <a:r>
                        <a:rPr lang="en-US" sz="1100" b="1">
                          <a:effectLst/>
                          <a:latin typeface="+mn-lt"/>
                          <a:ea typeface="Calibri" panose="020F0502020204030204" pitchFamily="34" charset="0"/>
                          <a:cs typeface="DaunPenh" panose="01010101010101010101" pitchFamily="2" charset="0"/>
                        </a:rPr>
                        <a:t>4.4</a:t>
                      </a:r>
                      <a:endParaRPr lang="en-SG" sz="1100" b="1">
                        <a:effectLst/>
                        <a:latin typeface="+mn-lt"/>
                        <a:ea typeface="Calibri" panose="020F0502020204030204" pitchFamily="34" charset="0"/>
                        <a:cs typeface="DaunPenh" panose="01010101010101010101" pitchFamily="2" charset="0"/>
                      </a:endParaRPr>
                    </a:p>
                  </a:txBody>
                  <a:tcPr marL="68580" marR="323850" marT="0" marB="0" anchor="ctr">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b="1">
                          <a:effectLst/>
                          <a:latin typeface="+mn-lt"/>
                          <a:ea typeface="SimSun" panose="02010600030101010101" pitchFamily="2" charset="-122"/>
                          <a:cs typeface="Arial" panose="020B0604020202020204" pitchFamily="34" charset="0"/>
                        </a:rPr>
                        <a:t>4.4</a:t>
                      </a:r>
                      <a:endParaRPr lang="en-SG" sz="1100">
                        <a:effectLst/>
                        <a:latin typeface="+mn-lt"/>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SG" sz="1100" b="1" i="0" u="none" strike="noStrike">
                          <a:solidFill>
                            <a:srgbClr val="000000"/>
                          </a:solidFill>
                          <a:effectLst/>
                          <a:latin typeface="Arial" panose="020B0604020202020204" pitchFamily="34" charset="0"/>
                        </a:rPr>
                        <a:t>4.1</a:t>
                      </a:r>
                    </a:p>
                  </a:txBody>
                  <a:tcPr marL="0" marR="0" marT="0" marB="0" anchor="ctr">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18433335"/>
                  </a:ext>
                </a:extLst>
              </a:tr>
              <a:tr h="203314">
                <a:tc>
                  <a:txBody>
                    <a:bodyPr/>
                    <a:lstStyle/>
                    <a:p>
                      <a:pPr marL="177800" indent="-84138" algn="l">
                        <a:lnSpc>
                          <a:spcPct val="115000"/>
                        </a:lnSpc>
                        <a:spcBef>
                          <a:spcPts val="200"/>
                        </a:spcBef>
                        <a:spcAft>
                          <a:spcPts val="200"/>
                        </a:spcAft>
                      </a:pPr>
                      <a:r>
                        <a:rPr lang="en-US" sz="1100">
                          <a:effectLst/>
                          <a:latin typeface="+mn-lt"/>
                        </a:rPr>
                        <a:t>	China	</a:t>
                      </a:r>
                      <a:endParaRPr lang="en-SG" sz="1100">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5.2</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5.3</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4.9</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4956162"/>
                  </a:ext>
                </a:extLst>
              </a:tr>
              <a:tr h="203314">
                <a:tc>
                  <a:txBody>
                    <a:bodyPr/>
                    <a:lstStyle/>
                    <a:p>
                      <a:pPr marL="271463" indent="-93663" algn="l">
                        <a:lnSpc>
                          <a:spcPct val="115000"/>
                        </a:lnSpc>
                        <a:spcBef>
                          <a:spcPts val="200"/>
                        </a:spcBef>
                        <a:spcAft>
                          <a:spcPts val="200"/>
                        </a:spcAft>
                      </a:pPr>
                      <a:r>
                        <a:rPr lang="en-US" sz="1100">
                          <a:effectLst/>
                          <a:latin typeface="+mn-lt"/>
                        </a:rPr>
                        <a:t>Hong Kong, China</a:t>
                      </a:r>
                      <a:endParaRPr lang="en-SG" sz="1100">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3.2</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3.5</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3.0</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86557948"/>
                  </a:ext>
                </a:extLst>
              </a:tr>
              <a:tr h="203314">
                <a:tc>
                  <a:txBody>
                    <a:bodyPr/>
                    <a:lstStyle/>
                    <a:p>
                      <a:pPr marL="363538" indent="-185738" algn="l">
                        <a:lnSpc>
                          <a:spcPct val="115000"/>
                        </a:lnSpc>
                        <a:spcBef>
                          <a:spcPts val="200"/>
                        </a:spcBef>
                        <a:spcAft>
                          <a:spcPts val="200"/>
                        </a:spcAft>
                      </a:pPr>
                      <a:r>
                        <a:rPr lang="en-US" sz="1100">
                          <a:effectLst/>
                          <a:latin typeface="+mn-lt"/>
                        </a:rPr>
                        <a:t>Japan</a:t>
                      </a:r>
                      <a:endParaRPr lang="en-SG" sz="1100">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1.9</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1.1</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1.0</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86814246"/>
                  </a:ext>
                </a:extLst>
              </a:tr>
              <a:tr h="203314">
                <a:tc>
                  <a:txBody>
                    <a:bodyPr/>
                    <a:lstStyle/>
                    <a:p>
                      <a:pPr marL="363538" indent="-185738" algn="l">
                        <a:lnSpc>
                          <a:spcPct val="115000"/>
                        </a:lnSpc>
                        <a:spcBef>
                          <a:spcPts val="200"/>
                        </a:spcBef>
                        <a:spcAft>
                          <a:spcPts val="200"/>
                        </a:spcAft>
                      </a:pPr>
                      <a:r>
                        <a:rPr lang="en-US" sz="1100">
                          <a:effectLst/>
                          <a:latin typeface="+mn-lt"/>
                        </a:rPr>
                        <a:t>Korea</a:t>
                      </a:r>
                      <a:endParaRPr lang="en-SG" sz="1100">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1.4</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2.3</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2.1</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0644958"/>
                  </a:ext>
                </a:extLst>
              </a:tr>
              <a:tr h="203314">
                <a:tc>
                  <a:txBody>
                    <a:bodyPr/>
                    <a:lstStyle/>
                    <a:p>
                      <a:pPr marL="176213" indent="-82550" algn="l">
                        <a:lnSpc>
                          <a:spcPct val="115000"/>
                        </a:lnSpc>
                        <a:spcBef>
                          <a:spcPts val="200"/>
                        </a:spcBef>
                        <a:spcAft>
                          <a:spcPts val="200"/>
                        </a:spcAft>
                      </a:pPr>
                      <a:r>
                        <a:rPr lang="en-US" sz="1100" b="1">
                          <a:solidFill>
                            <a:srgbClr val="C00000"/>
                          </a:solidFill>
                          <a:effectLst/>
                          <a:latin typeface="+mn-lt"/>
                        </a:rPr>
                        <a:t>ASEAN</a:t>
                      </a:r>
                      <a:endParaRPr lang="en-SG" sz="1100" b="1">
                        <a:solidFill>
                          <a:srgbClr val="C00000"/>
                        </a:solidFill>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65113" indent="0" algn="ctr">
                        <a:lnSpc>
                          <a:spcPct val="115000"/>
                        </a:lnSpc>
                        <a:spcBef>
                          <a:spcPts val="200"/>
                        </a:spcBef>
                        <a:spcAft>
                          <a:spcPts val="200"/>
                        </a:spcAft>
                      </a:pPr>
                      <a:r>
                        <a:rPr lang="en-US" sz="1100" b="1">
                          <a:solidFill>
                            <a:srgbClr val="C00000"/>
                          </a:solidFill>
                          <a:effectLst/>
                          <a:latin typeface="+mn-lt"/>
                          <a:ea typeface="Calibri" panose="020F0502020204030204" pitchFamily="34" charset="0"/>
                          <a:cs typeface="DaunPenh" panose="01010101010101010101" pitchFamily="2" charset="0"/>
                        </a:rPr>
                        <a:t>4.2</a:t>
                      </a:r>
                      <a:endParaRPr lang="en-SG" sz="1100" b="1">
                        <a:solidFill>
                          <a:srgbClr val="C00000"/>
                        </a:solidFill>
                        <a:effectLst/>
                        <a:latin typeface="+mn-lt"/>
                        <a:ea typeface="Calibri" panose="020F0502020204030204" pitchFamily="34" charset="0"/>
                        <a:cs typeface="DaunPenh" panose="01010101010101010101" pitchFamily="2" charset="0"/>
                      </a:endParaRPr>
                    </a:p>
                  </a:txBody>
                  <a:tcPr marL="68580" marR="323850" marT="0" marB="0" anchor="ctr">
                    <a:lnL w="12700" cmpd="sng">
                      <a:noFill/>
                    </a:lnL>
                    <a:lnR w="9525" cap="flat" cmpd="sng" algn="ctr">
                      <a:solidFill>
                        <a:schemeClr val="bg1">
                          <a:lumMod val="8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b="1">
                          <a:solidFill>
                            <a:srgbClr val="C00000"/>
                          </a:solidFill>
                          <a:effectLst/>
                          <a:latin typeface="+mn-lt"/>
                          <a:ea typeface="SimSun" panose="02010600030101010101" pitchFamily="2" charset="-122"/>
                          <a:cs typeface="Arial" panose="020B0604020202020204" pitchFamily="34" charset="0"/>
                        </a:rPr>
                        <a:t>4.8</a:t>
                      </a:r>
                      <a:endParaRPr lang="en-SG" sz="1100">
                        <a:solidFill>
                          <a:srgbClr val="C00000"/>
                        </a:solidFill>
                        <a:effectLst/>
                        <a:latin typeface="+mn-lt"/>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SG" sz="1100" b="1" i="0" u="none" strike="noStrike">
                          <a:solidFill>
                            <a:srgbClr val="C00000"/>
                          </a:solidFill>
                          <a:effectLst/>
                          <a:latin typeface="Arial" panose="020B0604020202020204" pitchFamily="34" charset="0"/>
                        </a:rPr>
                        <a:t>4.9</a:t>
                      </a:r>
                    </a:p>
                  </a:txBody>
                  <a:tcPr marL="0" marR="0" marT="0" marB="0" anchor="ctr">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06547102"/>
                  </a:ext>
                </a:extLst>
              </a:tr>
              <a:tr h="203314">
                <a:tc>
                  <a:txBody>
                    <a:bodyPr/>
                    <a:lstStyle/>
                    <a:p>
                      <a:pPr marL="363538" indent="-185738" algn="l">
                        <a:lnSpc>
                          <a:spcPct val="115000"/>
                        </a:lnSpc>
                        <a:spcBef>
                          <a:spcPts val="200"/>
                        </a:spcBef>
                        <a:spcAft>
                          <a:spcPts val="200"/>
                        </a:spcAft>
                      </a:pPr>
                      <a:r>
                        <a:rPr lang="en-US" sz="1100">
                          <a:effectLst/>
                          <a:latin typeface="+mn-lt"/>
                        </a:rPr>
                        <a:t>Brunei Darussalam</a:t>
                      </a:r>
                      <a:endParaRPr lang="en-SG" sz="1100">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1.4</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2.7</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2.9</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38139964"/>
                  </a:ext>
                </a:extLst>
              </a:tr>
              <a:tr h="203314">
                <a:tc>
                  <a:txBody>
                    <a:bodyPr/>
                    <a:lstStyle/>
                    <a:p>
                      <a:pPr marL="363538" indent="-185738" algn="l">
                        <a:lnSpc>
                          <a:spcPct val="115000"/>
                        </a:lnSpc>
                        <a:spcBef>
                          <a:spcPts val="200"/>
                        </a:spcBef>
                        <a:spcAft>
                          <a:spcPts val="200"/>
                        </a:spcAft>
                      </a:pPr>
                      <a:r>
                        <a:rPr lang="en-US" sz="1100">
                          <a:effectLst/>
                          <a:latin typeface="+mn-lt"/>
                        </a:rPr>
                        <a:t>Cambodia</a:t>
                      </a:r>
                      <a:endParaRPr lang="en-SG" sz="1100">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5.3</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6.2</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6.4</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77504384"/>
                  </a:ext>
                </a:extLst>
              </a:tr>
              <a:tr h="203314">
                <a:tc>
                  <a:txBody>
                    <a:bodyPr/>
                    <a:lstStyle/>
                    <a:p>
                      <a:pPr marL="363538" indent="-185738" algn="l">
                        <a:lnSpc>
                          <a:spcPct val="115000"/>
                        </a:lnSpc>
                        <a:spcBef>
                          <a:spcPts val="200"/>
                        </a:spcBef>
                        <a:spcAft>
                          <a:spcPts val="200"/>
                        </a:spcAft>
                      </a:pPr>
                      <a:r>
                        <a:rPr lang="en-US" sz="1100">
                          <a:effectLst/>
                          <a:latin typeface="+mn-lt"/>
                        </a:rPr>
                        <a:t>Indonesia</a:t>
                      </a:r>
                      <a:endParaRPr lang="en-SG" sz="1100">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5.0</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5.2</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5.2</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73676362"/>
                  </a:ext>
                </a:extLst>
              </a:tr>
              <a:tr h="203314">
                <a:tc>
                  <a:txBody>
                    <a:bodyPr/>
                    <a:lstStyle/>
                    <a:p>
                      <a:pPr marL="363538" indent="-185738" algn="l">
                        <a:lnSpc>
                          <a:spcPct val="115000"/>
                        </a:lnSpc>
                        <a:spcBef>
                          <a:spcPts val="200"/>
                        </a:spcBef>
                        <a:spcAft>
                          <a:spcPts val="200"/>
                        </a:spcAft>
                      </a:pPr>
                      <a:r>
                        <a:rPr lang="en-US" sz="1100">
                          <a:effectLst/>
                          <a:latin typeface="+mn-lt"/>
                        </a:rPr>
                        <a:t>Lao PDR</a:t>
                      </a:r>
                      <a:endParaRPr lang="en-SG" sz="1100">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4.3</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4.7</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4.9</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0900083"/>
                  </a:ext>
                </a:extLst>
              </a:tr>
              <a:tr h="203314">
                <a:tc>
                  <a:txBody>
                    <a:bodyPr/>
                    <a:lstStyle/>
                    <a:p>
                      <a:pPr marL="363538" indent="-185738" algn="l">
                        <a:lnSpc>
                          <a:spcPct val="115000"/>
                        </a:lnSpc>
                        <a:spcBef>
                          <a:spcPts val="200"/>
                        </a:spcBef>
                        <a:spcAft>
                          <a:spcPts val="200"/>
                        </a:spcAft>
                      </a:pPr>
                      <a:r>
                        <a:rPr lang="en-US" sz="1100">
                          <a:effectLst/>
                          <a:latin typeface="+mn-lt"/>
                        </a:rPr>
                        <a:t>Malaysia</a:t>
                      </a:r>
                      <a:endParaRPr lang="en-SG" sz="1100">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3.7</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5.0</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4.7</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32879291"/>
                  </a:ext>
                </a:extLst>
              </a:tr>
              <a:tr h="203314">
                <a:tc>
                  <a:txBody>
                    <a:bodyPr/>
                    <a:lstStyle/>
                    <a:p>
                      <a:pPr marL="363538" indent="-185738" algn="l">
                        <a:lnSpc>
                          <a:spcPct val="115000"/>
                        </a:lnSpc>
                        <a:spcBef>
                          <a:spcPts val="200"/>
                        </a:spcBef>
                        <a:spcAft>
                          <a:spcPts val="200"/>
                        </a:spcAft>
                      </a:pPr>
                      <a:r>
                        <a:rPr lang="en-US" sz="1100">
                          <a:effectLst/>
                          <a:latin typeface="+mn-lt"/>
                        </a:rPr>
                        <a:t>Myanmar</a:t>
                      </a:r>
                      <a:endParaRPr lang="en-SG" sz="1100">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3.4</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3.2</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3.2</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22379143"/>
                  </a:ext>
                </a:extLst>
              </a:tr>
              <a:tr h="203314">
                <a:tc>
                  <a:txBody>
                    <a:bodyPr/>
                    <a:lstStyle/>
                    <a:p>
                      <a:pPr marL="363538" indent="-185738" algn="l">
                        <a:lnSpc>
                          <a:spcPct val="115000"/>
                        </a:lnSpc>
                        <a:spcBef>
                          <a:spcPts val="200"/>
                        </a:spcBef>
                        <a:spcAft>
                          <a:spcPts val="200"/>
                        </a:spcAft>
                      </a:pPr>
                      <a:r>
                        <a:rPr lang="en-US" sz="1100">
                          <a:effectLst/>
                          <a:latin typeface="+mn-lt"/>
                        </a:rPr>
                        <a:t>Philippines</a:t>
                      </a:r>
                      <a:endParaRPr lang="en-SG" sz="1100">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5.6</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6.3</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6.5</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08674499"/>
                  </a:ext>
                </a:extLst>
              </a:tr>
              <a:tr h="203314">
                <a:tc>
                  <a:txBody>
                    <a:bodyPr/>
                    <a:lstStyle/>
                    <a:p>
                      <a:pPr marL="363538" indent="-185738" algn="l">
                        <a:lnSpc>
                          <a:spcPct val="115000"/>
                        </a:lnSpc>
                        <a:spcBef>
                          <a:spcPts val="200"/>
                        </a:spcBef>
                        <a:spcAft>
                          <a:spcPts val="200"/>
                        </a:spcAft>
                      </a:pPr>
                      <a:r>
                        <a:rPr lang="en-US" sz="1100">
                          <a:effectLst/>
                          <a:latin typeface="+mn-lt"/>
                        </a:rPr>
                        <a:t>Singapore</a:t>
                      </a:r>
                      <a:endParaRPr lang="en-SG" sz="1100">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1.1</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2.6</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1.9</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22927677"/>
                  </a:ext>
                </a:extLst>
              </a:tr>
              <a:tr h="203314">
                <a:tc>
                  <a:txBody>
                    <a:bodyPr/>
                    <a:lstStyle/>
                    <a:p>
                      <a:pPr marL="363538" indent="-185738" algn="l">
                        <a:lnSpc>
                          <a:spcPct val="115000"/>
                        </a:lnSpc>
                        <a:spcBef>
                          <a:spcPts val="200"/>
                        </a:spcBef>
                        <a:spcAft>
                          <a:spcPts val="200"/>
                        </a:spcAft>
                      </a:pPr>
                      <a:r>
                        <a:rPr lang="en-US" sz="1100">
                          <a:effectLst/>
                          <a:latin typeface="+mn-lt"/>
                        </a:rPr>
                        <a:t>Thailand</a:t>
                      </a:r>
                      <a:endParaRPr lang="en-SG" sz="1100">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1.9</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2.9</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3.1</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57775409"/>
                  </a:ext>
                </a:extLst>
              </a:tr>
              <a:tr h="203314">
                <a:tc>
                  <a:txBody>
                    <a:bodyPr/>
                    <a:lstStyle/>
                    <a:p>
                      <a:pPr marL="363538" indent="-185738" algn="l">
                        <a:lnSpc>
                          <a:spcPct val="115000"/>
                        </a:lnSpc>
                        <a:spcBef>
                          <a:spcPts val="200"/>
                        </a:spcBef>
                        <a:spcAft>
                          <a:spcPts val="200"/>
                        </a:spcAft>
                      </a:pPr>
                      <a:r>
                        <a:rPr lang="en-US" sz="1100">
                          <a:effectLst/>
                          <a:latin typeface="+mn-lt"/>
                        </a:rPr>
                        <a:t>Vietnam</a:t>
                      </a:r>
                      <a:endParaRPr lang="en-SG" sz="1100">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5.1</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6.0</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6.5</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17977583"/>
                  </a:ext>
                </a:extLst>
              </a:tr>
            </a:tbl>
          </a:graphicData>
        </a:graphic>
      </p:graphicFrame>
      <p:graphicFrame>
        <p:nvGraphicFramePr>
          <p:cNvPr id="10" name="Table 9">
            <a:extLst>
              <a:ext uri="{FF2B5EF4-FFF2-40B4-BE49-F238E27FC236}">
                <a16:creationId xmlns:a16="http://schemas.microsoft.com/office/drawing/2014/main" id="{0B064158-3B61-A23B-52CF-94AADE657EE8}"/>
              </a:ext>
            </a:extLst>
          </p:cNvPr>
          <p:cNvGraphicFramePr>
            <a:graphicFrameLocks noGrp="1"/>
          </p:cNvGraphicFramePr>
          <p:nvPr>
            <p:extLst>
              <p:ext uri="{D42A27DB-BD31-4B8C-83A1-F6EECF244321}">
                <p14:modId xmlns:p14="http://schemas.microsoft.com/office/powerpoint/2010/main" val="552485136"/>
              </p:ext>
            </p:extLst>
          </p:nvPr>
        </p:nvGraphicFramePr>
        <p:xfrm>
          <a:off x="6190403" y="2508248"/>
          <a:ext cx="5464301" cy="3659660"/>
        </p:xfrm>
        <a:graphic>
          <a:graphicData uri="http://schemas.openxmlformats.org/drawingml/2006/table">
            <a:tbl>
              <a:tblPr firstRow="1" bandRow="1">
                <a:tableStyleId>{5C22544A-7EE6-4342-B048-85BDC9FD1C3A}</a:tableStyleId>
              </a:tblPr>
              <a:tblGrid>
                <a:gridCol w="2077724">
                  <a:extLst>
                    <a:ext uri="{9D8B030D-6E8A-4147-A177-3AD203B41FA5}">
                      <a16:colId xmlns:a16="http://schemas.microsoft.com/office/drawing/2014/main" val="3185533821"/>
                    </a:ext>
                  </a:extLst>
                </a:gridCol>
                <a:gridCol w="1128859">
                  <a:extLst>
                    <a:ext uri="{9D8B030D-6E8A-4147-A177-3AD203B41FA5}">
                      <a16:colId xmlns:a16="http://schemas.microsoft.com/office/drawing/2014/main" val="287888413"/>
                    </a:ext>
                  </a:extLst>
                </a:gridCol>
                <a:gridCol w="1128859">
                  <a:extLst>
                    <a:ext uri="{9D8B030D-6E8A-4147-A177-3AD203B41FA5}">
                      <a16:colId xmlns:a16="http://schemas.microsoft.com/office/drawing/2014/main" val="3579328266"/>
                    </a:ext>
                  </a:extLst>
                </a:gridCol>
                <a:gridCol w="1128859">
                  <a:extLst>
                    <a:ext uri="{9D8B030D-6E8A-4147-A177-3AD203B41FA5}">
                      <a16:colId xmlns:a16="http://schemas.microsoft.com/office/drawing/2014/main" val="2287376171"/>
                    </a:ext>
                  </a:extLst>
                </a:gridCol>
              </a:tblGrid>
              <a:tr h="182983">
                <a:tc>
                  <a:txBody>
                    <a:bodyPr/>
                    <a:lstStyle/>
                    <a:p>
                      <a:pPr algn="l">
                        <a:lnSpc>
                          <a:spcPct val="115000"/>
                        </a:lnSpc>
                      </a:pPr>
                      <a:r>
                        <a:rPr lang="en-US" sz="1100" b="1">
                          <a:solidFill>
                            <a:schemeClr val="bg1"/>
                          </a:solidFill>
                          <a:effectLst/>
                          <a:latin typeface="+mn-lt"/>
                        </a:rPr>
                        <a:t>Economy</a:t>
                      </a:r>
                      <a:endParaRPr lang="en-SG" sz="1100" b="1">
                        <a:solidFill>
                          <a:schemeClr val="bg1"/>
                        </a:solidFill>
                        <a:effectLst/>
                        <a:latin typeface="+mn-lt"/>
                        <a:cs typeface="DaunPenh" panose="01010101010101010101" pitchFamily="2" charset="0"/>
                      </a:endParaRPr>
                    </a:p>
                  </a:txBody>
                  <a:tcPr marL="6858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100" b="1">
                          <a:solidFill>
                            <a:schemeClr val="bg1"/>
                          </a:solidFill>
                          <a:effectLst/>
                          <a:latin typeface="+mn-lt"/>
                        </a:rPr>
                        <a:t>2023</a:t>
                      </a:r>
                      <a:r>
                        <a:rPr lang="en-US" sz="1100" b="1" baseline="30000">
                          <a:solidFill>
                            <a:schemeClr val="bg1"/>
                          </a:solidFill>
                          <a:effectLst/>
                          <a:latin typeface="+mn-lt"/>
                        </a:rPr>
                        <a:t>e</a:t>
                      </a:r>
                    </a:p>
                  </a:txBody>
                  <a:tcPr marL="68580" marR="68580" marT="0" marB="0"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100" b="1">
                          <a:solidFill>
                            <a:schemeClr val="bg1"/>
                          </a:solidFill>
                          <a:effectLst/>
                          <a:latin typeface="+mn-lt"/>
                        </a:rPr>
                        <a:t>2024</a:t>
                      </a:r>
                      <a:r>
                        <a:rPr lang="en-US" sz="1100" b="1" baseline="30000">
                          <a:solidFill>
                            <a:schemeClr val="bg1"/>
                          </a:solidFill>
                          <a:effectLst/>
                          <a:latin typeface="+mn-lt"/>
                        </a:rPr>
                        <a:t>f</a:t>
                      </a:r>
                      <a:endParaRPr lang="en-SG" sz="1100" b="1">
                        <a:solidFill>
                          <a:schemeClr val="bg1"/>
                        </a:solidFill>
                        <a:effectLst/>
                        <a:latin typeface="+mn-lt"/>
                        <a:cs typeface="DaunPenh" panose="01010101010101010101" pitchFamily="2"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100" b="1">
                          <a:solidFill>
                            <a:schemeClr val="bg1"/>
                          </a:solidFill>
                          <a:effectLst/>
                          <a:latin typeface="+mn-lt"/>
                        </a:rPr>
                        <a:t>2025</a:t>
                      </a:r>
                      <a:r>
                        <a:rPr lang="en-US" sz="1100" b="1" baseline="30000">
                          <a:solidFill>
                            <a:schemeClr val="bg1"/>
                          </a:solidFill>
                          <a:effectLst/>
                          <a:latin typeface="+mn-lt"/>
                        </a:rPr>
                        <a:t>f</a:t>
                      </a:r>
                      <a:endParaRPr lang="en-SG" sz="1100" b="1">
                        <a:solidFill>
                          <a:schemeClr val="bg1"/>
                        </a:solidFill>
                        <a:effectLst/>
                        <a:latin typeface="+mn-lt"/>
                        <a:cs typeface="DaunPenh" panose="01010101010101010101" pitchFamily="2"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50935019"/>
                  </a:ext>
                </a:extLst>
              </a:tr>
              <a:tr h="182983">
                <a:tc>
                  <a:txBody>
                    <a:bodyPr/>
                    <a:lstStyle/>
                    <a:p>
                      <a:pPr algn="l">
                        <a:lnSpc>
                          <a:spcPct val="115000"/>
                        </a:lnSpc>
                        <a:spcBef>
                          <a:spcPts val="200"/>
                        </a:spcBef>
                        <a:spcAft>
                          <a:spcPts val="200"/>
                        </a:spcAft>
                      </a:pPr>
                      <a:r>
                        <a:rPr lang="en-US" sz="1100" b="1">
                          <a:effectLst/>
                          <a:latin typeface="+mn-lt"/>
                        </a:rPr>
                        <a:t>ASEAN+3</a:t>
                      </a:r>
                      <a:endParaRPr lang="en-SG" sz="1100" b="1">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b="1">
                          <a:solidFill>
                            <a:srgbClr val="000000"/>
                          </a:solidFill>
                          <a:effectLst/>
                          <a:latin typeface="Arial" panose="020B0604020202020204" pitchFamily="34" charset="0"/>
                          <a:ea typeface="SimSun" panose="02010600030101010101" pitchFamily="2" charset="-122"/>
                          <a:cs typeface="Arial" panose="020B0604020202020204" pitchFamily="34" charset="0"/>
                        </a:rPr>
                        <a:t>6.3</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mpd="sng">
                      <a:noFill/>
                    </a:lnL>
                    <a:lnR w="9525"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b="1">
                          <a:solidFill>
                            <a:srgbClr val="000000"/>
                          </a:solidFill>
                          <a:effectLst/>
                          <a:latin typeface="Arial" panose="020B0604020202020204" pitchFamily="34" charset="0"/>
                          <a:ea typeface="SimSun" panose="02010600030101010101" pitchFamily="2" charset="-122"/>
                          <a:cs typeface="Arial" panose="020B0604020202020204" pitchFamily="34" charset="0"/>
                        </a:rPr>
                        <a:t>4.3</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b="1">
                          <a:solidFill>
                            <a:srgbClr val="000000"/>
                          </a:solidFill>
                          <a:effectLst/>
                          <a:latin typeface="Arial" panose="020B0604020202020204" pitchFamily="34" charset="0"/>
                          <a:ea typeface="SimSun" panose="02010600030101010101" pitchFamily="2" charset="-122"/>
                          <a:cs typeface="Arial" panose="020B0604020202020204" pitchFamily="34" charset="0"/>
                        </a:rPr>
                        <a:t>3.7</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6450193"/>
                  </a:ext>
                </a:extLst>
              </a:tr>
              <a:tr h="182983">
                <a:tc>
                  <a:txBody>
                    <a:bodyPr/>
                    <a:lstStyle/>
                    <a:p>
                      <a:pPr algn="l">
                        <a:lnSpc>
                          <a:spcPct val="115000"/>
                        </a:lnSpc>
                        <a:spcBef>
                          <a:spcPts val="200"/>
                        </a:spcBef>
                        <a:spcAft>
                          <a:spcPts val="200"/>
                        </a:spcAft>
                      </a:pPr>
                      <a:r>
                        <a:rPr lang="en-US" sz="1100" b="0" i="1">
                          <a:effectLst/>
                          <a:latin typeface="+mn-lt"/>
                          <a:ea typeface="Calibri" panose="020F0502020204030204" pitchFamily="34" charset="0"/>
                          <a:cs typeface="DaunPenh" panose="01010101010101010101" pitchFamily="2" charset="0"/>
                        </a:rPr>
                        <a:t>ASEAN+3 ex. LA, MM</a:t>
                      </a:r>
                      <a:endParaRPr lang="en-SG" sz="1100" b="0" i="1">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b="1">
                          <a:effectLst/>
                          <a:latin typeface="Arial" panose="020B0604020202020204" pitchFamily="34" charset="0"/>
                          <a:ea typeface="SimSun" panose="02010600030101010101" pitchFamily="2" charset="-122"/>
                          <a:cs typeface="Arial" panose="020B0604020202020204" pitchFamily="34" charset="0"/>
                        </a:rPr>
                        <a:t>2.8</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mpd="sng">
                      <a:noFill/>
                    </a:lnL>
                    <a:lnR w="9525" cap="flat" cmpd="sng" algn="ctr">
                      <a:solidFill>
                        <a:schemeClr val="bg1">
                          <a:lumMod val="85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b="1">
                          <a:effectLst/>
                          <a:latin typeface="Arial" panose="020B0604020202020204" pitchFamily="34" charset="0"/>
                          <a:ea typeface="SimSun" panose="02010600030101010101" pitchFamily="2" charset="-122"/>
                          <a:cs typeface="Arial" panose="020B0604020202020204" pitchFamily="34" charset="0"/>
                        </a:rPr>
                        <a:t>2.5</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b="1">
                          <a:effectLst/>
                          <a:latin typeface="Arial" panose="020B0604020202020204" pitchFamily="34" charset="0"/>
                          <a:ea typeface="SimSun" panose="02010600030101010101" pitchFamily="2" charset="-122"/>
                          <a:cs typeface="Arial" panose="020B0604020202020204" pitchFamily="34" charset="0"/>
                        </a:rPr>
                        <a:t>2.3</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93408505"/>
                  </a:ext>
                </a:extLst>
              </a:tr>
              <a:tr h="182983">
                <a:tc>
                  <a:txBody>
                    <a:bodyPr/>
                    <a:lstStyle/>
                    <a:p>
                      <a:pPr marL="0" indent="93663" algn="l">
                        <a:lnSpc>
                          <a:spcPct val="115000"/>
                        </a:lnSpc>
                        <a:spcBef>
                          <a:spcPts val="200"/>
                        </a:spcBef>
                        <a:spcAft>
                          <a:spcPts val="200"/>
                        </a:spcAft>
                      </a:pPr>
                      <a:r>
                        <a:rPr lang="en-US" sz="1100" b="1">
                          <a:effectLst/>
                          <a:latin typeface="+mn-lt"/>
                        </a:rPr>
                        <a:t>Plus-3</a:t>
                      </a:r>
                      <a:endParaRPr lang="en-SG" sz="1100" b="1">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b="1">
                          <a:effectLst/>
                          <a:latin typeface="Arial" panose="020B0604020202020204" pitchFamily="34" charset="0"/>
                          <a:ea typeface="SimSun" panose="02010600030101010101" pitchFamily="2" charset="-122"/>
                          <a:cs typeface="Arial" panose="020B0604020202020204" pitchFamily="34" charset="0"/>
                        </a:rPr>
                        <a:t>2.3</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b="1">
                          <a:effectLst/>
                          <a:latin typeface="Arial" panose="020B0604020202020204" pitchFamily="34" charset="0"/>
                          <a:ea typeface="SimSun" panose="02010600030101010101" pitchFamily="2" charset="-122"/>
                          <a:cs typeface="Arial" panose="020B0604020202020204" pitchFamily="34" charset="0"/>
                        </a:rPr>
                        <a:t>2.1</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b="1">
                          <a:effectLst/>
                          <a:latin typeface="Arial" panose="020B0604020202020204" pitchFamily="34" charset="0"/>
                          <a:ea typeface="SimSun" panose="02010600030101010101" pitchFamily="2" charset="-122"/>
                          <a:cs typeface="Arial" panose="020B0604020202020204" pitchFamily="34" charset="0"/>
                        </a:rPr>
                        <a:t>2.0</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18433335"/>
                  </a:ext>
                </a:extLst>
              </a:tr>
              <a:tr h="182983">
                <a:tc>
                  <a:txBody>
                    <a:bodyPr/>
                    <a:lstStyle/>
                    <a:p>
                      <a:pPr marL="177800" indent="-84138" algn="l">
                        <a:lnSpc>
                          <a:spcPct val="115000"/>
                        </a:lnSpc>
                        <a:spcBef>
                          <a:spcPts val="200"/>
                        </a:spcBef>
                        <a:spcAft>
                          <a:spcPts val="200"/>
                        </a:spcAft>
                      </a:pPr>
                      <a:r>
                        <a:rPr lang="en-US" sz="1100">
                          <a:effectLst/>
                          <a:latin typeface="+mn-lt"/>
                        </a:rPr>
                        <a:t>	China	</a:t>
                      </a:r>
                      <a:endParaRPr lang="en-SG" sz="1100">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0.2</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1.0</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1.6</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4956162"/>
                  </a:ext>
                </a:extLst>
              </a:tr>
              <a:tr h="182983">
                <a:tc>
                  <a:txBody>
                    <a:bodyPr/>
                    <a:lstStyle/>
                    <a:p>
                      <a:pPr marL="271463" indent="-93663" algn="l">
                        <a:lnSpc>
                          <a:spcPct val="115000"/>
                        </a:lnSpc>
                        <a:spcBef>
                          <a:spcPts val="200"/>
                        </a:spcBef>
                        <a:spcAft>
                          <a:spcPts val="200"/>
                        </a:spcAft>
                      </a:pPr>
                      <a:r>
                        <a:rPr lang="en-US" sz="1100">
                          <a:effectLst/>
                          <a:latin typeface="+mn-lt"/>
                        </a:rPr>
                        <a:t>Hong Kong, China</a:t>
                      </a:r>
                      <a:endParaRPr lang="en-SG" sz="1100">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2.1</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2.5</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2.3</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86557948"/>
                  </a:ext>
                </a:extLst>
              </a:tr>
              <a:tr h="182983">
                <a:tc>
                  <a:txBody>
                    <a:bodyPr/>
                    <a:lstStyle/>
                    <a:p>
                      <a:pPr marL="363538" indent="-185738" algn="l">
                        <a:lnSpc>
                          <a:spcPct val="115000"/>
                        </a:lnSpc>
                        <a:spcBef>
                          <a:spcPts val="200"/>
                        </a:spcBef>
                        <a:spcAft>
                          <a:spcPts val="200"/>
                        </a:spcAft>
                      </a:pPr>
                      <a:r>
                        <a:rPr lang="en-US" sz="1100">
                          <a:effectLst/>
                          <a:latin typeface="+mn-lt"/>
                        </a:rPr>
                        <a:t>Japan</a:t>
                      </a:r>
                      <a:endParaRPr lang="en-SG" sz="1100">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3.3</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2.5</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2.1</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86814246"/>
                  </a:ext>
                </a:extLst>
              </a:tr>
              <a:tr h="182983">
                <a:tc>
                  <a:txBody>
                    <a:bodyPr/>
                    <a:lstStyle/>
                    <a:p>
                      <a:pPr marL="363538" indent="-185738" algn="l">
                        <a:lnSpc>
                          <a:spcPct val="115000"/>
                        </a:lnSpc>
                        <a:spcBef>
                          <a:spcPts val="200"/>
                        </a:spcBef>
                        <a:spcAft>
                          <a:spcPts val="200"/>
                        </a:spcAft>
                      </a:pPr>
                      <a:r>
                        <a:rPr lang="en-US" sz="1100">
                          <a:effectLst/>
                          <a:latin typeface="+mn-lt"/>
                        </a:rPr>
                        <a:t>Korea</a:t>
                      </a:r>
                      <a:endParaRPr lang="en-SG" sz="1100">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3.6</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2.5</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2.0</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0644958"/>
                  </a:ext>
                </a:extLst>
              </a:tr>
              <a:tr h="182983">
                <a:tc>
                  <a:txBody>
                    <a:bodyPr/>
                    <a:lstStyle/>
                    <a:p>
                      <a:pPr marL="176213" indent="-82550" algn="l">
                        <a:lnSpc>
                          <a:spcPct val="115000"/>
                        </a:lnSpc>
                        <a:spcBef>
                          <a:spcPts val="200"/>
                        </a:spcBef>
                        <a:spcAft>
                          <a:spcPts val="200"/>
                        </a:spcAft>
                      </a:pPr>
                      <a:r>
                        <a:rPr lang="en-US" sz="1100" b="1">
                          <a:solidFill>
                            <a:srgbClr val="C00000"/>
                          </a:solidFill>
                          <a:effectLst/>
                          <a:latin typeface="+mn-lt"/>
                        </a:rPr>
                        <a:t>ASEAN</a:t>
                      </a:r>
                      <a:endParaRPr lang="en-SG" sz="1100" b="1">
                        <a:solidFill>
                          <a:srgbClr val="C00000"/>
                        </a:solidFill>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b="1">
                          <a:solidFill>
                            <a:srgbClr val="C00000"/>
                          </a:solidFill>
                          <a:effectLst/>
                          <a:latin typeface="Arial" panose="020B0604020202020204" pitchFamily="34" charset="0"/>
                          <a:ea typeface="SimSun" panose="02010600030101010101" pitchFamily="2" charset="-122"/>
                          <a:cs typeface="Arial" panose="020B0604020202020204" pitchFamily="34" charset="0"/>
                        </a:rPr>
                        <a:t>8.0</a:t>
                      </a:r>
                      <a:endParaRPr lang="en-SG" sz="1100">
                        <a:solidFill>
                          <a:srgbClr val="C0000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b="1">
                          <a:solidFill>
                            <a:srgbClr val="C00000"/>
                          </a:solidFill>
                          <a:effectLst/>
                          <a:latin typeface="Arial" panose="020B0604020202020204" pitchFamily="34" charset="0"/>
                          <a:ea typeface="SimSun" panose="02010600030101010101" pitchFamily="2" charset="-122"/>
                          <a:cs typeface="Arial" panose="020B0604020202020204" pitchFamily="34" charset="0"/>
                        </a:rPr>
                        <a:t>5.2</a:t>
                      </a:r>
                      <a:endParaRPr lang="en-SG" sz="1100">
                        <a:solidFill>
                          <a:srgbClr val="C0000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b="1">
                          <a:solidFill>
                            <a:srgbClr val="C00000"/>
                          </a:solidFill>
                          <a:effectLst/>
                          <a:latin typeface="Arial" panose="020B0604020202020204" pitchFamily="34" charset="0"/>
                          <a:ea typeface="SimSun" panose="02010600030101010101" pitchFamily="2" charset="-122"/>
                          <a:cs typeface="Arial" panose="020B0604020202020204" pitchFamily="34" charset="0"/>
                        </a:rPr>
                        <a:t>4.4</a:t>
                      </a:r>
                      <a:endParaRPr lang="en-SG" sz="1100">
                        <a:solidFill>
                          <a:srgbClr val="C0000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06547102"/>
                  </a:ext>
                </a:extLst>
              </a:tr>
              <a:tr h="182983">
                <a:tc>
                  <a:txBody>
                    <a:bodyPr/>
                    <a:lstStyle/>
                    <a:p>
                      <a:pPr marL="176213" indent="-82550" algn="l">
                        <a:lnSpc>
                          <a:spcPct val="115000"/>
                        </a:lnSpc>
                        <a:spcBef>
                          <a:spcPts val="200"/>
                        </a:spcBef>
                        <a:spcAft>
                          <a:spcPts val="200"/>
                        </a:spcAft>
                      </a:pPr>
                      <a:r>
                        <a:rPr lang="en-US" sz="1100" b="0" i="1">
                          <a:effectLst/>
                          <a:latin typeface="+mn-lt"/>
                          <a:ea typeface="Calibri" panose="020F0502020204030204" pitchFamily="34" charset="0"/>
                          <a:cs typeface="DaunPenh" panose="01010101010101010101" pitchFamily="2" charset="0"/>
                        </a:rPr>
                        <a:t>ASEAN ex. LA, MM</a:t>
                      </a:r>
                      <a:endParaRPr lang="en-SG" sz="1100" b="0" i="1">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b="1">
                          <a:effectLst/>
                          <a:latin typeface="Arial" panose="020B0604020202020204" pitchFamily="34" charset="0"/>
                          <a:ea typeface="SimSun" panose="02010600030101010101" pitchFamily="2" charset="-122"/>
                          <a:cs typeface="Arial" panose="020B0604020202020204" pitchFamily="34" charset="0"/>
                        </a:rPr>
                        <a:t>3.0</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b="1">
                          <a:effectLst/>
                          <a:latin typeface="Arial" panose="020B0604020202020204" pitchFamily="34" charset="0"/>
                          <a:ea typeface="SimSun" panose="02010600030101010101" pitchFamily="2" charset="-122"/>
                          <a:cs typeface="Arial" panose="020B0604020202020204" pitchFamily="34" charset="0"/>
                        </a:rPr>
                        <a:t>2.7</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b="1">
                          <a:effectLst/>
                          <a:latin typeface="Arial" panose="020B0604020202020204" pitchFamily="34" charset="0"/>
                          <a:ea typeface="SimSun" panose="02010600030101010101" pitchFamily="2" charset="-122"/>
                          <a:cs typeface="Arial" panose="020B0604020202020204" pitchFamily="34" charset="0"/>
                        </a:rPr>
                        <a:t>2.4</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05060613"/>
                  </a:ext>
                </a:extLst>
              </a:tr>
              <a:tr h="182983">
                <a:tc>
                  <a:txBody>
                    <a:bodyPr/>
                    <a:lstStyle/>
                    <a:p>
                      <a:pPr marL="363538" indent="-185738" algn="l">
                        <a:lnSpc>
                          <a:spcPct val="115000"/>
                        </a:lnSpc>
                        <a:spcBef>
                          <a:spcPts val="200"/>
                        </a:spcBef>
                        <a:spcAft>
                          <a:spcPts val="200"/>
                        </a:spcAft>
                      </a:pPr>
                      <a:r>
                        <a:rPr lang="en-US" sz="1100">
                          <a:effectLst/>
                          <a:latin typeface="+mn-lt"/>
                        </a:rPr>
                        <a:t>Brunei Darussalam</a:t>
                      </a:r>
                      <a:endParaRPr lang="en-SG" sz="1100">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0.4</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1.4</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1.0</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38139964"/>
                  </a:ext>
                </a:extLst>
              </a:tr>
              <a:tr h="182983">
                <a:tc>
                  <a:txBody>
                    <a:bodyPr/>
                    <a:lstStyle/>
                    <a:p>
                      <a:pPr marL="363538" indent="-185738" algn="l">
                        <a:lnSpc>
                          <a:spcPct val="115000"/>
                        </a:lnSpc>
                        <a:spcBef>
                          <a:spcPts val="200"/>
                        </a:spcBef>
                        <a:spcAft>
                          <a:spcPts val="200"/>
                        </a:spcAft>
                      </a:pPr>
                      <a:r>
                        <a:rPr lang="en-US" sz="1100">
                          <a:effectLst/>
                          <a:latin typeface="+mn-lt"/>
                        </a:rPr>
                        <a:t>Cambodia</a:t>
                      </a:r>
                      <a:endParaRPr lang="en-SG" sz="1100">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2.1</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3.1</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2.8</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77504384"/>
                  </a:ext>
                </a:extLst>
              </a:tr>
              <a:tr h="182983">
                <a:tc>
                  <a:txBody>
                    <a:bodyPr/>
                    <a:lstStyle/>
                    <a:p>
                      <a:pPr marL="363538" indent="-185738" algn="l">
                        <a:lnSpc>
                          <a:spcPct val="115000"/>
                        </a:lnSpc>
                        <a:spcBef>
                          <a:spcPts val="200"/>
                        </a:spcBef>
                        <a:spcAft>
                          <a:spcPts val="200"/>
                        </a:spcAft>
                      </a:pPr>
                      <a:r>
                        <a:rPr lang="en-US" sz="1100">
                          <a:effectLst/>
                          <a:latin typeface="+mn-lt"/>
                        </a:rPr>
                        <a:t>Indonesia</a:t>
                      </a:r>
                      <a:endParaRPr lang="en-SG" sz="1100">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3.7</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2.8</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2.5</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73676362"/>
                  </a:ext>
                </a:extLst>
              </a:tr>
              <a:tr h="182983">
                <a:tc>
                  <a:txBody>
                    <a:bodyPr/>
                    <a:lstStyle/>
                    <a:p>
                      <a:pPr marL="363538" indent="-185738" algn="l">
                        <a:lnSpc>
                          <a:spcPct val="115000"/>
                        </a:lnSpc>
                        <a:spcBef>
                          <a:spcPts val="200"/>
                        </a:spcBef>
                        <a:spcAft>
                          <a:spcPts val="200"/>
                        </a:spcAft>
                      </a:pPr>
                      <a:r>
                        <a:rPr lang="en-US" sz="1100">
                          <a:effectLst/>
                          <a:latin typeface="+mn-lt"/>
                        </a:rPr>
                        <a:t>Lao PDR</a:t>
                      </a:r>
                      <a:endParaRPr lang="en-SG" sz="1100">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31.2</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14.3</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9.3</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0900083"/>
                  </a:ext>
                </a:extLst>
              </a:tr>
              <a:tr h="182983">
                <a:tc>
                  <a:txBody>
                    <a:bodyPr/>
                    <a:lstStyle/>
                    <a:p>
                      <a:pPr marL="363538" indent="-185738" algn="l">
                        <a:lnSpc>
                          <a:spcPct val="115000"/>
                        </a:lnSpc>
                        <a:spcBef>
                          <a:spcPts val="200"/>
                        </a:spcBef>
                        <a:spcAft>
                          <a:spcPts val="200"/>
                        </a:spcAft>
                      </a:pPr>
                      <a:r>
                        <a:rPr lang="en-US" sz="1100">
                          <a:effectLst/>
                          <a:latin typeface="+mn-lt"/>
                        </a:rPr>
                        <a:t>Malaysia</a:t>
                      </a:r>
                      <a:endParaRPr lang="en-SG" sz="1100">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2.5</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2.5</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3.0</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32879291"/>
                  </a:ext>
                </a:extLst>
              </a:tr>
              <a:tr h="182983">
                <a:tc>
                  <a:txBody>
                    <a:bodyPr/>
                    <a:lstStyle/>
                    <a:p>
                      <a:pPr marL="363538" indent="-185738" algn="l">
                        <a:lnSpc>
                          <a:spcPct val="115000"/>
                        </a:lnSpc>
                        <a:spcBef>
                          <a:spcPts val="200"/>
                        </a:spcBef>
                        <a:spcAft>
                          <a:spcPts val="200"/>
                        </a:spcAft>
                      </a:pPr>
                      <a:r>
                        <a:rPr lang="en-US" sz="1100">
                          <a:effectLst/>
                          <a:latin typeface="+mn-lt"/>
                        </a:rPr>
                        <a:t>Myanmar</a:t>
                      </a:r>
                      <a:endParaRPr lang="en-SG" sz="1100">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24.4</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16.1</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15.8</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22379143"/>
                  </a:ext>
                </a:extLst>
              </a:tr>
              <a:tr h="182983">
                <a:tc>
                  <a:txBody>
                    <a:bodyPr/>
                    <a:lstStyle/>
                    <a:p>
                      <a:pPr marL="363538" indent="-185738" algn="l">
                        <a:lnSpc>
                          <a:spcPct val="115000"/>
                        </a:lnSpc>
                        <a:spcBef>
                          <a:spcPts val="200"/>
                        </a:spcBef>
                        <a:spcAft>
                          <a:spcPts val="200"/>
                        </a:spcAft>
                      </a:pPr>
                      <a:r>
                        <a:rPr lang="en-US" sz="1100">
                          <a:effectLst/>
                          <a:latin typeface="+mn-lt"/>
                        </a:rPr>
                        <a:t>Philippines</a:t>
                      </a:r>
                      <a:endParaRPr lang="en-SG" sz="1100">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6.0</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3.6</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2.9</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08674499"/>
                  </a:ext>
                </a:extLst>
              </a:tr>
              <a:tr h="182983">
                <a:tc>
                  <a:txBody>
                    <a:bodyPr/>
                    <a:lstStyle/>
                    <a:p>
                      <a:pPr marL="363538" indent="-185738" algn="l">
                        <a:lnSpc>
                          <a:spcPct val="115000"/>
                        </a:lnSpc>
                        <a:spcBef>
                          <a:spcPts val="200"/>
                        </a:spcBef>
                        <a:spcAft>
                          <a:spcPts val="200"/>
                        </a:spcAft>
                      </a:pPr>
                      <a:r>
                        <a:rPr lang="en-US" sz="1100">
                          <a:effectLst/>
                          <a:latin typeface="+mn-lt"/>
                        </a:rPr>
                        <a:t>Singapore</a:t>
                      </a:r>
                      <a:endParaRPr lang="en-SG" sz="1100">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4.8</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3.0</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2.5</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22927677"/>
                  </a:ext>
                </a:extLst>
              </a:tr>
              <a:tr h="182983">
                <a:tc>
                  <a:txBody>
                    <a:bodyPr/>
                    <a:lstStyle/>
                    <a:p>
                      <a:pPr marL="363538" indent="-185738" algn="l">
                        <a:lnSpc>
                          <a:spcPct val="115000"/>
                        </a:lnSpc>
                        <a:spcBef>
                          <a:spcPts val="200"/>
                        </a:spcBef>
                        <a:spcAft>
                          <a:spcPts val="200"/>
                        </a:spcAft>
                      </a:pPr>
                      <a:r>
                        <a:rPr lang="en-US" sz="1100">
                          <a:effectLst/>
                          <a:latin typeface="+mn-lt"/>
                        </a:rPr>
                        <a:t>Thailand</a:t>
                      </a:r>
                      <a:endParaRPr lang="en-SG" sz="1100">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1.2</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1.2</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1.9</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57775409"/>
                  </a:ext>
                </a:extLst>
              </a:tr>
              <a:tr h="182983">
                <a:tc>
                  <a:txBody>
                    <a:bodyPr/>
                    <a:lstStyle/>
                    <a:p>
                      <a:pPr marL="363538" indent="-185738" algn="l">
                        <a:lnSpc>
                          <a:spcPct val="115000"/>
                        </a:lnSpc>
                        <a:spcBef>
                          <a:spcPts val="200"/>
                        </a:spcBef>
                        <a:spcAft>
                          <a:spcPts val="200"/>
                        </a:spcAft>
                      </a:pPr>
                      <a:r>
                        <a:rPr lang="en-US" sz="1100">
                          <a:effectLst/>
                          <a:latin typeface="+mn-lt"/>
                        </a:rPr>
                        <a:t>Vietnam</a:t>
                      </a:r>
                      <a:endParaRPr lang="en-SG" sz="1100">
                        <a:effectLst/>
                        <a:latin typeface="+mn-lt"/>
                        <a:ea typeface="Calibri" panose="020F0502020204030204" pitchFamily="34" charset="0"/>
                        <a:cs typeface="DaunPenh" panose="01010101010101010101" pitchFamily="2" charset="0"/>
                      </a:endParaRPr>
                    </a:p>
                  </a:txBody>
                  <a:tcPr marL="36000" marR="68580" marT="0" marB="0" anchor="ctr">
                    <a:lnL w="9525" cap="flat" cmpd="sng" algn="ctr">
                      <a:solidFill>
                        <a:srgbClr val="00000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3.3</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3.6</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Bef>
                          <a:spcPts val="150"/>
                        </a:spcBef>
                        <a:spcAft>
                          <a:spcPts val="150"/>
                        </a:spcAft>
                        <a:tabLst>
                          <a:tab pos="1955800" algn="l"/>
                        </a:tabLst>
                      </a:pPr>
                      <a:r>
                        <a:rPr lang="en-US" sz="1100">
                          <a:effectLst/>
                          <a:latin typeface="Arial" panose="020B0604020202020204" pitchFamily="34" charset="0"/>
                          <a:ea typeface="SimSun" panose="02010600030101010101" pitchFamily="2" charset="-122"/>
                          <a:cs typeface="Arial" panose="020B0604020202020204" pitchFamily="34" charset="0"/>
                        </a:rPr>
                        <a:t>2.7</a:t>
                      </a:r>
                      <a:endParaRPr lang="en-SG" sz="11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17977583"/>
                  </a:ext>
                </a:extLst>
              </a:tr>
            </a:tbl>
          </a:graphicData>
        </a:graphic>
      </p:graphicFrame>
      <p:grpSp>
        <p:nvGrpSpPr>
          <p:cNvPr id="38" name="Group 37">
            <a:extLst>
              <a:ext uri="{FF2B5EF4-FFF2-40B4-BE49-F238E27FC236}">
                <a16:creationId xmlns:a16="http://schemas.microsoft.com/office/drawing/2014/main" id="{2AB14B8E-FEAA-40E3-D5A0-E25655D4FE82}"/>
              </a:ext>
            </a:extLst>
          </p:cNvPr>
          <p:cNvGrpSpPr/>
          <p:nvPr/>
        </p:nvGrpSpPr>
        <p:grpSpPr>
          <a:xfrm>
            <a:off x="-5715" y="7102"/>
            <a:ext cx="12202207" cy="270680"/>
            <a:chOff x="-5715" y="7102"/>
            <a:chExt cx="12202207" cy="270680"/>
          </a:xfrm>
        </p:grpSpPr>
        <p:cxnSp>
          <p:nvCxnSpPr>
            <p:cNvPr id="39" name="Straight Connector 38">
              <a:extLst>
                <a:ext uri="{FF2B5EF4-FFF2-40B4-BE49-F238E27FC236}">
                  <a16:creationId xmlns:a16="http://schemas.microsoft.com/office/drawing/2014/main" id="{F932CE62-7CC8-CF38-E3BF-8520432F3BC8}"/>
                </a:ext>
              </a:extLst>
            </p:cNvPr>
            <p:cNvCxnSpPr>
              <a:cxnSpLocks/>
            </p:cNvCxnSpPr>
            <p:nvPr/>
          </p:nvCxnSpPr>
          <p:spPr>
            <a:xfrm>
              <a:off x="-5715" y="275347"/>
              <a:ext cx="5979934"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96CF5234-8C4F-50CA-462F-C1D3A5372DB7}"/>
                </a:ext>
              </a:extLst>
            </p:cNvPr>
            <p:cNvGrpSpPr/>
            <p:nvPr/>
          </p:nvGrpSpPr>
          <p:grpSpPr>
            <a:xfrm>
              <a:off x="5697538" y="7102"/>
              <a:ext cx="6498954" cy="270680"/>
              <a:chOff x="5697538" y="7102"/>
              <a:chExt cx="6498954" cy="270680"/>
            </a:xfrm>
          </p:grpSpPr>
          <p:sp>
            <p:nvSpPr>
              <p:cNvPr id="41" name="Rectangle: Top Corners Rounded 40">
                <a:extLst>
                  <a:ext uri="{FF2B5EF4-FFF2-40B4-BE49-F238E27FC236}">
                    <a16:creationId xmlns:a16="http://schemas.microsoft.com/office/drawing/2014/main" id="{DB5A38D7-5437-961B-144B-B7551C5E34CC}"/>
                  </a:ext>
                </a:extLst>
              </p:cNvPr>
              <p:cNvSpPr/>
              <p:nvPr/>
            </p:nvSpPr>
            <p:spPr>
              <a:xfrm>
                <a:off x="8058248" y="7103"/>
                <a:ext cx="2052000" cy="269726"/>
              </a:xfrm>
              <a:prstGeom prst="round2SameRect">
                <a:avLst>
                  <a:gd name="adj1" fmla="val 50000"/>
                  <a:gd name="adj2" fmla="val 0"/>
                </a:avLst>
              </a:prstGeom>
              <a:blipFill dpi="0" rotWithShape="1">
                <a:blip r:embed="rId3"/>
                <a:srcRect/>
                <a:tile tx="0" ty="0" sx="100000" sy="100000" flip="none" algn="ctr"/>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POLICY RECOMMENDATION</a:t>
                </a:r>
                <a:endParaRPr lang="en-SG" sz="1000" b="1" cap="all">
                  <a:solidFill>
                    <a:schemeClr val="bg1">
                      <a:lumMod val="75000"/>
                    </a:schemeClr>
                  </a:solidFill>
                </a:endParaRPr>
              </a:p>
            </p:txBody>
          </p:sp>
          <p:sp>
            <p:nvSpPr>
              <p:cNvPr id="42" name="Rectangle: Top Corners Rounded 41">
                <a:extLst>
                  <a:ext uri="{FF2B5EF4-FFF2-40B4-BE49-F238E27FC236}">
                    <a16:creationId xmlns:a16="http://schemas.microsoft.com/office/drawing/2014/main" id="{69A7B95A-9AC0-8F8C-A887-7439D0E56D87}"/>
                  </a:ext>
                </a:extLst>
              </p:cNvPr>
              <p:cNvSpPr/>
              <p:nvPr/>
            </p:nvSpPr>
            <p:spPr>
              <a:xfrm>
                <a:off x="10132144" y="8056"/>
                <a:ext cx="2052000" cy="269726"/>
              </a:xfrm>
              <a:prstGeom prst="round2SameRect">
                <a:avLst>
                  <a:gd name="adj1" fmla="val 50000"/>
                  <a:gd name="adj2" fmla="val 0"/>
                </a:avLst>
              </a:prstGeom>
              <a:blipFill dpi="0" rotWithShape="1">
                <a:blip r:embed="rId3"/>
                <a:srcRect/>
                <a:tile tx="0" ty="0" sx="100000" sy="100000" flip="none" algn="ctr"/>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SPECIAL FEATURE</a:t>
                </a:r>
                <a:endParaRPr lang="en-SG" sz="1000" b="1" cap="all">
                  <a:solidFill>
                    <a:schemeClr val="bg1">
                      <a:lumMod val="75000"/>
                    </a:schemeClr>
                  </a:solidFill>
                </a:endParaRPr>
              </a:p>
            </p:txBody>
          </p:sp>
          <p:sp>
            <p:nvSpPr>
              <p:cNvPr id="43" name="Rectangle: Top Corners Rounded 42">
                <a:extLst>
                  <a:ext uri="{FF2B5EF4-FFF2-40B4-BE49-F238E27FC236}">
                    <a16:creationId xmlns:a16="http://schemas.microsoft.com/office/drawing/2014/main" id="{0073AC18-0FCD-1D37-CA08-1F69A9BA5DB5}"/>
                  </a:ext>
                </a:extLst>
              </p:cNvPr>
              <p:cNvSpPr/>
              <p:nvPr/>
            </p:nvSpPr>
            <p:spPr>
              <a:xfrm>
                <a:off x="5697538" y="7102"/>
                <a:ext cx="2328681" cy="269726"/>
              </a:xfrm>
              <a:prstGeom prst="round2SameRect">
                <a:avLst>
                  <a:gd name="adj1" fmla="val 50000"/>
                  <a:gd name="adj2" fmla="val 0"/>
                </a:avLst>
              </a:prstGeom>
              <a:solidFill>
                <a:schemeClr val="bg1"/>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blipFill>
                      <a:blip r:embed="rId3"/>
                      <a:tile tx="0" ty="0" sx="100000" sy="100000" flip="none" algn="ctr"/>
                    </a:blipFill>
                  </a:rPr>
                  <a:t>DEVELOPMENTS AND OUTLOOK</a:t>
                </a:r>
                <a:endParaRPr lang="en-SG" sz="1000" b="1" cap="all">
                  <a:blipFill>
                    <a:blip r:embed="rId3"/>
                    <a:tile tx="0" ty="0" sx="100000" sy="100000" flip="none" algn="ctr"/>
                  </a:blipFill>
                </a:endParaRPr>
              </a:p>
            </p:txBody>
          </p:sp>
          <p:cxnSp>
            <p:nvCxnSpPr>
              <p:cNvPr id="44" name="Straight Connector 43">
                <a:extLst>
                  <a:ext uri="{FF2B5EF4-FFF2-40B4-BE49-F238E27FC236}">
                    <a16:creationId xmlns:a16="http://schemas.microsoft.com/office/drawing/2014/main" id="{0AFCEBB0-DE6A-A68E-B240-A6CC9E580225}"/>
                  </a:ext>
                </a:extLst>
              </p:cNvPr>
              <p:cNvCxnSpPr>
                <a:cxnSpLocks/>
              </p:cNvCxnSpPr>
              <p:nvPr/>
            </p:nvCxnSpPr>
            <p:spPr>
              <a:xfrm>
                <a:off x="5705475" y="276649"/>
                <a:ext cx="231501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0C2CBA2-70C9-17A2-B7A4-45DC72FD8C0B}"/>
                  </a:ext>
                </a:extLst>
              </p:cNvPr>
              <p:cNvCxnSpPr>
                <a:cxnSpLocks/>
              </p:cNvCxnSpPr>
              <p:nvPr/>
            </p:nvCxnSpPr>
            <p:spPr>
              <a:xfrm>
                <a:off x="8020492" y="276258"/>
                <a:ext cx="417600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sp>
        <p:nvSpPr>
          <p:cNvPr id="3" name="Slide Number Placeholder 4">
            <a:extLst>
              <a:ext uri="{FF2B5EF4-FFF2-40B4-BE49-F238E27FC236}">
                <a16:creationId xmlns:a16="http://schemas.microsoft.com/office/drawing/2014/main" id="{FF112E40-5EBB-4ABD-4BC4-131209D5090F}"/>
              </a:ext>
            </a:extLst>
          </p:cNvPr>
          <p:cNvSpPr txBox="1">
            <a:spLocks/>
          </p:cNvSpPr>
          <p:nvPr/>
        </p:nvSpPr>
        <p:spPr>
          <a:xfrm>
            <a:off x="9243472" y="6356350"/>
            <a:ext cx="27432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E63F5C1-078D-470A-9B1F-351C9D2F8E7B}" type="slidenum">
              <a:rPr lang="en-US" sz="1200" smtClean="0">
                <a:solidFill>
                  <a:schemeClr val="tx1">
                    <a:tint val="75000"/>
                  </a:schemeClr>
                </a:solidFill>
              </a:rPr>
              <a:pPr algn="r"/>
              <a:t>4</a:t>
            </a:fld>
            <a:endParaRPr lang="en-US" sz="1200" dirty="0">
              <a:solidFill>
                <a:schemeClr val="tx1">
                  <a:tint val="75000"/>
                </a:schemeClr>
              </a:solidFill>
            </a:endParaRPr>
          </a:p>
        </p:txBody>
      </p:sp>
    </p:spTree>
    <p:extLst>
      <p:ext uri="{BB962C8B-B14F-4D97-AF65-F5344CB8AC3E}">
        <p14:creationId xmlns:p14="http://schemas.microsoft.com/office/powerpoint/2010/main" val="3430069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72314F3-98E1-1255-3402-86B2E1D58C83}"/>
              </a:ext>
            </a:extLst>
          </p:cNvPr>
          <p:cNvSpPr>
            <a:spLocks noGrp="1"/>
          </p:cNvSpPr>
          <p:nvPr>
            <p:ph sz="quarter" idx="26"/>
          </p:nvPr>
        </p:nvSpPr>
        <p:spPr>
          <a:xfrm>
            <a:off x="364251" y="2502624"/>
            <a:ext cx="5464301" cy="3671888"/>
          </a:xfrm>
          <a:solidFill>
            <a:schemeClr val="bg1"/>
          </a:solidFill>
        </p:spPr>
        <p:txBody>
          <a:bodyPr/>
          <a:lstStyle/>
          <a:p>
            <a:endParaRPr lang="en-SG"/>
          </a:p>
        </p:txBody>
      </p:sp>
      <p:sp>
        <p:nvSpPr>
          <p:cNvPr id="4" name="Text Placeholder 3"/>
          <p:cNvSpPr>
            <a:spLocks noGrp="1"/>
          </p:cNvSpPr>
          <p:nvPr>
            <p:ph type="body" sz="quarter" idx="28"/>
          </p:nvPr>
        </p:nvSpPr>
        <p:spPr>
          <a:xfrm>
            <a:off x="364251" y="1826503"/>
            <a:ext cx="5464301" cy="730800"/>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t>World: Real GDP Growth on PPP Basis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i="0" u="none" strike="noStrike" kern="1200" cap="none" spc="0" normalizeH="0" baseline="0" noProof="0">
                <a:ln>
                  <a:noFill/>
                </a:ln>
                <a:solidFill>
                  <a:srgbClr val="171616"/>
                </a:solidFill>
                <a:effectLst/>
                <a:uLnTx/>
                <a:uFillTx/>
                <a:latin typeface="Arial"/>
                <a:ea typeface="+mn-ea"/>
                <a:cs typeface="Arial" panose="020B0604020202020204" pitchFamily="34" charset="0"/>
              </a:rPr>
              <a:t>(Percent, year-on-year)</a:t>
            </a:r>
          </a:p>
        </p:txBody>
      </p:sp>
      <p:sp>
        <p:nvSpPr>
          <p:cNvPr id="9" name="Text Placeholder 8"/>
          <p:cNvSpPr>
            <a:spLocks noGrp="1"/>
          </p:cNvSpPr>
          <p:nvPr>
            <p:ph type="body" sz="quarter" idx="35"/>
          </p:nvPr>
        </p:nvSpPr>
        <p:spPr>
          <a:xfrm>
            <a:off x="6175022" y="1826503"/>
            <a:ext cx="5480395" cy="730800"/>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t>World: Contribution to Real GDP Growth on PPP Basis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i="0" u="none" strike="noStrike" kern="1200" cap="none" spc="0" normalizeH="0" baseline="0" noProof="0">
                <a:ln>
                  <a:noFill/>
                </a:ln>
                <a:solidFill>
                  <a:srgbClr val="171616"/>
                </a:solidFill>
                <a:effectLst/>
                <a:uLnTx/>
                <a:uFillTx/>
                <a:latin typeface="Arial"/>
                <a:ea typeface="+mn-ea"/>
                <a:cs typeface="Arial" panose="020B0604020202020204" pitchFamily="34" charset="0"/>
              </a:rPr>
              <a:t>(Percent share)</a:t>
            </a:r>
          </a:p>
        </p:txBody>
      </p:sp>
      <p:sp>
        <p:nvSpPr>
          <p:cNvPr id="18" name="Text Placeholder 8">
            <a:extLst>
              <a:ext uri="{FF2B5EF4-FFF2-40B4-BE49-F238E27FC236}">
                <a16:creationId xmlns:a16="http://schemas.microsoft.com/office/drawing/2014/main" id="{C2BA12EA-BB3A-4A73-B765-116E7D2B1847}"/>
              </a:ext>
            </a:extLst>
          </p:cNvPr>
          <p:cNvSpPr txBox="1">
            <a:spLocks/>
          </p:cNvSpPr>
          <p:nvPr/>
        </p:nvSpPr>
        <p:spPr>
          <a:xfrm>
            <a:off x="6207626" y="6341288"/>
            <a:ext cx="4896000" cy="1846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5" name="Text Placeholder 6">
            <a:extLst>
              <a:ext uri="{FF2B5EF4-FFF2-40B4-BE49-F238E27FC236}">
                <a16:creationId xmlns:a16="http://schemas.microsoft.com/office/drawing/2014/main" id="{40592F79-ED06-0A0A-FEF8-1D757216768E}"/>
              </a:ext>
            </a:extLst>
          </p:cNvPr>
          <p:cNvSpPr txBox="1">
            <a:spLocks/>
          </p:cNvSpPr>
          <p:nvPr/>
        </p:nvSpPr>
        <p:spPr>
          <a:xfrm>
            <a:off x="268904" y="6248241"/>
            <a:ext cx="5637213"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National authorities via Haver Analytics; Oxford Economics; IMF World Economic Outlook January Update 2024; AMRO staff calculations.</a:t>
            </a:r>
          </a:p>
          <a:p>
            <a:pPr marL="0" indent="0">
              <a:lnSpc>
                <a:spcPct val="100000"/>
              </a:lnSpc>
              <a:spcBef>
                <a:spcPts val="0"/>
              </a:spcBef>
              <a:buNone/>
            </a:pPr>
            <a:r>
              <a:rPr lang="en-US" sz="800">
                <a:solidFill>
                  <a:schemeClr val="bg1">
                    <a:lumMod val="50000"/>
                  </a:schemeClr>
                </a:solidFill>
              </a:rPr>
              <a:t>Note: f = forecast. Real GDP is forecast in local currency and converted to purchasing power parity (PPP).</a:t>
            </a:r>
          </a:p>
        </p:txBody>
      </p:sp>
      <p:sp>
        <p:nvSpPr>
          <p:cNvPr id="16" name="Text Placeholder 7">
            <a:extLst>
              <a:ext uri="{FF2B5EF4-FFF2-40B4-BE49-F238E27FC236}">
                <a16:creationId xmlns:a16="http://schemas.microsoft.com/office/drawing/2014/main" id="{B8ADDD1F-6ECF-842B-EC83-DF5BDF392117}"/>
              </a:ext>
            </a:extLst>
          </p:cNvPr>
          <p:cNvSpPr txBox="1">
            <a:spLocks/>
          </p:cNvSpPr>
          <p:nvPr/>
        </p:nvSpPr>
        <p:spPr>
          <a:xfrm>
            <a:off x="6096000" y="6247814"/>
            <a:ext cx="5730127" cy="2781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National authorities via Haver Analytics; Oxford Economics; IMF World Economic Outlook January Update 2024; AMRO staff calculations.</a:t>
            </a:r>
            <a:br>
              <a:rPr lang="en-US" sz="800">
                <a:solidFill>
                  <a:schemeClr val="bg1">
                    <a:lumMod val="50000"/>
                  </a:schemeClr>
                </a:solidFill>
              </a:rPr>
            </a:br>
            <a:r>
              <a:rPr lang="en-US" sz="800">
                <a:solidFill>
                  <a:schemeClr val="bg1">
                    <a:lumMod val="50000"/>
                  </a:schemeClr>
                </a:solidFill>
              </a:rPr>
              <a:t>Note: f = forecast. Real GDP is forecast in local currency and converted to purchasing power parity (PPP).</a:t>
            </a:r>
          </a:p>
        </p:txBody>
      </p:sp>
      <p:sp>
        <p:nvSpPr>
          <p:cNvPr id="2" name="Text Placeholder 1">
            <a:extLst>
              <a:ext uri="{FF2B5EF4-FFF2-40B4-BE49-F238E27FC236}">
                <a16:creationId xmlns:a16="http://schemas.microsoft.com/office/drawing/2014/main" id="{F875A965-2866-4B24-161B-23F3A17E7CE1}"/>
              </a:ext>
            </a:extLst>
          </p:cNvPr>
          <p:cNvSpPr txBox="1">
            <a:spLocks/>
          </p:cNvSpPr>
          <p:nvPr/>
        </p:nvSpPr>
        <p:spPr>
          <a:xfrm flipH="1">
            <a:off x="363538" y="260967"/>
            <a:ext cx="10901092" cy="984962"/>
          </a:xfrm>
          <a:prstGeom prst="rect">
            <a:avLst/>
          </a:prstGeom>
          <a:no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800" b="1"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a:t>ASEAN+3 is well-positioned to be a global growth driver.</a:t>
            </a:r>
          </a:p>
        </p:txBody>
      </p:sp>
      <p:sp>
        <p:nvSpPr>
          <p:cNvPr id="19" name="Text Placeholder 17">
            <a:extLst>
              <a:ext uri="{FF2B5EF4-FFF2-40B4-BE49-F238E27FC236}">
                <a16:creationId xmlns:a16="http://schemas.microsoft.com/office/drawing/2014/main" id="{338417AF-DB83-3F8E-652A-72C6A1615513}"/>
              </a:ext>
            </a:extLst>
          </p:cNvPr>
          <p:cNvSpPr txBox="1">
            <a:spLocks/>
          </p:cNvSpPr>
          <p:nvPr/>
        </p:nvSpPr>
        <p:spPr>
          <a:xfrm>
            <a:off x="6191116" y="1245930"/>
            <a:ext cx="5572397"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ASEAN+3 will remain a major driver of global growth</a:t>
            </a:r>
          </a:p>
        </p:txBody>
      </p:sp>
      <p:sp>
        <p:nvSpPr>
          <p:cNvPr id="20" name="Text Placeholder 19">
            <a:extLst>
              <a:ext uri="{FF2B5EF4-FFF2-40B4-BE49-F238E27FC236}">
                <a16:creationId xmlns:a16="http://schemas.microsoft.com/office/drawing/2014/main" id="{2C89EED7-C650-FBC3-0EEF-67A0DDCC83CB}"/>
              </a:ext>
            </a:extLst>
          </p:cNvPr>
          <p:cNvSpPr txBox="1">
            <a:spLocks/>
          </p:cNvSpPr>
          <p:nvPr/>
        </p:nvSpPr>
        <p:spPr>
          <a:xfrm>
            <a:off x="364251" y="1245930"/>
            <a:ext cx="5464301"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 the longer term, growth in ASEAN+3 is expected to outpace the world economy</a:t>
            </a:r>
          </a:p>
        </p:txBody>
      </p:sp>
      <p:sp>
        <p:nvSpPr>
          <p:cNvPr id="24" name="Content Placeholder 23">
            <a:extLst>
              <a:ext uri="{FF2B5EF4-FFF2-40B4-BE49-F238E27FC236}">
                <a16:creationId xmlns:a16="http://schemas.microsoft.com/office/drawing/2014/main" id="{4A93B00C-6B8D-326A-879A-02200BA5D355}"/>
              </a:ext>
            </a:extLst>
          </p:cNvPr>
          <p:cNvSpPr>
            <a:spLocks noGrp="1"/>
          </p:cNvSpPr>
          <p:nvPr>
            <p:ph sz="quarter" idx="36"/>
          </p:nvPr>
        </p:nvSpPr>
        <p:spPr>
          <a:xfrm>
            <a:off x="6191116" y="2496010"/>
            <a:ext cx="5464301" cy="3671888"/>
          </a:xfrm>
          <a:solidFill>
            <a:schemeClr val="bg1"/>
          </a:solidFill>
        </p:spPr>
        <p:txBody>
          <a:bodyPr/>
          <a:lstStyle/>
          <a:p>
            <a:endParaRPr lang="en-SG"/>
          </a:p>
        </p:txBody>
      </p:sp>
      <p:graphicFrame>
        <p:nvGraphicFramePr>
          <p:cNvPr id="11" name="Content Placeholder 18">
            <a:extLst>
              <a:ext uri="{FF2B5EF4-FFF2-40B4-BE49-F238E27FC236}">
                <a16:creationId xmlns:a16="http://schemas.microsoft.com/office/drawing/2014/main" id="{63FBCEE1-15E1-CDE4-F231-8DD38FB7C019}"/>
              </a:ext>
            </a:extLst>
          </p:cNvPr>
          <p:cNvGraphicFramePr>
            <a:graphicFrameLocks/>
          </p:cNvGraphicFramePr>
          <p:nvPr>
            <p:extLst>
              <p:ext uri="{D42A27DB-BD31-4B8C-83A1-F6EECF244321}">
                <p14:modId xmlns:p14="http://schemas.microsoft.com/office/powerpoint/2010/main" val="3136400194"/>
              </p:ext>
            </p:extLst>
          </p:nvPr>
        </p:nvGraphicFramePr>
        <p:xfrm>
          <a:off x="6191250" y="2501900"/>
          <a:ext cx="5464175" cy="3665538"/>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7AF9539A-72E3-D4F4-EE46-B84F56D11B67}"/>
              </a:ext>
            </a:extLst>
          </p:cNvPr>
          <p:cNvSpPr/>
          <p:nvPr/>
        </p:nvSpPr>
        <p:spPr>
          <a:xfrm>
            <a:off x="2838450" y="2631032"/>
            <a:ext cx="2711450" cy="2884928"/>
          </a:xfrm>
          <a:prstGeom prst="rect">
            <a:avLst/>
          </a:prstGeom>
          <a:solidFill>
            <a:srgbClr val="FBE5D6"/>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TextBox 1">
            <a:extLst>
              <a:ext uri="{FF2B5EF4-FFF2-40B4-BE49-F238E27FC236}">
                <a16:creationId xmlns:a16="http://schemas.microsoft.com/office/drawing/2014/main" id="{25D292A0-FFC4-1687-E48E-ADBB05992B95}"/>
              </a:ext>
            </a:extLst>
          </p:cNvPr>
          <p:cNvSpPr txBox="1"/>
          <p:nvPr/>
        </p:nvSpPr>
        <p:spPr>
          <a:xfrm>
            <a:off x="2837702" y="2656057"/>
            <a:ext cx="2711450" cy="2571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a:t>Forecast</a:t>
            </a:r>
            <a:endParaRPr lang="en-SG" sz="1100"/>
          </a:p>
        </p:txBody>
      </p:sp>
      <p:graphicFrame>
        <p:nvGraphicFramePr>
          <p:cNvPr id="12" name="Content Placeholder 13">
            <a:extLst>
              <a:ext uri="{FF2B5EF4-FFF2-40B4-BE49-F238E27FC236}">
                <a16:creationId xmlns:a16="http://schemas.microsoft.com/office/drawing/2014/main" id="{CB25DC6A-388B-2DDB-F46B-795095789B84}"/>
              </a:ext>
            </a:extLst>
          </p:cNvPr>
          <p:cNvGraphicFramePr>
            <a:graphicFrameLocks/>
          </p:cNvGraphicFramePr>
          <p:nvPr>
            <p:extLst>
              <p:ext uri="{D42A27DB-BD31-4B8C-83A1-F6EECF244321}">
                <p14:modId xmlns:p14="http://schemas.microsoft.com/office/powerpoint/2010/main" val="2552147245"/>
              </p:ext>
            </p:extLst>
          </p:nvPr>
        </p:nvGraphicFramePr>
        <p:xfrm>
          <a:off x="363538" y="2501900"/>
          <a:ext cx="5465762" cy="3671888"/>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FD5AC368-D599-6998-6A67-CDA0B71AADA5}"/>
              </a:ext>
            </a:extLst>
          </p:cNvPr>
          <p:cNvGrpSpPr/>
          <p:nvPr/>
        </p:nvGrpSpPr>
        <p:grpSpPr>
          <a:xfrm>
            <a:off x="-5715" y="7102"/>
            <a:ext cx="12202207" cy="270680"/>
            <a:chOff x="-5715" y="7102"/>
            <a:chExt cx="12202207" cy="270680"/>
          </a:xfrm>
        </p:grpSpPr>
        <p:cxnSp>
          <p:nvCxnSpPr>
            <p:cNvPr id="39" name="Straight Connector 38">
              <a:extLst>
                <a:ext uri="{FF2B5EF4-FFF2-40B4-BE49-F238E27FC236}">
                  <a16:creationId xmlns:a16="http://schemas.microsoft.com/office/drawing/2014/main" id="{178F9EDF-9579-02FC-327B-E72C305D10C5}"/>
                </a:ext>
              </a:extLst>
            </p:cNvPr>
            <p:cNvCxnSpPr>
              <a:cxnSpLocks/>
            </p:cNvCxnSpPr>
            <p:nvPr/>
          </p:nvCxnSpPr>
          <p:spPr>
            <a:xfrm>
              <a:off x="-5715" y="275347"/>
              <a:ext cx="5979934"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C46FA6E2-4814-47EF-625A-A5C172778060}"/>
                </a:ext>
              </a:extLst>
            </p:cNvPr>
            <p:cNvGrpSpPr/>
            <p:nvPr/>
          </p:nvGrpSpPr>
          <p:grpSpPr>
            <a:xfrm>
              <a:off x="5697538" y="7102"/>
              <a:ext cx="6498954" cy="270680"/>
              <a:chOff x="5697538" y="7102"/>
              <a:chExt cx="6498954" cy="270680"/>
            </a:xfrm>
          </p:grpSpPr>
          <p:sp>
            <p:nvSpPr>
              <p:cNvPr id="41" name="Rectangle: Top Corners Rounded 40">
                <a:extLst>
                  <a:ext uri="{FF2B5EF4-FFF2-40B4-BE49-F238E27FC236}">
                    <a16:creationId xmlns:a16="http://schemas.microsoft.com/office/drawing/2014/main" id="{855BB13C-2FF5-498C-C87D-09725480400C}"/>
                  </a:ext>
                </a:extLst>
              </p:cNvPr>
              <p:cNvSpPr/>
              <p:nvPr/>
            </p:nvSpPr>
            <p:spPr>
              <a:xfrm>
                <a:off x="8058248" y="7103"/>
                <a:ext cx="2052000" cy="269726"/>
              </a:xfrm>
              <a:prstGeom prst="round2SameRect">
                <a:avLst>
                  <a:gd name="adj1" fmla="val 50000"/>
                  <a:gd name="adj2" fmla="val 0"/>
                </a:avLst>
              </a:prstGeom>
              <a:blipFill dpi="0" rotWithShape="1">
                <a:blip r:embed="rId5"/>
                <a:srcRect/>
                <a:tile tx="0" ty="0" sx="100000" sy="100000" flip="none" algn="ctr"/>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POLICY RECOMMENDATION</a:t>
                </a:r>
                <a:endParaRPr lang="en-SG" sz="1000" b="1" cap="all">
                  <a:solidFill>
                    <a:schemeClr val="bg1">
                      <a:lumMod val="75000"/>
                    </a:schemeClr>
                  </a:solidFill>
                </a:endParaRPr>
              </a:p>
            </p:txBody>
          </p:sp>
          <p:sp>
            <p:nvSpPr>
              <p:cNvPr id="42" name="Rectangle: Top Corners Rounded 41">
                <a:extLst>
                  <a:ext uri="{FF2B5EF4-FFF2-40B4-BE49-F238E27FC236}">
                    <a16:creationId xmlns:a16="http://schemas.microsoft.com/office/drawing/2014/main" id="{A0F5EBC6-1F99-456B-8BAA-FABD9AEEE816}"/>
                  </a:ext>
                </a:extLst>
              </p:cNvPr>
              <p:cNvSpPr/>
              <p:nvPr/>
            </p:nvSpPr>
            <p:spPr>
              <a:xfrm>
                <a:off x="10132144" y="8056"/>
                <a:ext cx="2052000" cy="269726"/>
              </a:xfrm>
              <a:prstGeom prst="round2SameRect">
                <a:avLst>
                  <a:gd name="adj1" fmla="val 50000"/>
                  <a:gd name="adj2" fmla="val 0"/>
                </a:avLst>
              </a:prstGeom>
              <a:blipFill dpi="0" rotWithShape="1">
                <a:blip r:embed="rId5"/>
                <a:srcRect/>
                <a:tile tx="0" ty="0" sx="100000" sy="100000" flip="none" algn="ctr"/>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SPECIAL FEATURE</a:t>
                </a:r>
                <a:endParaRPr lang="en-SG" sz="1000" b="1" cap="all">
                  <a:solidFill>
                    <a:schemeClr val="bg1">
                      <a:lumMod val="75000"/>
                    </a:schemeClr>
                  </a:solidFill>
                </a:endParaRPr>
              </a:p>
            </p:txBody>
          </p:sp>
          <p:sp>
            <p:nvSpPr>
              <p:cNvPr id="43" name="Rectangle: Top Corners Rounded 42">
                <a:extLst>
                  <a:ext uri="{FF2B5EF4-FFF2-40B4-BE49-F238E27FC236}">
                    <a16:creationId xmlns:a16="http://schemas.microsoft.com/office/drawing/2014/main" id="{7C66047C-8F2F-E72E-DEFC-4F558B461C5D}"/>
                  </a:ext>
                </a:extLst>
              </p:cNvPr>
              <p:cNvSpPr/>
              <p:nvPr/>
            </p:nvSpPr>
            <p:spPr>
              <a:xfrm>
                <a:off x="5697538" y="7102"/>
                <a:ext cx="2328681" cy="269726"/>
              </a:xfrm>
              <a:prstGeom prst="round2SameRect">
                <a:avLst>
                  <a:gd name="adj1" fmla="val 50000"/>
                  <a:gd name="adj2" fmla="val 0"/>
                </a:avLst>
              </a:prstGeom>
              <a:solidFill>
                <a:schemeClr val="bg1"/>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blipFill>
                      <a:blip r:embed="rId5"/>
                      <a:tile tx="0" ty="0" sx="100000" sy="100000" flip="none" algn="ctr"/>
                    </a:blipFill>
                  </a:rPr>
                  <a:t>DEVELOPMENTS AND OUTLOOK</a:t>
                </a:r>
                <a:endParaRPr lang="en-SG" sz="1000" b="1" cap="all">
                  <a:blipFill>
                    <a:blip r:embed="rId5"/>
                    <a:tile tx="0" ty="0" sx="100000" sy="100000" flip="none" algn="ctr"/>
                  </a:blipFill>
                </a:endParaRPr>
              </a:p>
            </p:txBody>
          </p:sp>
          <p:cxnSp>
            <p:nvCxnSpPr>
              <p:cNvPr id="44" name="Straight Connector 43">
                <a:extLst>
                  <a:ext uri="{FF2B5EF4-FFF2-40B4-BE49-F238E27FC236}">
                    <a16:creationId xmlns:a16="http://schemas.microsoft.com/office/drawing/2014/main" id="{81819133-185E-06AE-CF3B-62A37966555B}"/>
                  </a:ext>
                </a:extLst>
              </p:cNvPr>
              <p:cNvCxnSpPr>
                <a:cxnSpLocks/>
              </p:cNvCxnSpPr>
              <p:nvPr/>
            </p:nvCxnSpPr>
            <p:spPr>
              <a:xfrm>
                <a:off x="5705475" y="276649"/>
                <a:ext cx="231501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10F3192-271E-8E08-894E-A7C713264188}"/>
                  </a:ext>
                </a:extLst>
              </p:cNvPr>
              <p:cNvCxnSpPr>
                <a:cxnSpLocks/>
              </p:cNvCxnSpPr>
              <p:nvPr/>
            </p:nvCxnSpPr>
            <p:spPr>
              <a:xfrm>
                <a:off x="8020492" y="276258"/>
                <a:ext cx="417600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sp>
        <p:nvSpPr>
          <p:cNvPr id="3" name="Slide Number Placeholder 4">
            <a:extLst>
              <a:ext uri="{FF2B5EF4-FFF2-40B4-BE49-F238E27FC236}">
                <a16:creationId xmlns:a16="http://schemas.microsoft.com/office/drawing/2014/main" id="{16836510-7AF4-404F-CEE0-1A926D098CD2}"/>
              </a:ext>
            </a:extLst>
          </p:cNvPr>
          <p:cNvSpPr txBox="1">
            <a:spLocks/>
          </p:cNvSpPr>
          <p:nvPr/>
        </p:nvSpPr>
        <p:spPr>
          <a:xfrm>
            <a:off x="9243472" y="6356350"/>
            <a:ext cx="27432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E63F5C1-078D-470A-9B1F-351C9D2F8E7B}" type="slidenum">
              <a:rPr lang="en-US" sz="1200" smtClean="0">
                <a:solidFill>
                  <a:schemeClr val="tx1">
                    <a:tint val="75000"/>
                  </a:schemeClr>
                </a:solidFill>
              </a:rPr>
              <a:pPr algn="r"/>
              <a:t>5</a:t>
            </a:fld>
            <a:endParaRPr lang="en-US" sz="1200" dirty="0">
              <a:solidFill>
                <a:schemeClr val="tx1">
                  <a:tint val="75000"/>
                </a:schemeClr>
              </a:solidFill>
            </a:endParaRPr>
          </a:p>
        </p:txBody>
      </p:sp>
    </p:spTree>
    <p:extLst>
      <p:ext uri="{BB962C8B-B14F-4D97-AF65-F5344CB8AC3E}">
        <p14:creationId xmlns:p14="http://schemas.microsoft.com/office/powerpoint/2010/main" val="713862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9B2C0-4BBB-2B14-6ADC-1C4601571D2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FD8FBD2-04D9-4B35-6351-28A8B328FA5C}"/>
              </a:ext>
            </a:extLst>
          </p:cNvPr>
          <p:cNvSpPr/>
          <p:nvPr/>
        </p:nvSpPr>
        <p:spPr>
          <a:xfrm>
            <a:off x="343314" y="2461459"/>
            <a:ext cx="3606799" cy="36719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4" name="Rectangle 3">
            <a:extLst>
              <a:ext uri="{FF2B5EF4-FFF2-40B4-BE49-F238E27FC236}">
                <a16:creationId xmlns:a16="http://schemas.microsoft.com/office/drawing/2014/main" id="{A07F6A1D-B8C7-E130-73DC-3C7C6935C8BA}"/>
              </a:ext>
            </a:extLst>
          </p:cNvPr>
          <p:cNvSpPr/>
          <p:nvPr/>
        </p:nvSpPr>
        <p:spPr>
          <a:xfrm>
            <a:off x="2834640" y="2546010"/>
            <a:ext cx="731519" cy="2950951"/>
          </a:xfrm>
          <a:prstGeom prst="rect">
            <a:avLst/>
          </a:prstGeom>
          <a:solidFill>
            <a:srgbClr val="FBE5D6"/>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Text Placeholder 8">
            <a:extLst>
              <a:ext uri="{FF2B5EF4-FFF2-40B4-BE49-F238E27FC236}">
                <a16:creationId xmlns:a16="http://schemas.microsoft.com/office/drawing/2014/main" id="{E0799296-4F97-1CAE-B1B2-993AFB1202D6}"/>
              </a:ext>
            </a:extLst>
          </p:cNvPr>
          <p:cNvSpPr>
            <a:spLocks noGrp="1"/>
          </p:cNvSpPr>
          <p:nvPr>
            <p:ph type="body" sz="quarter" idx="35"/>
          </p:nvPr>
        </p:nvSpPr>
        <p:spPr>
          <a:xfrm>
            <a:off x="343314" y="1826503"/>
            <a:ext cx="3606799" cy="730800"/>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t>World: Global Semiconductor Cycles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i="0" u="none" strike="noStrike" kern="1200" cap="none" spc="0" normalizeH="0" baseline="0" noProof="0">
                <a:ln>
                  <a:noFill/>
                </a:ln>
                <a:solidFill>
                  <a:srgbClr val="171616"/>
                </a:solidFill>
                <a:effectLst/>
                <a:uLnTx/>
                <a:uFillTx/>
                <a:latin typeface="Arial"/>
                <a:ea typeface="+mn-ea"/>
                <a:cs typeface="Arial" panose="020B0604020202020204" pitchFamily="34" charset="0"/>
              </a:rPr>
              <a:t>(Percent, year-on-year; 18-month moving average)</a:t>
            </a:r>
          </a:p>
        </p:txBody>
      </p:sp>
      <p:sp>
        <p:nvSpPr>
          <p:cNvPr id="18" name="Text Placeholder 8">
            <a:extLst>
              <a:ext uri="{FF2B5EF4-FFF2-40B4-BE49-F238E27FC236}">
                <a16:creationId xmlns:a16="http://schemas.microsoft.com/office/drawing/2014/main" id="{69A36DC3-E367-2256-C63F-18E3B80C72BC}"/>
              </a:ext>
            </a:extLst>
          </p:cNvPr>
          <p:cNvSpPr txBox="1">
            <a:spLocks/>
          </p:cNvSpPr>
          <p:nvPr/>
        </p:nvSpPr>
        <p:spPr>
          <a:xfrm>
            <a:off x="6207626" y="6341288"/>
            <a:ext cx="4896000" cy="1846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5" name="Text Placeholder 6">
            <a:extLst>
              <a:ext uri="{FF2B5EF4-FFF2-40B4-BE49-F238E27FC236}">
                <a16:creationId xmlns:a16="http://schemas.microsoft.com/office/drawing/2014/main" id="{2A72A9C0-1C54-44D3-D95A-40868872594B}"/>
              </a:ext>
            </a:extLst>
          </p:cNvPr>
          <p:cNvSpPr txBox="1">
            <a:spLocks/>
          </p:cNvSpPr>
          <p:nvPr/>
        </p:nvSpPr>
        <p:spPr>
          <a:xfrm>
            <a:off x="268904" y="6248241"/>
            <a:ext cx="3681211"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AMRO staff estimates using data from WSTS Inc.</a:t>
            </a:r>
          </a:p>
          <a:p>
            <a:pPr marL="0" indent="0">
              <a:lnSpc>
                <a:spcPct val="100000"/>
              </a:lnSpc>
              <a:spcBef>
                <a:spcPts val="0"/>
              </a:spcBef>
              <a:buNone/>
            </a:pPr>
            <a:r>
              <a:rPr lang="en-US" sz="800">
                <a:solidFill>
                  <a:schemeClr val="bg1">
                    <a:lumMod val="50000"/>
                  </a:schemeClr>
                </a:solidFill>
              </a:rPr>
              <a:t>Note: The underlying data for the dashed lines are WSTS (annual) projections, extrapolated by AMRO staff to derive the monthly cycle estimates.</a:t>
            </a:r>
          </a:p>
        </p:txBody>
      </p:sp>
      <p:sp>
        <p:nvSpPr>
          <p:cNvPr id="2" name="Text Placeholder 1">
            <a:extLst>
              <a:ext uri="{FF2B5EF4-FFF2-40B4-BE49-F238E27FC236}">
                <a16:creationId xmlns:a16="http://schemas.microsoft.com/office/drawing/2014/main" id="{96D7F471-077A-18E2-52D4-6AA3A78B06C8}"/>
              </a:ext>
            </a:extLst>
          </p:cNvPr>
          <p:cNvSpPr txBox="1">
            <a:spLocks/>
          </p:cNvSpPr>
          <p:nvPr/>
        </p:nvSpPr>
        <p:spPr>
          <a:xfrm flipH="1">
            <a:off x="363538" y="260967"/>
            <a:ext cx="10901092" cy="984962"/>
          </a:xfrm>
          <a:prstGeom prst="rect">
            <a:avLst/>
          </a:prstGeom>
          <a:no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800" b="1"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a:t>Exports are forecast to improve in 2024.</a:t>
            </a:r>
          </a:p>
        </p:txBody>
      </p:sp>
      <p:sp>
        <p:nvSpPr>
          <p:cNvPr id="20" name="Text Placeholder 19">
            <a:extLst>
              <a:ext uri="{FF2B5EF4-FFF2-40B4-BE49-F238E27FC236}">
                <a16:creationId xmlns:a16="http://schemas.microsoft.com/office/drawing/2014/main" id="{228BBF61-EB3D-E1AC-9C01-F02B10BDB733}"/>
              </a:ext>
            </a:extLst>
          </p:cNvPr>
          <p:cNvSpPr txBox="1">
            <a:spLocks/>
          </p:cNvSpPr>
          <p:nvPr/>
        </p:nvSpPr>
        <p:spPr>
          <a:xfrm>
            <a:off x="364251" y="1245930"/>
            <a:ext cx="3601851"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a:ln>
                  <a:noFill/>
                </a:ln>
                <a:solidFill>
                  <a:srgbClr val="171616"/>
                </a:solidFill>
                <a:effectLst/>
                <a:uLnTx/>
                <a:uFillTx/>
                <a:latin typeface="Arial"/>
                <a:ea typeface="+mn-ea"/>
                <a:cs typeface="+mn-cs"/>
              </a:rPr>
              <a:t>Exports will be boosted by the turnaround in semiconductor cycle…</a:t>
            </a:r>
          </a:p>
        </p:txBody>
      </p:sp>
      <p:sp>
        <p:nvSpPr>
          <p:cNvPr id="43" name="Text Placeholder 8">
            <a:extLst>
              <a:ext uri="{FF2B5EF4-FFF2-40B4-BE49-F238E27FC236}">
                <a16:creationId xmlns:a16="http://schemas.microsoft.com/office/drawing/2014/main" id="{AB44AC70-785A-7A7C-AF37-C1E8FD0BD513}"/>
              </a:ext>
            </a:extLst>
          </p:cNvPr>
          <p:cNvSpPr txBox="1">
            <a:spLocks/>
          </p:cNvSpPr>
          <p:nvPr/>
        </p:nvSpPr>
        <p:spPr>
          <a:xfrm>
            <a:off x="4206920" y="1823258"/>
            <a:ext cx="3813572" cy="730800"/>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US" sz="1800" b="0" kern="1200" dirty="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US" sz="1200" b="1">
                <a:solidFill>
                  <a:srgbClr val="171616"/>
                </a:solidFill>
                <a:latin typeface="Arial"/>
                <a:cs typeface="Arial" panose="020B0604020202020204" pitchFamily="34" charset="0"/>
              </a:rPr>
              <a:t> United States: Private Consumption Expenditure</a:t>
            </a:r>
          </a:p>
          <a:p>
            <a:pPr>
              <a:lnSpc>
                <a:spcPct val="100000"/>
              </a:lnSpc>
              <a:spcBef>
                <a:spcPts val="0"/>
              </a:spcBef>
              <a:defRPr/>
            </a:pPr>
            <a:r>
              <a:rPr lang="en-US" sz="1200">
                <a:solidFill>
                  <a:srgbClr val="171616"/>
                </a:solidFill>
                <a:latin typeface="Arial"/>
                <a:cs typeface="Arial" panose="020B0604020202020204" pitchFamily="34" charset="0"/>
              </a:rPr>
              <a:t>(Percent year-on-year)</a:t>
            </a:r>
          </a:p>
        </p:txBody>
      </p:sp>
      <p:sp>
        <p:nvSpPr>
          <p:cNvPr id="44" name="Text Placeholder 8">
            <a:extLst>
              <a:ext uri="{FF2B5EF4-FFF2-40B4-BE49-F238E27FC236}">
                <a16:creationId xmlns:a16="http://schemas.microsoft.com/office/drawing/2014/main" id="{752394E1-4D04-F091-C091-78595140D6F1}"/>
              </a:ext>
            </a:extLst>
          </p:cNvPr>
          <p:cNvSpPr txBox="1">
            <a:spLocks/>
          </p:cNvSpPr>
          <p:nvPr/>
        </p:nvSpPr>
        <p:spPr>
          <a:xfrm>
            <a:off x="8102285" y="1829742"/>
            <a:ext cx="3915543" cy="730800"/>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US" sz="1800" b="0" kern="1200" dirty="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US" sz="1200" b="1">
                <a:solidFill>
                  <a:srgbClr val="171616"/>
                </a:solidFill>
                <a:latin typeface="Arial"/>
                <a:cs typeface="Arial" panose="020B0604020202020204" pitchFamily="34" charset="0"/>
              </a:rPr>
              <a:t>ASEAN+3: Export of Services and Tourist Arrivals</a:t>
            </a:r>
          </a:p>
          <a:p>
            <a:pPr>
              <a:lnSpc>
                <a:spcPct val="100000"/>
              </a:lnSpc>
              <a:spcBef>
                <a:spcPts val="0"/>
              </a:spcBef>
              <a:defRPr/>
            </a:pPr>
            <a:r>
              <a:rPr lang="en-US" sz="1200">
                <a:solidFill>
                  <a:srgbClr val="171616"/>
                </a:solidFill>
                <a:latin typeface="Arial"/>
                <a:cs typeface="Arial" panose="020B0604020202020204" pitchFamily="34" charset="0"/>
              </a:rPr>
              <a:t>(Percent, year-on-year; index, 2019 = 100)</a:t>
            </a:r>
          </a:p>
        </p:txBody>
      </p:sp>
      <p:sp>
        <p:nvSpPr>
          <p:cNvPr id="46" name="Text Placeholder 6">
            <a:extLst>
              <a:ext uri="{FF2B5EF4-FFF2-40B4-BE49-F238E27FC236}">
                <a16:creationId xmlns:a16="http://schemas.microsoft.com/office/drawing/2014/main" id="{CC4A252D-79DA-8C87-6F12-4BB0ABDB5D65}"/>
              </a:ext>
            </a:extLst>
          </p:cNvPr>
          <p:cNvSpPr txBox="1">
            <a:spLocks/>
          </p:cNvSpPr>
          <p:nvPr/>
        </p:nvSpPr>
        <p:spPr>
          <a:xfrm>
            <a:off x="4206920" y="6248241"/>
            <a:ext cx="3681211"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National authority via Haver Analytics.</a:t>
            </a:r>
          </a:p>
        </p:txBody>
      </p:sp>
      <p:sp>
        <p:nvSpPr>
          <p:cNvPr id="47" name="Text Placeholder 6">
            <a:extLst>
              <a:ext uri="{FF2B5EF4-FFF2-40B4-BE49-F238E27FC236}">
                <a16:creationId xmlns:a16="http://schemas.microsoft.com/office/drawing/2014/main" id="{F467EB80-41C7-F213-49C6-D19AB2050202}"/>
              </a:ext>
            </a:extLst>
          </p:cNvPr>
          <p:cNvSpPr txBox="1">
            <a:spLocks/>
          </p:cNvSpPr>
          <p:nvPr/>
        </p:nvSpPr>
        <p:spPr>
          <a:xfrm>
            <a:off x="8151032" y="6248241"/>
            <a:ext cx="3681211"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National authorities via Haver Analytics; AMRO staff calculations. </a:t>
            </a:r>
          </a:p>
          <a:p>
            <a:pPr marL="0" indent="0">
              <a:lnSpc>
                <a:spcPct val="100000"/>
              </a:lnSpc>
              <a:spcBef>
                <a:spcPts val="0"/>
              </a:spcBef>
              <a:buNone/>
            </a:pPr>
            <a:r>
              <a:rPr lang="en-US" sz="800">
                <a:solidFill>
                  <a:schemeClr val="bg1">
                    <a:lumMod val="50000"/>
                  </a:schemeClr>
                </a:solidFill>
              </a:rPr>
              <a:t>Note: Modern services data excludes Brunei, Lao PDR, and Myanmar. Tourist arrivals data excludes Brunei, China, and Lao PDR due to data unavailability. </a:t>
            </a:r>
          </a:p>
        </p:txBody>
      </p:sp>
      <p:sp>
        <p:nvSpPr>
          <p:cNvPr id="25" name="Text Placeholder 19">
            <a:extLst>
              <a:ext uri="{FF2B5EF4-FFF2-40B4-BE49-F238E27FC236}">
                <a16:creationId xmlns:a16="http://schemas.microsoft.com/office/drawing/2014/main" id="{3B149B63-40E1-41E9-68C6-6463E2D0ADB0}"/>
              </a:ext>
            </a:extLst>
          </p:cNvPr>
          <p:cNvSpPr txBox="1">
            <a:spLocks/>
          </p:cNvSpPr>
          <p:nvPr/>
        </p:nvSpPr>
        <p:spPr>
          <a:xfrm>
            <a:off x="4288713" y="1242859"/>
            <a:ext cx="3606799"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a:ln>
                  <a:noFill/>
                </a:ln>
                <a:solidFill>
                  <a:srgbClr val="171616"/>
                </a:solidFill>
                <a:effectLst/>
                <a:uLnTx/>
                <a:uFillTx/>
                <a:latin typeface="Arial"/>
                <a:ea typeface="+mn-ea"/>
                <a:cs typeface="+mn-cs"/>
              </a:rPr>
              <a:t>…continued strength in goods consumption in the United States…	</a:t>
            </a:r>
          </a:p>
        </p:txBody>
      </p:sp>
      <p:sp>
        <p:nvSpPr>
          <p:cNvPr id="26" name="Text Placeholder 19">
            <a:extLst>
              <a:ext uri="{FF2B5EF4-FFF2-40B4-BE49-F238E27FC236}">
                <a16:creationId xmlns:a16="http://schemas.microsoft.com/office/drawing/2014/main" id="{E18E5918-014C-78D6-92FE-4687FBCA694F}"/>
              </a:ext>
            </a:extLst>
          </p:cNvPr>
          <p:cNvSpPr txBox="1">
            <a:spLocks/>
          </p:cNvSpPr>
          <p:nvPr/>
        </p:nvSpPr>
        <p:spPr>
          <a:xfrm>
            <a:off x="8234514" y="1242860"/>
            <a:ext cx="3610485"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a:ln>
                  <a:noFill/>
                </a:ln>
                <a:solidFill>
                  <a:srgbClr val="171616"/>
                </a:solidFill>
                <a:effectLst/>
                <a:uLnTx/>
                <a:uFillTx/>
                <a:latin typeface="Arial"/>
                <a:ea typeface="+mn-ea"/>
                <a:cs typeface="+mn-cs"/>
              </a:rPr>
              <a:t>…and robust demand for travel and modern services</a:t>
            </a:r>
          </a:p>
        </p:txBody>
      </p:sp>
      <p:graphicFrame>
        <p:nvGraphicFramePr>
          <p:cNvPr id="27" name="Content Placeholder 20">
            <a:extLst>
              <a:ext uri="{FF2B5EF4-FFF2-40B4-BE49-F238E27FC236}">
                <a16:creationId xmlns:a16="http://schemas.microsoft.com/office/drawing/2014/main" id="{7D5E50A6-42C9-A5A9-0CFF-855515E77C29}"/>
              </a:ext>
            </a:extLst>
          </p:cNvPr>
          <p:cNvGraphicFramePr>
            <a:graphicFrameLocks noGrp="1"/>
          </p:cNvGraphicFramePr>
          <p:nvPr>
            <p:ph sz="quarter" idx="26"/>
            <p:extLst>
              <p:ext uri="{D42A27DB-BD31-4B8C-83A1-F6EECF244321}">
                <p14:modId xmlns:p14="http://schemas.microsoft.com/office/powerpoint/2010/main" val="3125309952"/>
              </p:ext>
            </p:extLst>
          </p:nvPr>
        </p:nvGraphicFramePr>
        <p:xfrm>
          <a:off x="334963" y="2500313"/>
          <a:ext cx="3607200" cy="36734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ontent Placeholder 5">
            <a:extLst>
              <a:ext uri="{FF2B5EF4-FFF2-40B4-BE49-F238E27FC236}">
                <a16:creationId xmlns:a16="http://schemas.microsoft.com/office/drawing/2014/main" id="{010E1434-3F16-CBF6-9043-8B332F3CA13C}"/>
              </a:ext>
            </a:extLst>
          </p:cNvPr>
          <p:cNvGraphicFramePr>
            <a:graphicFrameLocks/>
          </p:cNvGraphicFramePr>
          <p:nvPr>
            <p:extLst>
              <p:ext uri="{D42A27DB-BD31-4B8C-83A1-F6EECF244321}">
                <p14:modId xmlns:p14="http://schemas.microsoft.com/office/powerpoint/2010/main" val="2207582077"/>
              </p:ext>
            </p:extLst>
          </p:nvPr>
        </p:nvGraphicFramePr>
        <p:xfrm>
          <a:off x="4288713" y="2498726"/>
          <a:ext cx="3607200" cy="3673475"/>
        </p:xfrm>
        <a:graphic>
          <a:graphicData uri="http://schemas.openxmlformats.org/drawingml/2006/chart">
            <c:chart xmlns:c="http://schemas.openxmlformats.org/drawingml/2006/chart" xmlns:r="http://schemas.openxmlformats.org/officeDocument/2006/relationships" r:id="rId4"/>
          </a:graphicData>
        </a:graphic>
      </p:graphicFrame>
      <p:grpSp>
        <p:nvGrpSpPr>
          <p:cNvPr id="49" name="Group 48">
            <a:extLst>
              <a:ext uri="{FF2B5EF4-FFF2-40B4-BE49-F238E27FC236}">
                <a16:creationId xmlns:a16="http://schemas.microsoft.com/office/drawing/2014/main" id="{12B0603E-B327-B749-742A-EE8AFAB5DBAD}"/>
              </a:ext>
            </a:extLst>
          </p:cNvPr>
          <p:cNvGrpSpPr/>
          <p:nvPr/>
        </p:nvGrpSpPr>
        <p:grpSpPr>
          <a:xfrm>
            <a:off x="-5715" y="7102"/>
            <a:ext cx="12202207" cy="270680"/>
            <a:chOff x="-5715" y="7102"/>
            <a:chExt cx="12202207" cy="270680"/>
          </a:xfrm>
        </p:grpSpPr>
        <p:cxnSp>
          <p:nvCxnSpPr>
            <p:cNvPr id="50" name="Straight Connector 49">
              <a:extLst>
                <a:ext uri="{FF2B5EF4-FFF2-40B4-BE49-F238E27FC236}">
                  <a16:creationId xmlns:a16="http://schemas.microsoft.com/office/drawing/2014/main" id="{24FA0B40-98B3-3562-F6FE-C92ED5CF7C3E}"/>
                </a:ext>
              </a:extLst>
            </p:cNvPr>
            <p:cNvCxnSpPr>
              <a:cxnSpLocks/>
            </p:cNvCxnSpPr>
            <p:nvPr/>
          </p:nvCxnSpPr>
          <p:spPr>
            <a:xfrm>
              <a:off x="-5715" y="275347"/>
              <a:ext cx="5979934"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B7D81B35-0330-1FF1-14C0-D3E784B23E81}"/>
                </a:ext>
              </a:extLst>
            </p:cNvPr>
            <p:cNvGrpSpPr/>
            <p:nvPr/>
          </p:nvGrpSpPr>
          <p:grpSpPr>
            <a:xfrm>
              <a:off x="5697538" y="7102"/>
              <a:ext cx="6498954" cy="270680"/>
              <a:chOff x="5697538" y="7102"/>
              <a:chExt cx="6498954" cy="270680"/>
            </a:xfrm>
          </p:grpSpPr>
          <p:sp>
            <p:nvSpPr>
              <p:cNvPr id="52" name="Rectangle: Top Corners Rounded 51">
                <a:extLst>
                  <a:ext uri="{FF2B5EF4-FFF2-40B4-BE49-F238E27FC236}">
                    <a16:creationId xmlns:a16="http://schemas.microsoft.com/office/drawing/2014/main" id="{062325BE-3015-CEFA-391A-CAA178C226DE}"/>
                  </a:ext>
                </a:extLst>
              </p:cNvPr>
              <p:cNvSpPr/>
              <p:nvPr/>
            </p:nvSpPr>
            <p:spPr>
              <a:xfrm>
                <a:off x="8058248" y="7103"/>
                <a:ext cx="2052000" cy="269726"/>
              </a:xfrm>
              <a:prstGeom prst="round2SameRect">
                <a:avLst>
                  <a:gd name="adj1" fmla="val 50000"/>
                  <a:gd name="adj2" fmla="val 0"/>
                </a:avLst>
              </a:prstGeom>
              <a:blipFill dpi="0" rotWithShape="1">
                <a:blip r:embed="rId5"/>
                <a:srcRect/>
                <a:tile tx="0" ty="0" sx="100000" sy="100000" flip="none" algn="ctr"/>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POLICY RECOMMENDATION</a:t>
                </a:r>
                <a:endParaRPr lang="en-SG" sz="1000" b="1" cap="all">
                  <a:solidFill>
                    <a:schemeClr val="bg1">
                      <a:lumMod val="75000"/>
                    </a:schemeClr>
                  </a:solidFill>
                </a:endParaRPr>
              </a:p>
            </p:txBody>
          </p:sp>
          <p:sp>
            <p:nvSpPr>
              <p:cNvPr id="53" name="Rectangle: Top Corners Rounded 52">
                <a:extLst>
                  <a:ext uri="{FF2B5EF4-FFF2-40B4-BE49-F238E27FC236}">
                    <a16:creationId xmlns:a16="http://schemas.microsoft.com/office/drawing/2014/main" id="{AB113049-E084-0A20-CB40-773B6E650BCF}"/>
                  </a:ext>
                </a:extLst>
              </p:cNvPr>
              <p:cNvSpPr/>
              <p:nvPr/>
            </p:nvSpPr>
            <p:spPr>
              <a:xfrm>
                <a:off x="10132144" y="8056"/>
                <a:ext cx="2052000" cy="269726"/>
              </a:xfrm>
              <a:prstGeom prst="round2SameRect">
                <a:avLst>
                  <a:gd name="adj1" fmla="val 50000"/>
                  <a:gd name="adj2" fmla="val 0"/>
                </a:avLst>
              </a:prstGeom>
              <a:blipFill dpi="0" rotWithShape="1">
                <a:blip r:embed="rId5"/>
                <a:srcRect/>
                <a:tile tx="0" ty="0" sx="100000" sy="100000" flip="none" algn="ctr"/>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SPECIAL FEATURE</a:t>
                </a:r>
                <a:endParaRPr lang="en-SG" sz="1000" b="1" cap="all">
                  <a:solidFill>
                    <a:schemeClr val="bg1">
                      <a:lumMod val="75000"/>
                    </a:schemeClr>
                  </a:solidFill>
                </a:endParaRPr>
              </a:p>
            </p:txBody>
          </p:sp>
          <p:sp>
            <p:nvSpPr>
              <p:cNvPr id="54" name="Rectangle: Top Corners Rounded 53">
                <a:extLst>
                  <a:ext uri="{FF2B5EF4-FFF2-40B4-BE49-F238E27FC236}">
                    <a16:creationId xmlns:a16="http://schemas.microsoft.com/office/drawing/2014/main" id="{86FEC7BD-042F-6003-93CE-001AB238606D}"/>
                  </a:ext>
                </a:extLst>
              </p:cNvPr>
              <p:cNvSpPr/>
              <p:nvPr/>
            </p:nvSpPr>
            <p:spPr>
              <a:xfrm>
                <a:off x="5697538" y="7102"/>
                <a:ext cx="2328681" cy="269726"/>
              </a:xfrm>
              <a:prstGeom prst="round2SameRect">
                <a:avLst>
                  <a:gd name="adj1" fmla="val 50000"/>
                  <a:gd name="adj2" fmla="val 0"/>
                </a:avLst>
              </a:prstGeom>
              <a:solidFill>
                <a:schemeClr val="bg1"/>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blipFill>
                      <a:blip r:embed="rId5"/>
                      <a:tile tx="0" ty="0" sx="100000" sy="100000" flip="none" algn="ctr"/>
                    </a:blipFill>
                  </a:rPr>
                  <a:t>DEVELOPMENTS AND OUTLOOK</a:t>
                </a:r>
                <a:endParaRPr lang="en-SG" sz="1000" b="1" cap="all">
                  <a:blipFill>
                    <a:blip r:embed="rId5"/>
                    <a:tile tx="0" ty="0" sx="100000" sy="100000" flip="none" algn="ctr"/>
                  </a:blipFill>
                </a:endParaRPr>
              </a:p>
            </p:txBody>
          </p:sp>
          <p:cxnSp>
            <p:nvCxnSpPr>
              <p:cNvPr id="55" name="Straight Connector 54">
                <a:extLst>
                  <a:ext uri="{FF2B5EF4-FFF2-40B4-BE49-F238E27FC236}">
                    <a16:creationId xmlns:a16="http://schemas.microsoft.com/office/drawing/2014/main" id="{B5E8EDA4-8F04-2694-D064-9FDD2C5E2C09}"/>
                  </a:ext>
                </a:extLst>
              </p:cNvPr>
              <p:cNvCxnSpPr>
                <a:cxnSpLocks/>
              </p:cNvCxnSpPr>
              <p:nvPr/>
            </p:nvCxnSpPr>
            <p:spPr>
              <a:xfrm>
                <a:off x="5705475" y="276649"/>
                <a:ext cx="231501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55A7661-5966-7187-4459-F0D8DCC052BA}"/>
                  </a:ext>
                </a:extLst>
              </p:cNvPr>
              <p:cNvCxnSpPr>
                <a:cxnSpLocks/>
              </p:cNvCxnSpPr>
              <p:nvPr/>
            </p:nvCxnSpPr>
            <p:spPr>
              <a:xfrm>
                <a:off x="8020492" y="276258"/>
                <a:ext cx="417600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graphicFrame>
        <p:nvGraphicFramePr>
          <p:cNvPr id="3" name="Chart 2">
            <a:extLst>
              <a:ext uri="{FF2B5EF4-FFF2-40B4-BE49-F238E27FC236}">
                <a16:creationId xmlns:a16="http://schemas.microsoft.com/office/drawing/2014/main" id="{A034B37C-54CA-4981-8623-72D6BCAA53EF}"/>
              </a:ext>
            </a:extLst>
          </p:cNvPr>
          <p:cNvGraphicFramePr>
            <a:graphicFrameLocks/>
          </p:cNvGraphicFramePr>
          <p:nvPr>
            <p:extLst>
              <p:ext uri="{D42A27DB-BD31-4B8C-83A1-F6EECF244321}">
                <p14:modId xmlns:p14="http://schemas.microsoft.com/office/powerpoint/2010/main" val="4229958475"/>
              </p:ext>
            </p:extLst>
          </p:nvPr>
        </p:nvGraphicFramePr>
        <p:xfrm>
          <a:off x="8261310" y="2461459"/>
          <a:ext cx="3607200" cy="3672000"/>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Box 1">
            <a:extLst>
              <a:ext uri="{FF2B5EF4-FFF2-40B4-BE49-F238E27FC236}">
                <a16:creationId xmlns:a16="http://schemas.microsoft.com/office/drawing/2014/main" id="{A448C8B9-D1D4-BAAD-93A9-6629FEAB6F78}"/>
              </a:ext>
            </a:extLst>
          </p:cNvPr>
          <p:cNvSpPr txBox="1"/>
          <p:nvPr/>
        </p:nvSpPr>
        <p:spPr>
          <a:xfrm>
            <a:off x="2433635" y="2554058"/>
            <a:ext cx="1533528" cy="2571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b="1" dirty="0"/>
              <a:t>Forecast</a:t>
            </a:r>
            <a:endParaRPr lang="en-SG" sz="1100" b="1" dirty="0"/>
          </a:p>
        </p:txBody>
      </p:sp>
      <p:sp>
        <p:nvSpPr>
          <p:cNvPr id="7" name="Slide Number Placeholder 4">
            <a:extLst>
              <a:ext uri="{FF2B5EF4-FFF2-40B4-BE49-F238E27FC236}">
                <a16:creationId xmlns:a16="http://schemas.microsoft.com/office/drawing/2014/main" id="{4F541511-766C-412F-E66E-6C0623DF184E}"/>
              </a:ext>
            </a:extLst>
          </p:cNvPr>
          <p:cNvSpPr txBox="1">
            <a:spLocks/>
          </p:cNvSpPr>
          <p:nvPr/>
        </p:nvSpPr>
        <p:spPr>
          <a:xfrm>
            <a:off x="9243472" y="6356350"/>
            <a:ext cx="27432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E63F5C1-078D-470A-9B1F-351C9D2F8E7B}" type="slidenum">
              <a:rPr lang="en-US" sz="1200" smtClean="0">
                <a:solidFill>
                  <a:schemeClr val="tx1">
                    <a:tint val="75000"/>
                  </a:schemeClr>
                </a:solidFill>
              </a:rPr>
              <a:pPr algn="r"/>
              <a:t>6</a:t>
            </a:fld>
            <a:endParaRPr lang="en-US" sz="1200" dirty="0">
              <a:solidFill>
                <a:schemeClr val="tx1">
                  <a:tint val="75000"/>
                </a:schemeClr>
              </a:solidFill>
            </a:endParaRPr>
          </a:p>
        </p:txBody>
      </p:sp>
    </p:spTree>
    <p:extLst>
      <p:ext uri="{BB962C8B-B14F-4D97-AF65-F5344CB8AC3E}">
        <p14:creationId xmlns:p14="http://schemas.microsoft.com/office/powerpoint/2010/main" val="2567418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72314F3-98E1-1255-3402-86B2E1D58C83}"/>
              </a:ext>
            </a:extLst>
          </p:cNvPr>
          <p:cNvSpPr>
            <a:spLocks noGrp="1"/>
          </p:cNvSpPr>
          <p:nvPr>
            <p:ph sz="quarter" idx="26"/>
          </p:nvPr>
        </p:nvSpPr>
        <p:spPr>
          <a:xfrm>
            <a:off x="364251" y="2502624"/>
            <a:ext cx="5464301" cy="3671888"/>
          </a:xfrm>
          <a:solidFill>
            <a:schemeClr val="bg1"/>
          </a:solidFill>
        </p:spPr>
        <p:txBody>
          <a:bodyPr/>
          <a:lstStyle/>
          <a:p>
            <a:endParaRPr lang="en-SG"/>
          </a:p>
        </p:txBody>
      </p:sp>
      <p:sp>
        <p:nvSpPr>
          <p:cNvPr id="4" name="Text Placeholder 3"/>
          <p:cNvSpPr>
            <a:spLocks noGrp="1"/>
          </p:cNvSpPr>
          <p:nvPr>
            <p:ph type="body" sz="quarter" idx="28"/>
          </p:nvPr>
        </p:nvSpPr>
        <p:spPr>
          <a:xfrm>
            <a:off x="364251" y="1826503"/>
            <a:ext cx="5464301" cy="730800"/>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t>Selected ASEAN+3: Aggregate Real GDP Growth, by Expenditure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i="0" u="none" strike="noStrike" kern="1200" cap="none" spc="0" normalizeH="0" baseline="0" noProof="0">
                <a:ln>
                  <a:noFill/>
                </a:ln>
                <a:solidFill>
                  <a:srgbClr val="171616"/>
                </a:solidFill>
                <a:effectLst/>
                <a:uLnTx/>
                <a:uFillTx/>
                <a:latin typeface="Arial"/>
                <a:ea typeface="+mn-ea"/>
                <a:cs typeface="Arial" panose="020B0604020202020204" pitchFamily="34" charset="0"/>
              </a:rPr>
              <a:t>(Percentage points, year-on-year)</a:t>
            </a:r>
          </a:p>
        </p:txBody>
      </p:sp>
      <p:sp>
        <p:nvSpPr>
          <p:cNvPr id="9" name="Text Placeholder 8"/>
          <p:cNvSpPr>
            <a:spLocks noGrp="1"/>
          </p:cNvSpPr>
          <p:nvPr>
            <p:ph type="body" sz="quarter" idx="35"/>
          </p:nvPr>
        </p:nvSpPr>
        <p:spPr>
          <a:xfrm>
            <a:off x="6175022" y="1826503"/>
            <a:ext cx="5480395" cy="730800"/>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t>Selected ASEAN+3: Real Gross Fixed Capital Formation and Contribution to GDP Growth</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i="0" u="none" strike="noStrike" kern="1200" cap="none" spc="0" normalizeH="0" baseline="0" noProof="0">
                <a:ln>
                  <a:noFill/>
                </a:ln>
                <a:solidFill>
                  <a:srgbClr val="171616"/>
                </a:solidFill>
                <a:effectLst/>
                <a:uLnTx/>
                <a:uFillTx/>
                <a:latin typeface="Arial"/>
                <a:ea typeface="+mn-ea"/>
                <a:cs typeface="Arial" panose="020B0604020202020204" pitchFamily="34" charset="0"/>
              </a:rPr>
              <a:t>(Percent, year-on-year; percentage points, year-on-year)</a:t>
            </a:r>
          </a:p>
        </p:txBody>
      </p:sp>
      <p:sp>
        <p:nvSpPr>
          <p:cNvPr id="18" name="Text Placeholder 8">
            <a:extLst>
              <a:ext uri="{FF2B5EF4-FFF2-40B4-BE49-F238E27FC236}">
                <a16:creationId xmlns:a16="http://schemas.microsoft.com/office/drawing/2014/main" id="{C2BA12EA-BB3A-4A73-B765-116E7D2B1847}"/>
              </a:ext>
            </a:extLst>
          </p:cNvPr>
          <p:cNvSpPr txBox="1">
            <a:spLocks/>
          </p:cNvSpPr>
          <p:nvPr/>
        </p:nvSpPr>
        <p:spPr>
          <a:xfrm>
            <a:off x="6207626" y="6341288"/>
            <a:ext cx="4896000" cy="1846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5" name="Text Placeholder 6">
            <a:extLst>
              <a:ext uri="{FF2B5EF4-FFF2-40B4-BE49-F238E27FC236}">
                <a16:creationId xmlns:a16="http://schemas.microsoft.com/office/drawing/2014/main" id="{40592F79-ED06-0A0A-FEF8-1D757216768E}"/>
              </a:ext>
            </a:extLst>
          </p:cNvPr>
          <p:cNvSpPr txBox="1">
            <a:spLocks/>
          </p:cNvSpPr>
          <p:nvPr/>
        </p:nvSpPr>
        <p:spPr>
          <a:xfrm>
            <a:off x="268904" y="6248241"/>
            <a:ext cx="5637213"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National authorities via Haver Analytics; AMRO staff calculations. </a:t>
            </a:r>
          </a:p>
          <a:p>
            <a:pPr marL="0" indent="0">
              <a:lnSpc>
                <a:spcPct val="100000"/>
              </a:lnSpc>
              <a:spcBef>
                <a:spcPts val="0"/>
              </a:spcBef>
              <a:buNone/>
            </a:pPr>
            <a:r>
              <a:rPr lang="en-US" sz="800">
                <a:solidFill>
                  <a:schemeClr val="bg1">
                    <a:lumMod val="50000"/>
                  </a:schemeClr>
                </a:solidFill>
              </a:rPr>
              <a:t>Note: Statistical discrepancies are not shown. Excludes Cambodia, Lao PDR, Myanmar, and Vietnam due to data unavailability. </a:t>
            </a:r>
          </a:p>
        </p:txBody>
      </p:sp>
      <p:sp>
        <p:nvSpPr>
          <p:cNvPr id="16" name="Text Placeholder 7">
            <a:extLst>
              <a:ext uri="{FF2B5EF4-FFF2-40B4-BE49-F238E27FC236}">
                <a16:creationId xmlns:a16="http://schemas.microsoft.com/office/drawing/2014/main" id="{B8ADDD1F-6ECF-842B-EC83-DF5BDF392117}"/>
              </a:ext>
            </a:extLst>
          </p:cNvPr>
          <p:cNvSpPr txBox="1">
            <a:spLocks/>
          </p:cNvSpPr>
          <p:nvPr/>
        </p:nvSpPr>
        <p:spPr>
          <a:xfrm>
            <a:off x="6096000" y="6247814"/>
            <a:ext cx="5730127" cy="2781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National authorities via Haver Analytics; AMRO staff calculations.</a:t>
            </a:r>
            <a:br>
              <a:rPr lang="en-US" sz="800">
                <a:solidFill>
                  <a:schemeClr val="bg1">
                    <a:lumMod val="50000"/>
                  </a:schemeClr>
                </a:solidFill>
              </a:rPr>
            </a:br>
            <a:r>
              <a:rPr lang="en-US" sz="800">
                <a:solidFill>
                  <a:schemeClr val="bg1">
                    <a:lumMod val="50000"/>
                  </a:schemeClr>
                </a:solidFill>
              </a:rPr>
              <a:t>Note: Data for China refer to the contribution of gross fixed capital formation to year-on-year GDP growth. ASEAN-5 = Indonesia, Malaysia, the Philippines, Singapore, and Thailand.</a:t>
            </a:r>
          </a:p>
          <a:p>
            <a:pPr marL="0" indent="0">
              <a:lnSpc>
                <a:spcPct val="100000"/>
              </a:lnSpc>
              <a:spcBef>
                <a:spcPts val="0"/>
              </a:spcBef>
              <a:buNone/>
            </a:pPr>
            <a:endParaRPr lang="en-US" sz="800">
              <a:solidFill>
                <a:schemeClr val="bg1">
                  <a:lumMod val="50000"/>
                </a:schemeClr>
              </a:solidFill>
            </a:endParaRPr>
          </a:p>
        </p:txBody>
      </p:sp>
      <p:sp>
        <p:nvSpPr>
          <p:cNvPr id="2" name="Text Placeholder 1">
            <a:extLst>
              <a:ext uri="{FF2B5EF4-FFF2-40B4-BE49-F238E27FC236}">
                <a16:creationId xmlns:a16="http://schemas.microsoft.com/office/drawing/2014/main" id="{F875A965-2866-4B24-161B-23F3A17E7CE1}"/>
              </a:ext>
            </a:extLst>
          </p:cNvPr>
          <p:cNvSpPr txBox="1">
            <a:spLocks/>
          </p:cNvSpPr>
          <p:nvPr/>
        </p:nvSpPr>
        <p:spPr>
          <a:xfrm flipH="1">
            <a:off x="363538" y="260967"/>
            <a:ext cx="10901092" cy="984962"/>
          </a:xfrm>
          <a:prstGeom prst="rect">
            <a:avLst/>
          </a:prstGeom>
          <a:no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800" b="1"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a:t>Domestic demand would remain the anchor of growth.</a:t>
            </a:r>
          </a:p>
        </p:txBody>
      </p:sp>
      <p:sp>
        <p:nvSpPr>
          <p:cNvPr id="19" name="Text Placeholder 17">
            <a:extLst>
              <a:ext uri="{FF2B5EF4-FFF2-40B4-BE49-F238E27FC236}">
                <a16:creationId xmlns:a16="http://schemas.microsoft.com/office/drawing/2014/main" id="{338417AF-DB83-3F8E-652A-72C6A1615513}"/>
              </a:ext>
            </a:extLst>
          </p:cNvPr>
          <p:cNvSpPr txBox="1">
            <a:spLocks/>
          </p:cNvSpPr>
          <p:nvPr/>
        </p:nvSpPr>
        <p:spPr>
          <a:xfrm>
            <a:off x="6191116" y="1245930"/>
            <a:ext cx="5572397"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Investment activity should also gradually recover</a:t>
            </a:r>
          </a:p>
        </p:txBody>
      </p:sp>
      <p:sp>
        <p:nvSpPr>
          <p:cNvPr id="20" name="Text Placeholder 19">
            <a:extLst>
              <a:ext uri="{FF2B5EF4-FFF2-40B4-BE49-F238E27FC236}">
                <a16:creationId xmlns:a16="http://schemas.microsoft.com/office/drawing/2014/main" id="{2C89EED7-C650-FBC3-0EEF-67A0DDCC83CB}"/>
              </a:ext>
            </a:extLst>
          </p:cNvPr>
          <p:cNvSpPr txBox="1">
            <a:spLocks/>
          </p:cNvSpPr>
          <p:nvPr/>
        </p:nvSpPr>
        <p:spPr>
          <a:xfrm>
            <a:off x="364251" y="1245930"/>
            <a:ext cx="5464301"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Household spending is expected to remain robust, underpinned by strong employment conditions and improving household income </a:t>
            </a:r>
          </a:p>
        </p:txBody>
      </p:sp>
      <p:sp>
        <p:nvSpPr>
          <p:cNvPr id="24" name="Content Placeholder 23">
            <a:extLst>
              <a:ext uri="{FF2B5EF4-FFF2-40B4-BE49-F238E27FC236}">
                <a16:creationId xmlns:a16="http://schemas.microsoft.com/office/drawing/2014/main" id="{4A93B00C-6B8D-326A-879A-02200BA5D355}"/>
              </a:ext>
            </a:extLst>
          </p:cNvPr>
          <p:cNvSpPr>
            <a:spLocks noGrp="1"/>
          </p:cNvSpPr>
          <p:nvPr>
            <p:ph sz="quarter" idx="36"/>
          </p:nvPr>
        </p:nvSpPr>
        <p:spPr>
          <a:xfrm>
            <a:off x="6191116" y="2496010"/>
            <a:ext cx="5464301" cy="3671888"/>
          </a:xfrm>
          <a:solidFill>
            <a:schemeClr val="bg1"/>
          </a:solidFill>
        </p:spPr>
        <p:txBody>
          <a:bodyPr/>
          <a:lstStyle/>
          <a:p>
            <a:endParaRPr lang="en-SG"/>
          </a:p>
        </p:txBody>
      </p:sp>
      <p:graphicFrame>
        <p:nvGraphicFramePr>
          <p:cNvPr id="6" name="Content Placeholder 11">
            <a:extLst>
              <a:ext uri="{FF2B5EF4-FFF2-40B4-BE49-F238E27FC236}">
                <a16:creationId xmlns:a16="http://schemas.microsoft.com/office/drawing/2014/main" id="{0E5FD030-D2B9-756B-1136-35BC989311A6}"/>
              </a:ext>
            </a:extLst>
          </p:cNvPr>
          <p:cNvGraphicFramePr>
            <a:graphicFrameLocks/>
          </p:cNvGraphicFramePr>
          <p:nvPr>
            <p:extLst>
              <p:ext uri="{D42A27DB-BD31-4B8C-83A1-F6EECF244321}">
                <p14:modId xmlns:p14="http://schemas.microsoft.com/office/powerpoint/2010/main" val="4240615461"/>
              </p:ext>
            </p:extLst>
          </p:nvPr>
        </p:nvGraphicFramePr>
        <p:xfrm>
          <a:off x="363538" y="2501900"/>
          <a:ext cx="5465762" cy="36718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15">
            <a:extLst>
              <a:ext uri="{FF2B5EF4-FFF2-40B4-BE49-F238E27FC236}">
                <a16:creationId xmlns:a16="http://schemas.microsoft.com/office/drawing/2014/main" id="{BFBBE31C-49FD-FFDA-762F-FA405C825752}"/>
              </a:ext>
            </a:extLst>
          </p:cNvPr>
          <p:cNvGraphicFramePr>
            <a:graphicFrameLocks/>
          </p:cNvGraphicFramePr>
          <p:nvPr>
            <p:extLst>
              <p:ext uri="{D42A27DB-BD31-4B8C-83A1-F6EECF244321}">
                <p14:modId xmlns:p14="http://schemas.microsoft.com/office/powerpoint/2010/main" val="1488725569"/>
              </p:ext>
            </p:extLst>
          </p:nvPr>
        </p:nvGraphicFramePr>
        <p:xfrm>
          <a:off x="6191250" y="2501900"/>
          <a:ext cx="5464175" cy="3665538"/>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a:extLst>
              <a:ext uri="{FF2B5EF4-FFF2-40B4-BE49-F238E27FC236}">
                <a16:creationId xmlns:a16="http://schemas.microsoft.com/office/drawing/2014/main" id="{B8238087-1260-9B0D-5E3B-EB7DA8843F76}"/>
              </a:ext>
            </a:extLst>
          </p:cNvPr>
          <p:cNvGrpSpPr/>
          <p:nvPr/>
        </p:nvGrpSpPr>
        <p:grpSpPr>
          <a:xfrm>
            <a:off x="-5715" y="7102"/>
            <a:ext cx="12202207" cy="270680"/>
            <a:chOff x="-5715" y="7102"/>
            <a:chExt cx="12202207" cy="270680"/>
          </a:xfrm>
        </p:grpSpPr>
        <p:cxnSp>
          <p:nvCxnSpPr>
            <p:cNvPr id="5" name="Straight Connector 4">
              <a:extLst>
                <a:ext uri="{FF2B5EF4-FFF2-40B4-BE49-F238E27FC236}">
                  <a16:creationId xmlns:a16="http://schemas.microsoft.com/office/drawing/2014/main" id="{D9DB22FE-6CFD-A89D-E976-00DC9C3CE2FE}"/>
                </a:ext>
              </a:extLst>
            </p:cNvPr>
            <p:cNvCxnSpPr>
              <a:cxnSpLocks/>
            </p:cNvCxnSpPr>
            <p:nvPr/>
          </p:nvCxnSpPr>
          <p:spPr>
            <a:xfrm>
              <a:off x="-5715" y="275347"/>
              <a:ext cx="5979934"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11CF1E19-0C10-5901-49CA-B044AD5B110C}"/>
                </a:ext>
              </a:extLst>
            </p:cNvPr>
            <p:cNvGrpSpPr/>
            <p:nvPr/>
          </p:nvGrpSpPr>
          <p:grpSpPr>
            <a:xfrm>
              <a:off x="5697538" y="7102"/>
              <a:ext cx="6498954" cy="270680"/>
              <a:chOff x="5697538" y="7102"/>
              <a:chExt cx="6498954" cy="270680"/>
            </a:xfrm>
          </p:grpSpPr>
          <p:sp>
            <p:nvSpPr>
              <p:cNvPr id="11" name="Rectangle: Top Corners Rounded 10">
                <a:extLst>
                  <a:ext uri="{FF2B5EF4-FFF2-40B4-BE49-F238E27FC236}">
                    <a16:creationId xmlns:a16="http://schemas.microsoft.com/office/drawing/2014/main" id="{FEACF240-DAC7-255B-B100-29F2C56E9A25}"/>
                  </a:ext>
                </a:extLst>
              </p:cNvPr>
              <p:cNvSpPr/>
              <p:nvPr/>
            </p:nvSpPr>
            <p:spPr>
              <a:xfrm>
                <a:off x="8058248" y="7103"/>
                <a:ext cx="2052000" cy="269726"/>
              </a:xfrm>
              <a:prstGeom prst="round2SameRect">
                <a:avLst>
                  <a:gd name="adj1" fmla="val 50000"/>
                  <a:gd name="adj2" fmla="val 0"/>
                </a:avLst>
              </a:prstGeom>
              <a:blipFill dpi="0" rotWithShape="1">
                <a:blip r:embed="rId5"/>
                <a:srcRect/>
                <a:tile tx="0" ty="0" sx="100000" sy="100000" flip="none" algn="ctr"/>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POLICY RECOMMENDATION</a:t>
                </a:r>
                <a:endParaRPr lang="en-SG" sz="1000" b="1" cap="all">
                  <a:solidFill>
                    <a:schemeClr val="bg1">
                      <a:lumMod val="75000"/>
                    </a:schemeClr>
                  </a:solidFill>
                </a:endParaRPr>
              </a:p>
            </p:txBody>
          </p:sp>
          <p:sp>
            <p:nvSpPr>
              <p:cNvPr id="12" name="Rectangle: Top Corners Rounded 11">
                <a:extLst>
                  <a:ext uri="{FF2B5EF4-FFF2-40B4-BE49-F238E27FC236}">
                    <a16:creationId xmlns:a16="http://schemas.microsoft.com/office/drawing/2014/main" id="{E908ED9F-9F62-BA49-534A-A65F3D98C651}"/>
                  </a:ext>
                </a:extLst>
              </p:cNvPr>
              <p:cNvSpPr/>
              <p:nvPr/>
            </p:nvSpPr>
            <p:spPr>
              <a:xfrm>
                <a:off x="10132144" y="8056"/>
                <a:ext cx="2052000" cy="269726"/>
              </a:xfrm>
              <a:prstGeom prst="round2SameRect">
                <a:avLst>
                  <a:gd name="adj1" fmla="val 50000"/>
                  <a:gd name="adj2" fmla="val 0"/>
                </a:avLst>
              </a:prstGeom>
              <a:blipFill dpi="0" rotWithShape="1">
                <a:blip r:embed="rId5"/>
                <a:srcRect/>
                <a:tile tx="0" ty="0" sx="100000" sy="100000" flip="none" algn="ctr"/>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SPECIAL FEATURE</a:t>
                </a:r>
                <a:endParaRPr lang="en-SG" sz="1000" b="1" cap="all">
                  <a:solidFill>
                    <a:schemeClr val="bg1">
                      <a:lumMod val="75000"/>
                    </a:schemeClr>
                  </a:solidFill>
                </a:endParaRPr>
              </a:p>
            </p:txBody>
          </p:sp>
          <p:sp>
            <p:nvSpPr>
              <p:cNvPr id="13" name="Rectangle: Top Corners Rounded 12">
                <a:extLst>
                  <a:ext uri="{FF2B5EF4-FFF2-40B4-BE49-F238E27FC236}">
                    <a16:creationId xmlns:a16="http://schemas.microsoft.com/office/drawing/2014/main" id="{438C3844-0CF6-F3D1-C582-339851436190}"/>
                  </a:ext>
                </a:extLst>
              </p:cNvPr>
              <p:cNvSpPr/>
              <p:nvPr/>
            </p:nvSpPr>
            <p:spPr>
              <a:xfrm>
                <a:off x="5697538" y="7102"/>
                <a:ext cx="2328681" cy="269726"/>
              </a:xfrm>
              <a:prstGeom prst="round2SameRect">
                <a:avLst>
                  <a:gd name="adj1" fmla="val 50000"/>
                  <a:gd name="adj2" fmla="val 0"/>
                </a:avLst>
              </a:prstGeom>
              <a:solidFill>
                <a:schemeClr val="bg1"/>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blipFill>
                      <a:blip r:embed="rId5"/>
                      <a:tile tx="0" ty="0" sx="100000" sy="100000" flip="none" algn="ctr"/>
                    </a:blipFill>
                  </a:rPr>
                  <a:t>DEVELOPMENTS AND OUTLOOK</a:t>
                </a:r>
                <a:endParaRPr lang="en-SG" sz="1000" b="1" cap="all">
                  <a:blipFill>
                    <a:blip r:embed="rId5"/>
                    <a:tile tx="0" ty="0" sx="100000" sy="100000" flip="none" algn="ctr"/>
                  </a:blipFill>
                </a:endParaRPr>
              </a:p>
            </p:txBody>
          </p:sp>
          <p:cxnSp>
            <p:nvCxnSpPr>
              <p:cNvPr id="14" name="Straight Connector 13">
                <a:extLst>
                  <a:ext uri="{FF2B5EF4-FFF2-40B4-BE49-F238E27FC236}">
                    <a16:creationId xmlns:a16="http://schemas.microsoft.com/office/drawing/2014/main" id="{6BB3A47C-8453-2B21-5F37-3782615A20DD}"/>
                  </a:ext>
                </a:extLst>
              </p:cNvPr>
              <p:cNvCxnSpPr>
                <a:cxnSpLocks/>
              </p:cNvCxnSpPr>
              <p:nvPr/>
            </p:nvCxnSpPr>
            <p:spPr>
              <a:xfrm>
                <a:off x="5705475" y="276649"/>
                <a:ext cx="231501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93A299-72D2-026B-214B-1675CFC4D643}"/>
                  </a:ext>
                </a:extLst>
              </p:cNvPr>
              <p:cNvCxnSpPr>
                <a:cxnSpLocks/>
              </p:cNvCxnSpPr>
              <p:nvPr/>
            </p:nvCxnSpPr>
            <p:spPr>
              <a:xfrm>
                <a:off x="8020492" y="276258"/>
                <a:ext cx="417600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sp>
        <p:nvSpPr>
          <p:cNvPr id="21" name="Slide Number Placeholder 4">
            <a:extLst>
              <a:ext uri="{FF2B5EF4-FFF2-40B4-BE49-F238E27FC236}">
                <a16:creationId xmlns:a16="http://schemas.microsoft.com/office/drawing/2014/main" id="{D6A8851F-4E90-1140-B7E9-4AC7EA4CC5F3}"/>
              </a:ext>
            </a:extLst>
          </p:cNvPr>
          <p:cNvSpPr txBox="1">
            <a:spLocks/>
          </p:cNvSpPr>
          <p:nvPr/>
        </p:nvSpPr>
        <p:spPr>
          <a:xfrm>
            <a:off x="9243472" y="6356350"/>
            <a:ext cx="27432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E63F5C1-078D-470A-9B1F-351C9D2F8E7B}" type="slidenum">
              <a:rPr lang="en-US" sz="1200" smtClean="0">
                <a:solidFill>
                  <a:schemeClr val="tx1">
                    <a:tint val="75000"/>
                  </a:schemeClr>
                </a:solidFill>
              </a:rPr>
              <a:pPr algn="r"/>
              <a:t>7</a:t>
            </a:fld>
            <a:endParaRPr lang="en-US" sz="1200" dirty="0">
              <a:solidFill>
                <a:schemeClr val="tx1">
                  <a:tint val="75000"/>
                </a:schemeClr>
              </a:solidFill>
            </a:endParaRPr>
          </a:p>
        </p:txBody>
      </p:sp>
    </p:spTree>
    <p:extLst>
      <p:ext uri="{BB962C8B-B14F-4D97-AF65-F5344CB8AC3E}">
        <p14:creationId xmlns:p14="http://schemas.microsoft.com/office/powerpoint/2010/main" val="3416015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8"/>
          </p:nvPr>
        </p:nvSpPr>
        <p:spPr>
          <a:xfrm>
            <a:off x="364251" y="1826503"/>
            <a:ext cx="5464301" cy="730800"/>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t>Selected ASEAN+3: Unemployment Rate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i="0" u="none" strike="noStrike" kern="1200" cap="none" spc="0" normalizeH="0" baseline="0" noProof="0">
                <a:ln>
                  <a:noFill/>
                </a:ln>
                <a:solidFill>
                  <a:srgbClr val="171616"/>
                </a:solidFill>
                <a:effectLst/>
                <a:uLnTx/>
                <a:uFillTx/>
                <a:latin typeface="Arial"/>
                <a:ea typeface="+mn-ea"/>
                <a:cs typeface="Arial" panose="020B0604020202020204" pitchFamily="34" charset="0"/>
              </a:rPr>
              <a:t>(Index, Q4 2019 = 100, seasonally adjusted)</a:t>
            </a:r>
          </a:p>
        </p:txBody>
      </p:sp>
      <p:sp>
        <p:nvSpPr>
          <p:cNvPr id="9" name="Text Placeholder 8"/>
          <p:cNvSpPr>
            <a:spLocks noGrp="1"/>
          </p:cNvSpPr>
          <p:nvPr>
            <p:ph type="body" sz="quarter" idx="35"/>
          </p:nvPr>
        </p:nvSpPr>
        <p:spPr>
          <a:xfrm>
            <a:off x="6175022" y="1826503"/>
            <a:ext cx="5480395" cy="730800"/>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t>Selected ASEAN+3: Labor Force Participation Rate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i="0" u="none" strike="noStrike" kern="1200" cap="none" spc="0" normalizeH="0" baseline="0" noProof="0">
                <a:ln>
                  <a:noFill/>
                </a:ln>
                <a:solidFill>
                  <a:srgbClr val="171616"/>
                </a:solidFill>
                <a:effectLst/>
                <a:uLnTx/>
                <a:uFillTx/>
                <a:latin typeface="Arial"/>
                <a:ea typeface="+mn-ea"/>
                <a:cs typeface="Arial" panose="020B0604020202020204" pitchFamily="34" charset="0"/>
              </a:rPr>
              <a:t>(Percent of working-age population, seasonally adjusted)</a:t>
            </a:r>
          </a:p>
        </p:txBody>
      </p:sp>
      <p:sp>
        <p:nvSpPr>
          <p:cNvPr id="18" name="Text Placeholder 8">
            <a:extLst>
              <a:ext uri="{FF2B5EF4-FFF2-40B4-BE49-F238E27FC236}">
                <a16:creationId xmlns:a16="http://schemas.microsoft.com/office/drawing/2014/main" id="{C2BA12EA-BB3A-4A73-B765-116E7D2B1847}"/>
              </a:ext>
            </a:extLst>
          </p:cNvPr>
          <p:cNvSpPr txBox="1">
            <a:spLocks/>
          </p:cNvSpPr>
          <p:nvPr/>
        </p:nvSpPr>
        <p:spPr>
          <a:xfrm>
            <a:off x="6207626" y="6341288"/>
            <a:ext cx="4896000" cy="1846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5" name="Text Placeholder 6">
            <a:extLst>
              <a:ext uri="{FF2B5EF4-FFF2-40B4-BE49-F238E27FC236}">
                <a16:creationId xmlns:a16="http://schemas.microsoft.com/office/drawing/2014/main" id="{40592F79-ED06-0A0A-FEF8-1D757216768E}"/>
              </a:ext>
            </a:extLst>
          </p:cNvPr>
          <p:cNvSpPr txBox="1">
            <a:spLocks/>
          </p:cNvSpPr>
          <p:nvPr/>
        </p:nvSpPr>
        <p:spPr>
          <a:xfrm>
            <a:off x="268904" y="6248241"/>
            <a:ext cx="5637213"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National authorities via Haver Analytics.</a:t>
            </a:r>
          </a:p>
          <a:p>
            <a:pPr marL="0" indent="0">
              <a:lnSpc>
                <a:spcPct val="100000"/>
              </a:lnSpc>
              <a:spcBef>
                <a:spcPts val="0"/>
              </a:spcBef>
              <a:buNone/>
            </a:pPr>
            <a:r>
              <a:rPr lang="en-US" sz="800">
                <a:solidFill>
                  <a:schemeClr val="bg1">
                    <a:lumMod val="50000"/>
                  </a:schemeClr>
                </a:solidFill>
              </a:rPr>
              <a:t>Note: Data are up to Q4 2023, except for Indonesia (Q3 2023).</a:t>
            </a:r>
          </a:p>
        </p:txBody>
      </p:sp>
      <p:sp>
        <p:nvSpPr>
          <p:cNvPr id="16" name="Text Placeholder 7">
            <a:extLst>
              <a:ext uri="{FF2B5EF4-FFF2-40B4-BE49-F238E27FC236}">
                <a16:creationId xmlns:a16="http://schemas.microsoft.com/office/drawing/2014/main" id="{B8ADDD1F-6ECF-842B-EC83-DF5BDF392117}"/>
              </a:ext>
            </a:extLst>
          </p:cNvPr>
          <p:cNvSpPr txBox="1">
            <a:spLocks/>
          </p:cNvSpPr>
          <p:nvPr/>
        </p:nvSpPr>
        <p:spPr>
          <a:xfrm>
            <a:off x="6096000" y="6247814"/>
            <a:ext cx="5559417" cy="2781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dirty="0">
                <a:solidFill>
                  <a:schemeClr val="bg1">
                    <a:lumMod val="50000"/>
                  </a:schemeClr>
                </a:solidFill>
              </a:rPr>
              <a:t>Source: National authorities via Haver Analytics.</a:t>
            </a:r>
          </a:p>
          <a:p>
            <a:pPr marL="0" indent="0">
              <a:lnSpc>
                <a:spcPct val="100000"/>
              </a:lnSpc>
              <a:spcBef>
                <a:spcPts val="0"/>
              </a:spcBef>
              <a:buNone/>
            </a:pPr>
            <a:r>
              <a:rPr lang="en-US" sz="800" dirty="0">
                <a:solidFill>
                  <a:schemeClr val="bg1">
                    <a:lumMod val="50000"/>
                  </a:schemeClr>
                </a:solidFill>
              </a:rPr>
              <a:t>Note: HK = Hong Kong; JP = Japan; KR = Korea; ID = Indonesia; MY = Malaysia; PH = the Philippines; TH = Thailand; VN = Vietnam. Latest 2023 data are for Q4, except for Indonesia (Q3 2023).</a:t>
            </a:r>
          </a:p>
        </p:txBody>
      </p:sp>
      <p:sp>
        <p:nvSpPr>
          <p:cNvPr id="2" name="Text Placeholder 1">
            <a:extLst>
              <a:ext uri="{FF2B5EF4-FFF2-40B4-BE49-F238E27FC236}">
                <a16:creationId xmlns:a16="http://schemas.microsoft.com/office/drawing/2014/main" id="{F875A965-2866-4B24-161B-23F3A17E7CE1}"/>
              </a:ext>
            </a:extLst>
          </p:cNvPr>
          <p:cNvSpPr txBox="1">
            <a:spLocks/>
          </p:cNvSpPr>
          <p:nvPr/>
        </p:nvSpPr>
        <p:spPr>
          <a:xfrm flipH="1">
            <a:off x="363538" y="260967"/>
            <a:ext cx="10901092" cy="984962"/>
          </a:xfrm>
          <a:prstGeom prst="rect">
            <a:avLst/>
          </a:prstGeom>
          <a:no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800" b="1"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a:t>Resilient private consumption would be underpinned by improving labor market conditions.</a:t>
            </a:r>
          </a:p>
        </p:txBody>
      </p:sp>
      <p:sp>
        <p:nvSpPr>
          <p:cNvPr id="19" name="Text Placeholder 17">
            <a:extLst>
              <a:ext uri="{FF2B5EF4-FFF2-40B4-BE49-F238E27FC236}">
                <a16:creationId xmlns:a16="http://schemas.microsoft.com/office/drawing/2014/main" id="{338417AF-DB83-3F8E-652A-72C6A1615513}"/>
              </a:ext>
            </a:extLst>
          </p:cNvPr>
          <p:cNvSpPr txBox="1">
            <a:spLocks/>
          </p:cNvSpPr>
          <p:nvPr/>
        </p:nvSpPr>
        <p:spPr>
          <a:xfrm>
            <a:off x="6191116" y="1245930"/>
            <a:ext cx="5572397"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Labor force participation has exceeded pre-pandemic levels</a:t>
            </a:r>
          </a:p>
        </p:txBody>
      </p:sp>
      <p:sp>
        <p:nvSpPr>
          <p:cNvPr id="20" name="Text Placeholder 19">
            <a:extLst>
              <a:ext uri="{FF2B5EF4-FFF2-40B4-BE49-F238E27FC236}">
                <a16:creationId xmlns:a16="http://schemas.microsoft.com/office/drawing/2014/main" id="{2C89EED7-C650-FBC3-0EEF-67A0DDCC83CB}"/>
              </a:ext>
            </a:extLst>
          </p:cNvPr>
          <p:cNvSpPr txBox="1">
            <a:spLocks/>
          </p:cNvSpPr>
          <p:nvPr/>
        </p:nvSpPr>
        <p:spPr>
          <a:xfrm>
            <a:off x="364251" y="1245930"/>
            <a:ext cx="5464301"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Unemployment rates have fallen below pre-pandemic levels for most economies</a:t>
            </a:r>
          </a:p>
        </p:txBody>
      </p:sp>
      <p:sp>
        <p:nvSpPr>
          <p:cNvPr id="24" name="Content Placeholder 23">
            <a:extLst>
              <a:ext uri="{FF2B5EF4-FFF2-40B4-BE49-F238E27FC236}">
                <a16:creationId xmlns:a16="http://schemas.microsoft.com/office/drawing/2014/main" id="{4A93B00C-6B8D-326A-879A-02200BA5D355}"/>
              </a:ext>
            </a:extLst>
          </p:cNvPr>
          <p:cNvSpPr>
            <a:spLocks noGrp="1"/>
          </p:cNvSpPr>
          <p:nvPr>
            <p:ph sz="quarter" idx="36"/>
          </p:nvPr>
        </p:nvSpPr>
        <p:spPr>
          <a:xfrm>
            <a:off x="6191116" y="2496010"/>
            <a:ext cx="5464301" cy="3671888"/>
          </a:xfrm>
          <a:solidFill>
            <a:schemeClr val="bg1"/>
          </a:solidFill>
        </p:spPr>
        <p:txBody>
          <a:bodyPr/>
          <a:lstStyle/>
          <a:p>
            <a:endParaRPr lang="en-SG"/>
          </a:p>
        </p:txBody>
      </p:sp>
      <p:graphicFrame>
        <p:nvGraphicFramePr>
          <p:cNvPr id="12" name="Content Placeholder 10">
            <a:extLst>
              <a:ext uri="{FF2B5EF4-FFF2-40B4-BE49-F238E27FC236}">
                <a16:creationId xmlns:a16="http://schemas.microsoft.com/office/drawing/2014/main" id="{6608A44A-4A60-F181-BAB3-5C7FC9E5BEA3}"/>
              </a:ext>
            </a:extLst>
          </p:cNvPr>
          <p:cNvGraphicFramePr>
            <a:graphicFrameLocks/>
          </p:cNvGraphicFramePr>
          <p:nvPr>
            <p:extLst>
              <p:ext uri="{D42A27DB-BD31-4B8C-83A1-F6EECF244321}">
                <p14:modId xmlns:p14="http://schemas.microsoft.com/office/powerpoint/2010/main" val="1967975030"/>
              </p:ext>
            </p:extLst>
          </p:nvPr>
        </p:nvGraphicFramePr>
        <p:xfrm>
          <a:off x="6191250" y="2501900"/>
          <a:ext cx="5464175" cy="3665538"/>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Group 35">
            <a:extLst>
              <a:ext uri="{FF2B5EF4-FFF2-40B4-BE49-F238E27FC236}">
                <a16:creationId xmlns:a16="http://schemas.microsoft.com/office/drawing/2014/main" id="{CDCE28DE-AB7C-A112-E74D-5B019ED0C37C}"/>
              </a:ext>
            </a:extLst>
          </p:cNvPr>
          <p:cNvGrpSpPr/>
          <p:nvPr/>
        </p:nvGrpSpPr>
        <p:grpSpPr>
          <a:xfrm>
            <a:off x="-5715" y="7102"/>
            <a:ext cx="12202207" cy="270680"/>
            <a:chOff x="-5715" y="7102"/>
            <a:chExt cx="12202207" cy="270680"/>
          </a:xfrm>
        </p:grpSpPr>
        <p:cxnSp>
          <p:nvCxnSpPr>
            <p:cNvPr id="37" name="Straight Connector 36">
              <a:extLst>
                <a:ext uri="{FF2B5EF4-FFF2-40B4-BE49-F238E27FC236}">
                  <a16:creationId xmlns:a16="http://schemas.microsoft.com/office/drawing/2014/main" id="{02D19991-338B-7177-2F87-BBC7D69A3AA6}"/>
                </a:ext>
              </a:extLst>
            </p:cNvPr>
            <p:cNvCxnSpPr>
              <a:cxnSpLocks/>
            </p:cNvCxnSpPr>
            <p:nvPr/>
          </p:nvCxnSpPr>
          <p:spPr>
            <a:xfrm>
              <a:off x="-5715" y="275347"/>
              <a:ext cx="5979934"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128E5B88-A9D1-B066-BD28-C56AA03A1A7F}"/>
                </a:ext>
              </a:extLst>
            </p:cNvPr>
            <p:cNvGrpSpPr/>
            <p:nvPr/>
          </p:nvGrpSpPr>
          <p:grpSpPr>
            <a:xfrm>
              <a:off x="5697538" y="7102"/>
              <a:ext cx="6498954" cy="270680"/>
              <a:chOff x="5697538" y="7102"/>
              <a:chExt cx="6498954" cy="270680"/>
            </a:xfrm>
          </p:grpSpPr>
          <p:sp>
            <p:nvSpPr>
              <p:cNvPr id="39" name="Rectangle: Top Corners Rounded 38">
                <a:extLst>
                  <a:ext uri="{FF2B5EF4-FFF2-40B4-BE49-F238E27FC236}">
                    <a16:creationId xmlns:a16="http://schemas.microsoft.com/office/drawing/2014/main" id="{548E76B4-EC78-0C1D-8E03-46783189509F}"/>
                  </a:ext>
                </a:extLst>
              </p:cNvPr>
              <p:cNvSpPr/>
              <p:nvPr/>
            </p:nvSpPr>
            <p:spPr>
              <a:xfrm>
                <a:off x="8058248" y="7103"/>
                <a:ext cx="2052000" cy="269726"/>
              </a:xfrm>
              <a:prstGeom prst="round2SameRect">
                <a:avLst>
                  <a:gd name="adj1" fmla="val 50000"/>
                  <a:gd name="adj2" fmla="val 0"/>
                </a:avLst>
              </a:prstGeom>
              <a:blipFill dpi="0" rotWithShape="1">
                <a:blip r:embed="rId4"/>
                <a:srcRect/>
                <a:tile tx="0" ty="0" sx="100000" sy="100000" flip="none" algn="ctr"/>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POLICY RECOMMENDATION</a:t>
                </a:r>
                <a:endParaRPr lang="en-SG" sz="1000" b="1" cap="all">
                  <a:solidFill>
                    <a:schemeClr val="bg1">
                      <a:lumMod val="75000"/>
                    </a:schemeClr>
                  </a:solidFill>
                </a:endParaRPr>
              </a:p>
            </p:txBody>
          </p:sp>
          <p:sp>
            <p:nvSpPr>
              <p:cNvPr id="40" name="Rectangle: Top Corners Rounded 39">
                <a:extLst>
                  <a:ext uri="{FF2B5EF4-FFF2-40B4-BE49-F238E27FC236}">
                    <a16:creationId xmlns:a16="http://schemas.microsoft.com/office/drawing/2014/main" id="{922F2228-0822-EF4A-08A3-04160AD8A764}"/>
                  </a:ext>
                </a:extLst>
              </p:cNvPr>
              <p:cNvSpPr/>
              <p:nvPr/>
            </p:nvSpPr>
            <p:spPr>
              <a:xfrm>
                <a:off x="10132144" y="8056"/>
                <a:ext cx="2052000" cy="269726"/>
              </a:xfrm>
              <a:prstGeom prst="round2SameRect">
                <a:avLst>
                  <a:gd name="adj1" fmla="val 50000"/>
                  <a:gd name="adj2" fmla="val 0"/>
                </a:avLst>
              </a:prstGeom>
              <a:blipFill dpi="0" rotWithShape="1">
                <a:blip r:embed="rId4"/>
                <a:srcRect/>
                <a:tile tx="0" ty="0" sx="100000" sy="100000" flip="none" algn="ctr"/>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SPECIAL FEATURE</a:t>
                </a:r>
                <a:endParaRPr lang="en-SG" sz="1000" b="1" cap="all">
                  <a:solidFill>
                    <a:schemeClr val="bg1">
                      <a:lumMod val="75000"/>
                    </a:schemeClr>
                  </a:solidFill>
                </a:endParaRPr>
              </a:p>
            </p:txBody>
          </p:sp>
          <p:sp>
            <p:nvSpPr>
              <p:cNvPr id="41" name="Rectangle: Top Corners Rounded 40">
                <a:extLst>
                  <a:ext uri="{FF2B5EF4-FFF2-40B4-BE49-F238E27FC236}">
                    <a16:creationId xmlns:a16="http://schemas.microsoft.com/office/drawing/2014/main" id="{8328F983-57FD-540D-97B0-2B0E5867085E}"/>
                  </a:ext>
                </a:extLst>
              </p:cNvPr>
              <p:cNvSpPr/>
              <p:nvPr/>
            </p:nvSpPr>
            <p:spPr>
              <a:xfrm>
                <a:off x="5697538" y="7102"/>
                <a:ext cx="2328681" cy="269726"/>
              </a:xfrm>
              <a:prstGeom prst="round2SameRect">
                <a:avLst>
                  <a:gd name="adj1" fmla="val 50000"/>
                  <a:gd name="adj2" fmla="val 0"/>
                </a:avLst>
              </a:prstGeom>
              <a:solidFill>
                <a:schemeClr val="bg1"/>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blipFill>
                      <a:blip r:embed="rId4"/>
                      <a:tile tx="0" ty="0" sx="100000" sy="100000" flip="none" algn="ctr"/>
                    </a:blipFill>
                  </a:rPr>
                  <a:t>DEVELOPMENTS AND OUTLOOK</a:t>
                </a:r>
                <a:endParaRPr lang="en-SG" sz="1000" b="1" cap="all">
                  <a:blipFill>
                    <a:blip r:embed="rId4"/>
                    <a:tile tx="0" ty="0" sx="100000" sy="100000" flip="none" algn="ctr"/>
                  </a:blipFill>
                </a:endParaRPr>
              </a:p>
            </p:txBody>
          </p:sp>
          <p:cxnSp>
            <p:nvCxnSpPr>
              <p:cNvPr id="42" name="Straight Connector 41">
                <a:extLst>
                  <a:ext uri="{FF2B5EF4-FFF2-40B4-BE49-F238E27FC236}">
                    <a16:creationId xmlns:a16="http://schemas.microsoft.com/office/drawing/2014/main" id="{D792CEC9-A7E6-C7DD-5000-F5EADA3C7B18}"/>
                  </a:ext>
                </a:extLst>
              </p:cNvPr>
              <p:cNvCxnSpPr>
                <a:cxnSpLocks/>
              </p:cNvCxnSpPr>
              <p:nvPr/>
            </p:nvCxnSpPr>
            <p:spPr>
              <a:xfrm>
                <a:off x="5705475" y="276649"/>
                <a:ext cx="231501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937F705-0729-D4EF-C140-3BF17066FB20}"/>
                  </a:ext>
                </a:extLst>
              </p:cNvPr>
              <p:cNvCxnSpPr>
                <a:cxnSpLocks/>
              </p:cNvCxnSpPr>
              <p:nvPr/>
            </p:nvCxnSpPr>
            <p:spPr>
              <a:xfrm>
                <a:off x="8020492" y="276258"/>
                <a:ext cx="417600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graphicFrame>
        <p:nvGraphicFramePr>
          <p:cNvPr id="3" name="Content Placeholder 11">
            <a:extLst>
              <a:ext uri="{FF2B5EF4-FFF2-40B4-BE49-F238E27FC236}">
                <a16:creationId xmlns:a16="http://schemas.microsoft.com/office/drawing/2014/main" id="{2A603C12-3EEA-948E-DFC1-892EB11E152B}"/>
              </a:ext>
            </a:extLst>
          </p:cNvPr>
          <p:cNvGraphicFramePr>
            <a:graphicFrameLocks noGrp="1"/>
          </p:cNvGraphicFramePr>
          <p:nvPr>
            <p:ph sz="quarter" idx="26"/>
            <p:extLst>
              <p:ext uri="{D42A27DB-BD31-4B8C-83A1-F6EECF244321}">
                <p14:modId xmlns:p14="http://schemas.microsoft.com/office/powerpoint/2010/main" val="3840812223"/>
              </p:ext>
            </p:extLst>
          </p:nvPr>
        </p:nvGraphicFramePr>
        <p:xfrm>
          <a:off x="363538" y="2501900"/>
          <a:ext cx="5465762" cy="3671888"/>
        </p:xfrm>
        <a:graphic>
          <a:graphicData uri="http://schemas.openxmlformats.org/drawingml/2006/chart">
            <c:chart xmlns:c="http://schemas.openxmlformats.org/drawingml/2006/chart" xmlns:r="http://schemas.openxmlformats.org/officeDocument/2006/relationships" r:id="rId5"/>
          </a:graphicData>
        </a:graphic>
      </p:graphicFrame>
      <p:sp>
        <p:nvSpPr>
          <p:cNvPr id="5" name="Slide Number Placeholder 4">
            <a:extLst>
              <a:ext uri="{FF2B5EF4-FFF2-40B4-BE49-F238E27FC236}">
                <a16:creationId xmlns:a16="http://schemas.microsoft.com/office/drawing/2014/main" id="{178F0479-A7E6-1115-1E96-08D290753D73}"/>
              </a:ext>
            </a:extLst>
          </p:cNvPr>
          <p:cNvSpPr txBox="1">
            <a:spLocks/>
          </p:cNvSpPr>
          <p:nvPr/>
        </p:nvSpPr>
        <p:spPr>
          <a:xfrm>
            <a:off x="9243472" y="6356350"/>
            <a:ext cx="27432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E63F5C1-078D-470A-9B1F-351C9D2F8E7B}" type="slidenum">
              <a:rPr lang="en-US" sz="1200" smtClean="0">
                <a:solidFill>
                  <a:schemeClr val="tx1">
                    <a:tint val="75000"/>
                  </a:schemeClr>
                </a:solidFill>
              </a:rPr>
              <a:pPr algn="r"/>
              <a:t>8</a:t>
            </a:fld>
            <a:endParaRPr lang="en-US" sz="1200" dirty="0">
              <a:solidFill>
                <a:schemeClr val="tx1">
                  <a:tint val="75000"/>
                </a:schemeClr>
              </a:solidFill>
            </a:endParaRPr>
          </a:p>
        </p:txBody>
      </p:sp>
    </p:spTree>
    <p:extLst>
      <p:ext uri="{BB962C8B-B14F-4D97-AF65-F5344CB8AC3E}">
        <p14:creationId xmlns:p14="http://schemas.microsoft.com/office/powerpoint/2010/main" val="2797353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8"/>
          </p:nvPr>
        </p:nvSpPr>
        <p:spPr>
          <a:xfrm>
            <a:off x="364251" y="1826503"/>
            <a:ext cx="5464301" cy="730800"/>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t>ASEAN+3, United States, and OECD: Headline and Core Inflation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i="0" u="none" strike="noStrike" kern="1200" cap="none" spc="0" normalizeH="0" baseline="0" noProof="0">
                <a:ln>
                  <a:noFill/>
                </a:ln>
                <a:solidFill>
                  <a:srgbClr val="171616"/>
                </a:solidFill>
                <a:effectLst/>
                <a:uLnTx/>
                <a:uFillTx/>
                <a:latin typeface="Arial"/>
                <a:ea typeface="+mn-ea"/>
                <a:cs typeface="Arial" panose="020B0604020202020204" pitchFamily="34" charset="0"/>
              </a:rPr>
              <a:t>(Percent, year-on-year)</a:t>
            </a:r>
          </a:p>
        </p:txBody>
      </p:sp>
      <p:sp>
        <p:nvSpPr>
          <p:cNvPr id="9" name="Text Placeholder 8"/>
          <p:cNvSpPr>
            <a:spLocks noGrp="1"/>
          </p:cNvSpPr>
          <p:nvPr>
            <p:ph type="body" sz="quarter" idx="35"/>
          </p:nvPr>
        </p:nvSpPr>
        <p:spPr>
          <a:xfrm>
            <a:off x="6175022" y="1826503"/>
            <a:ext cx="5480395" cy="730800"/>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171616"/>
                </a:solidFill>
                <a:effectLst/>
                <a:uLnTx/>
                <a:uFillTx/>
                <a:latin typeface="Arial"/>
                <a:ea typeface="+mn-ea"/>
                <a:cs typeface="Arial" panose="020B0604020202020204" pitchFamily="34" charset="0"/>
              </a:rPr>
              <a:t>ASEAN-5: Average Contribution to Core Inflation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i="0" u="none" strike="noStrike" kern="1200" cap="none" spc="0" normalizeH="0" baseline="0" noProof="0">
                <a:ln>
                  <a:noFill/>
                </a:ln>
                <a:solidFill>
                  <a:srgbClr val="171616"/>
                </a:solidFill>
                <a:effectLst/>
                <a:uLnTx/>
                <a:uFillTx/>
                <a:latin typeface="Arial"/>
                <a:ea typeface="+mn-ea"/>
                <a:cs typeface="Arial" panose="020B0604020202020204" pitchFamily="34" charset="0"/>
              </a:rPr>
              <a:t>(Percent share)</a:t>
            </a:r>
          </a:p>
        </p:txBody>
      </p:sp>
      <p:sp>
        <p:nvSpPr>
          <p:cNvPr id="18" name="Text Placeholder 8">
            <a:extLst>
              <a:ext uri="{FF2B5EF4-FFF2-40B4-BE49-F238E27FC236}">
                <a16:creationId xmlns:a16="http://schemas.microsoft.com/office/drawing/2014/main" id="{C2BA12EA-BB3A-4A73-B765-116E7D2B1847}"/>
              </a:ext>
            </a:extLst>
          </p:cNvPr>
          <p:cNvSpPr txBox="1">
            <a:spLocks/>
          </p:cNvSpPr>
          <p:nvPr/>
        </p:nvSpPr>
        <p:spPr>
          <a:xfrm>
            <a:off x="6207626" y="6341288"/>
            <a:ext cx="4896000" cy="1846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5" name="Text Placeholder 6">
            <a:extLst>
              <a:ext uri="{FF2B5EF4-FFF2-40B4-BE49-F238E27FC236}">
                <a16:creationId xmlns:a16="http://schemas.microsoft.com/office/drawing/2014/main" id="{40592F79-ED06-0A0A-FEF8-1D757216768E}"/>
              </a:ext>
            </a:extLst>
          </p:cNvPr>
          <p:cNvSpPr txBox="1">
            <a:spLocks/>
          </p:cNvSpPr>
          <p:nvPr/>
        </p:nvSpPr>
        <p:spPr>
          <a:xfrm>
            <a:off x="268904" y="6248241"/>
            <a:ext cx="5637213"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National authorities via Haver Analytics; AMRO staff calculations.</a:t>
            </a:r>
          </a:p>
          <a:p>
            <a:pPr marL="0" indent="0">
              <a:lnSpc>
                <a:spcPct val="100000"/>
              </a:lnSpc>
              <a:spcBef>
                <a:spcPts val="0"/>
              </a:spcBef>
              <a:buNone/>
            </a:pPr>
            <a:r>
              <a:rPr lang="en-US" sz="800">
                <a:solidFill>
                  <a:schemeClr val="bg1">
                    <a:lumMod val="50000"/>
                  </a:schemeClr>
                </a:solidFill>
              </a:rPr>
              <a:t>Note: ASEAN core inflation includes Indonesia, Malaysia, the Philippines, Singapore, Thailand, and Vietnam. OECD excludes United States, the euro area, ASEAN+3, and Türkiye.</a:t>
            </a:r>
          </a:p>
        </p:txBody>
      </p:sp>
      <p:sp>
        <p:nvSpPr>
          <p:cNvPr id="16" name="Text Placeholder 7">
            <a:extLst>
              <a:ext uri="{FF2B5EF4-FFF2-40B4-BE49-F238E27FC236}">
                <a16:creationId xmlns:a16="http://schemas.microsoft.com/office/drawing/2014/main" id="{B8ADDD1F-6ECF-842B-EC83-DF5BDF392117}"/>
              </a:ext>
            </a:extLst>
          </p:cNvPr>
          <p:cNvSpPr txBox="1">
            <a:spLocks/>
          </p:cNvSpPr>
          <p:nvPr/>
        </p:nvSpPr>
        <p:spPr>
          <a:xfrm>
            <a:off x="6096000" y="6247814"/>
            <a:ext cx="5730127" cy="2781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800">
                <a:solidFill>
                  <a:schemeClr val="bg1">
                    <a:lumMod val="50000"/>
                  </a:schemeClr>
                </a:solidFill>
              </a:rPr>
              <a:t>Source: National authorities via Haver Analytics; AMRO staff calculations.</a:t>
            </a:r>
          </a:p>
        </p:txBody>
      </p:sp>
      <p:sp>
        <p:nvSpPr>
          <p:cNvPr id="2" name="Text Placeholder 1">
            <a:extLst>
              <a:ext uri="{FF2B5EF4-FFF2-40B4-BE49-F238E27FC236}">
                <a16:creationId xmlns:a16="http://schemas.microsoft.com/office/drawing/2014/main" id="{F875A965-2866-4B24-161B-23F3A17E7CE1}"/>
              </a:ext>
            </a:extLst>
          </p:cNvPr>
          <p:cNvSpPr txBox="1">
            <a:spLocks/>
          </p:cNvSpPr>
          <p:nvPr/>
        </p:nvSpPr>
        <p:spPr>
          <a:xfrm flipH="1">
            <a:off x="363537" y="260967"/>
            <a:ext cx="11168555" cy="984962"/>
          </a:xfrm>
          <a:prstGeom prst="rect">
            <a:avLst/>
          </a:prstGeom>
          <a:no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800" b="1"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a:t>Inflation has moderated from its peak, but underlying dynamics are experiencing some changes.</a:t>
            </a:r>
          </a:p>
        </p:txBody>
      </p:sp>
      <p:sp>
        <p:nvSpPr>
          <p:cNvPr id="19" name="Text Placeholder 17">
            <a:extLst>
              <a:ext uri="{FF2B5EF4-FFF2-40B4-BE49-F238E27FC236}">
                <a16:creationId xmlns:a16="http://schemas.microsoft.com/office/drawing/2014/main" id="{338417AF-DB83-3F8E-652A-72C6A1615513}"/>
              </a:ext>
            </a:extLst>
          </p:cNvPr>
          <p:cNvSpPr txBox="1">
            <a:spLocks/>
          </p:cNvSpPr>
          <p:nvPr/>
        </p:nvSpPr>
        <p:spPr>
          <a:xfrm>
            <a:off x="6191116" y="1245930"/>
            <a:ext cx="5572397"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Compared to before the pandemic, supply factors have emerged as a more important driver of core inflation for most economies</a:t>
            </a:r>
          </a:p>
        </p:txBody>
      </p:sp>
      <p:sp>
        <p:nvSpPr>
          <p:cNvPr id="20" name="Text Placeholder 19">
            <a:extLst>
              <a:ext uri="{FF2B5EF4-FFF2-40B4-BE49-F238E27FC236}">
                <a16:creationId xmlns:a16="http://schemas.microsoft.com/office/drawing/2014/main" id="{2C89EED7-C650-FBC3-0EEF-67A0DDCC83CB}"/>
              </a:ext>
            </a:extLst>
          </p:cNvPr>
          <p:cNvSpPr txBox="1">
            <a:spLocks/>
          </p:cNvSpPr>
          <p:nvPr/>
        </p:nvSpPr>
        <p:spPr>
          <a:xfrm>
            <a:off x="364251" y="1245930"/>
            <a:ext cx="5464301" cy="57181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lang="en-US" sz="1400" b="0" i="1"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Both core and headline inflation have declined from their peaks, but core inflation remains relatively sticky</a:t>
            </a:r>
          </a:p>
        </p:txBody>
      </p:sp>
      <p:sp>
        <p:nvSpPr>
          <p:cNvPr id="24" name="Content Placeholder 23">
            <a:extLst>
              <a:ext uri="{FF2B5EF4-FFF2-40B4-BE49-F238E27FC236}">
                <a16:creationId xmlns:a16="http://schemas.microsoft.com/office/drawing/2014/main" id="{4A93B00C-6B8D-326A-879A-02200BA5D355}"/>
              </a:ext>
            </a:extLst>
          </p:cNvPr>
          <p:cNvSpPr>
            <a:spLocks noGrp="1"/>
          </p:cNvSpPr>
          <p:nvPr>
            <p:ph sz="quarter" idx="36"/>
          </p:nvPr>
        </p:nvSpPr>
        <p:spPr>
          <a:xfrm>
            <a:off x="6191116" y="2496010"/>
            <a:ext cx="5464301" cy="3671888"/>
          </a:xfrm>
          <a:solidFill>
            <a:schemeClr val="bg1"/>
          </a:solidFill>
        </p:spPr>
        <p:txBody>
          <a:bodyPr/>
          <a:lstStyle/>
          <a:p>
            <a:endParaRPr lang="en-SG"/>
          </a:p>
        </p:txBody>
      </p:sp>
      <p:graphicFrame>
        <p:nvGraphicFramePr>
          <p:cNvPr id="10" name="Content Placeholder 17">
            <a:extLst>
              <a:ext uri="{FF2B5EF4-FFF2-40B4-BE49-F238E27FC236}">
                <a16:creationId xmlns:a16="http://schemas.microsoft.com/office/drawing/2014/main" id="{0BE76188-AD1E-2D6B-F590-9D449B9AFF88}"/>
              </a:ext>
            </a:extLst>
          </p:cNvPr>
          <p:cNvGraphicFramePr>
            <a:graphicFrameLocks/>
          </p:cNvGraphicFramePr>
          <p:nvPr>
            <p:extLst>
              <p:ext uri="{D42A27DB-BD31-4B8C-83A1-F6EECF244321}">
                <p14:modId xmlns:p14="http://schemas.microsoft.com/office/powerpoint/2010/main" val="3369906006"/>
              </p:ext>
            </p:extLst>
          </p:nvPr>
        </p:nvGraphicFramePr>
        <p:xfrm>
          <a:off x="6191250" y="2501900"/>
          <a:ext cx="5464175" cy="3665538"/>
        </p:xfrm>
        <a:graphic>
          <a:graphicData uri="http://schemas.openxmlformats.org/drawingml/2006/chart">
            <c:chart xmlns:c="http://schemas.openxmlformats.org/drawingml/2006/chart" xmlns:r="http://schemas.openxmlformats.org/officeDocument/2006/relationships" r:id="rId3"/>
          </a:graphicData>
        </a:graphic>
      </p:graphicFrame>
      <p:grpSp>
        <p:nvGrpSpPr>
          <p:cNvPr id="44" name="Group 43">
            <a:extLst>
              <a:ext uri="{FF2B5EF4-FFF2-40B4-BE49-F238E27FC236}">
                <a16:creationId xmlns:a16="http://schemas.microsoft.com/office/drawing/2014/main" id="{899D12D0-FC0C-48FD-F75B-D16359B4D417}"/>
              </a:ext>
            </a:extLst>
          </p:cNvPr>
          <p:cNvGrpSpPr/>
          <p:nvPr/>
        </p:nvGrpSpPr>
        <p:grpSpPr>
          <a:xfrm>
            <a:off x="-5715" y="7102"/>
            <a:ext cx="12202207" cy="270680"/>
            <a:chOff x="-5715" y="7102"/>
            <a:chExt cx="12202207" cy="270680"/>
          </a:xfrm>
        </p:grpSpPr>
        <p:cxnSp>
          <p:nvCxnSpPr>
            <p:cNvPr id="45" name="Straight Connector 44">
              <a:extLst>
                <a:ext uri="{FF2B5EF4-FFF2-40B4-BE49-F238E27FC236}">
                  <a16:creationId xmlns:a16="http://schemas.microsoft.com/office/drawing/2014/main" id="{21B9B3D4-5D52-964A-06A5-3B461B666F3E}"/>
                </a:ext>
              </a:extLst>
            </p:cNvPr>
            <p:cNvCxnSpPr>
              <a:cxnSpLocks/>
            </p:cNvCxnSpPr>
            <p:nvPr/>
          </p:nvCxnSpPr>
          <p:spPr>
            <a:xfrm>
              <a:off x="-5715" y="275347"/>
              <a:ext cx="5979934"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CCEFB2BB-5393-51AB-5F8E-DC19095B2E87}"/>
                </a:ext>
              </a:extLst>
            </p:cNvPr>
            <p:cNvGrpSpPr/>
            <p:nvPr/>
          </p:nvGrpSpPr>
          <p:grpSpPr>
            <a:xfrm>
              <a:off x="5697538" y="7102"/>
              <a:ext cx="6498954" cy="270680"/>
              <a:chOff x="5697538" y="7102"/>
              <a:chExt cx="6498954" cy="270680"/>
            </a:xfrm>
          </p:grpSpPr>
          <p:sp>
            <p:nvSpPr>
              <p:cNvPr id="47" name="Rectangle: Top Corners Rounded 46">
                <a:extLst>
                  <a:ext uri="{FF2B5EF4-FFF2-40B4-BE49-F238E27FC236}">
                    <a16:creationId xmlns:a16="http://schemas.microsoft.com/office/drawing/2014/main" id="{A6D6B287-1C2B-CEA5-623B-D1B2750223C4}"/>
                  </a:ext>
                </a:extLst>
              </p:cNvPr>
              <p:cNvSpPr/>
              <p:nvPr/>
            </p:nvSpPr>
            <p:spPr>
              <a:xfrm>
                <a:off x="8058248" y="7103"/>
                <a:ext cx="2052000" cy="269726"/>
              </a:xfrm>
              <a:prstGeom prst="round2SameRect">
                <a:avLst>
                  <a:gd name="adj1" fmla="val 50000"/>
                  <a:gd name="adj2" fmla="val 0"/>
                </a:avLst>
              </a:prstGeom>
              <a:blipFill dpi="0" rotWithShape="1">
                <a:blip r:embed="rId4"/>
                <a:srcRect/>
                <a:tile tx="0" ty="0" sx="100000" sy="100000" flip="none" algn="ctr"/>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POLICY RECOMMENDATION</a:t>
                </a:r>
                <a:endParaRPr lang="en-SG" sz="1000" b="1" cap="all">
                  <a:solidFill>
                    <a:schemeClr val="bg1">
                      <a:lumMod val="75000"/>
                    </a:schemeClr>
                  </a:solidFill>
                </a:endParaRPr>
              </a:p>
            </p:txBody>
          </p:sp>
          <p:sp>
            <p:nvSpPr>
              <p:cNvPr id="48" name="Rectangle: Top Corners Rounded 47">
                <a:extLst>
                  <a:ext uri="{FF2B5EF4-FFF2-40B4-BE49-F238E27FC236}">
                    <a16:creationId xmlns:a16="http://schemas.microsoft.com/office/drawing/2014/main" id="{4BF043DC-99A3-5D8E-D49E-4327C7A9DB1F}"/>
                  </a:ext>
                </a:extLst>
              </p:cNvPr>
              <p:cNvSpPr/>
              <p:nvPr/>
            </p:nvSpPr>
            <p:spPr>
              <a:xfrm>
                <a:off x="10132144" y="8056"/>
                <a:ext cx="2052000" cy="269726"/>
              </a:xfrm>
              <a:prstGeom prst="round2SameRect">
                <a:avLst>
                  <a:gd name="adj1" fmla="val 50000"/>
                  <a:gd name="adj2" fmla="val 0"/>
                </a:avLst>
              </a:prstGeom>
              <a:blipFill dpi="0" rotWithShape="1">
                <a:blip r:embed="rId4"/>
                <a:srcRect/>
                <a:tile tx="0" ty="0" sx="100000" sy="100000" flip="none" algn="ctr"/>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solidFill>
                      <a:schemeClr val="bg1">
                        <a:lumMod val="75000"/>
                      </a:schemeClr>
                    </a:solidFill>
                  </a:rPr>
                  <a:t>SPECIAL FEATURE</a:t>
                </a:r>
                <a:endParaRPr lang="en-SG" sz="1000" b="1" cap="all">
                  <a:solidFill>
                    <a:schemeClr val="bg1">
                      <a:lumMod val="75000"/>
                    </a:schemeClr>
                  </a:solidFill>
                </a:endParaRPr>
              </a:p>
            </p:txBody>
          </p:sp>
          <p:sp>
            <p:nvSpPr>
              <p:cNvPr id="49" name="Rectangle: Top Corners Rounded 48">
                <a:extLst>
                  <a:ext uri="{FF2B5EF4-FFF2-40B4-BE49-F238E27FC236}">
                    <a16:creationId xmlns:a16="http://schemas.microsoft.com/office/drawing/2014/main" id="{44F9B3E3-0F19-4043-29F7-755AC4E9F8BA}"/>
                  </a:ext>
                </a:extLst>
              </p:cNvPr>
              <p:cNvSpPr/>
              <p:nvPr/>
            </p:nvSpPr>
            <p:spPr>
              <a:xfrm>
                <a:off x="5697538" y="7102"/>
                <a:ext cx="2328681" cy="269726"/>
              </a:xfrm>
              <a:prstGeom prst="round2SameRect">
                <a:avLst>
                  <a:gd name="adj1" fmla="val 50000"/>
                  <a:gd name="adj2" fmla="val 0"/>
                </a:avLst>
              </a:prstGeom>
              <a:solidFill>
                <a:schemeClr val="bg1"/>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cap="all">
                    <a:blipFill>
                      <a:blip r:embed="rId4"/>
                      <a:tile tx="0" ty="0" sx="100000" sy="100000" flip="none" algn="ctr"/>
                    </a:blipFill>
                  </a:rPr>
                  <a:t>DEVELOPMENTS AND OUTLOOK</a:t>
                </a:r>
                <a:endParaRPr lang="en-SG" sz="1000" b="1" cap="all">
                  <a:blipFill>
                    <a:blip r:embed="rId4"/>
                    <a:tile tx="0" ty="0" sx="100000" sy="100000" flip="none" algn="ctr"/>
                  </a:blipFill>
                </a:endParaRPr>
              </a:p>
            </p:txBody>
          </p:sp>
          <p:cxnSp>
            <p:nvCxnSpPr>
              <p:cNvPr id="50" name="Straight Connector 49">
                <a:extLst>
                  <a:ext uri="{FF2B5EF4-FFF2-40B4-BE49-F238E27FC236}">
                    <a16:creationId xmlns:a16="http://schemas.microsoft.com/office/drawing/2014/main" id="{0BFB977A-FE5F-8BA0-AA0B-F5A3C01A9D07}"/>
                  </a:ext>
                </a:extLst>
              </p:cNvPr>
              <p:cNvCxnSpPr>
                <a:cxnSpLocks/>
              </p:cNvCxnSpPr>
              <p:nvPr/>
            </p:nvCxnSpPr>
            <p:spPr>
              <a:xfrm>
                <a:off x="5705475" y="276649"/>
                <a:ext cx="231501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9CF2C90-91F1-577E-1FD7-6C2EEAD61602}"/>
                  </a:ext>
                </a:extLst>
              </p:cNvPr>
              <p:cNvCxnSpPr>
                <a:cxnSpLocks/>
              </p:cNvCxnSpPr>
              <p:nvPr/>
            </p:nvCxnSpPr>
            <p:spPr>
              <a:xfrm>
                <a:off x="8020492" y="276258"/>
                <a:ext cx="417600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graphicFrame>
        <p:nvGraphicFramePr>
          <p:cNvPr id="3" name="Content Placeholder 10">
            <a:extLst>
              <a:ext uri="{FF2B5EF4-FFF2-40B4-BE49-F238E27FC236}">
                <a16:creationId xmlns:a16="http://schemas.microsoft.com/office/drawing/2014/main" id="{BBF67410-414A-378B-7F54-BE7FBE9A3ED5}"/>
              </a:ext>
            </a:extLst>
          </p:cNvPr>
          <p:cNvGraphicFramePr>
            <a:graphicFrameLocks noGrp="1"/>
          </p:cNvGraphicFramePr>
          <p:nvPr>
            <p:ph sz="quarter" idx="26"/>
            <p:extLst>
              <p:ext uri="{D42A27DB-BD31-4B8C-83A1-F6EECF244321}">
                <p14:modId xmlns:p14="http://schemas.microsoft.com/office/powerpoint/2010/main" val="1164473110"/>
              </p:ext>
            </p:extLst>
          </p:nvPr>
        </p:nvGraphicFramePr>
        <p:xfrm>
          <a:off x="363538" y="2501900"/>
          <a:ext cx="5465762" cy="3671888"/>
        </p:xfrm>
        <a:graphic>
          <a:graphicData uri="http://schemas.openxmlformats.org/drawingml/2006/chart">
            <c:chart xmlns:c="http://schemas.openxmlformats.org/drawingml/2006/chart" xmlns:r="http://schemas.openxmlformats.org/officeDocument/2006/relationships" r:id="rId5"/>
          </a:graphicData>
        </a:graphic>
      </p:graphicFrame>
      <p:sp>
        <p:nvSpPr>
          <p:cNvPr id="5" name="Slide Number Placeholder 4">
            <a:extLst>
              <a:ext uri="{FF2B5EF4-FFF2-40B4-BE49-F238E27FC236}">
                <a16:creationId xmlns:a16="http://schemas.microsoft.com/office/drawing/2014/main" id="{262A6E3D-9019-D586-1EDF-606E3FFB0F7C}"/>
              </a:ext>
            </a:extLst>
          </p:cNvPr>
          <p:cNvSpPr txBox="1">
            <a:spLocks/>
          </p:cNvSpPr>
          <p:nvPr/>
        </p:nvSpPr>
        <p:spPr>
          <a:xfrm>
            <a:off x="9243472" y="6356350"/>
            <a:ext cx="27432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E63F5C1-078D-470A-9B1F-351C9D2F8E7B}" type="slidenum">
              <a:rPr lang="en-US" sz="1200" smtClean="0">
                <a:solidFill>
                  <a:schemeClr val="tx1">
                    <a:tint val="75000"/>
                  </a:schemeClr>
                </a:solidFill>
              </a:rPr>
              <a:pPr algn="r"/>
              <a:t>9</a:t>
            </a:fld>
            <a:endParaRPr lang="en-US" sz="1200" dirty="0">
              <a:solidFill>
                <a:schemeClr val="tx1">
                  <a:tint val="75000"/>
                </a:schemeClr>
              </a:solidFill>
            </a:endParaRPr>
          </a:p>
        </p:txBody>
      </p:sp>
    </p:spTree>
    <p:extLst>
      <p:ext uri="{BB962C8B-B14F-4D97-AF65-F5344CB8AC3E}">
        <p14:creationId xmlns:p14="http://schemas.microsoft.com/office/powerpoint/2010/main" val="1159798424"/>
      </p:ext>
    </p:extLst>
  </p:cSld>
  <p:clrMapOvr>
    <a:masterClrMapping/>
  </p:clrMapOvr>
</p:sld>
</file>

<file path=ppt/theme/theme1.xml><?xml version="1.0" encoding="utf-8"?>
<a:theme xmlns:a="http://schemas.openxmlformats.org/drawingml/2006/main" name="AMRO">
  <a:themeElements>
    <a:clrScheme name="AMRO">
      <a:dk1>
        <a:srgbClr val="171616"/>
      </a:dk1>
      <a:lt1>
        <a:sysClr val="window" lastClr="FFFFFF"/>
      </a:lt1>
      <a:dk2>
        <a:srgbClr val="666C71"/>
      </a:dk2>
      <a:lt2>
        <a:srgbClr val="E7E6E6"/>
      </a:lt2>
      <a:accent1>
        <a:srgbClr val="C00000"/>
      </a:accent1>
      <a:accent2>
        <a:srgbClr val="737373"/>
      </a:accent2>
      <a:accent3>
        <a:srgbClr val="009999"/>
      </a:accent3>
      <a:accent4>
        <a:srgbClr val="F8C1A2"/>
      </a:accent4>
      <a:accent5>
        <a:srgbClr val="0066FF"/>
      </a:accent5>
      <a:accent6>
        <a:srgbClr val="FF66FF"/>
      </a:accent6>
      <a:hlink>
        <a:srgbClr val="C00000"/>
      </a:hlink>
      <a:folHlink>
        <a:srgbClr val="17161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RO_Deck_Text - Template" id="{BB5374BB-6E88-402C-A25F-2C47A17C496D}" vid="{96DEB171-4350-42FC-88ED-6B7016755E52}"/>
    </a:ext>
  </a:extLst>
</a:theme>
</file>

<file path=ppt/theme/theme2.xml><?xml version="1.0" encoding="utf-8"?>
<a:theme xmlns:a="http://schemas.openxmlformats.org/drawingml/2006/main" name="1_Office Theme">
  <a:themeElements>
    <a:clrScheme name="AMRO">
      <a:dk1>
        <a:srgbClr val="171616"/>
      </a:dk1>
      <a:lt1>
        <a:sysClr val="window" lastClr="FFFFFF"/>
      </a:lt1>
      <a:dk2>
        <a:srgbClr val="666C71"/>
      </a:dk2>
      <a:lt2>
        <a:srgbClr val="E7E6E6"/>
      </a:lt2>
      <a:accent1>
        <a:srgbClr val="C00000"/>
      </a:accent1>
      <a:accent2>
        <a:srgbClr val="737373"/>
      </a:accent2>
      <a:accent3>
        <a:srgbClr val="009999"/>
      </a:accent3>
      <a:accent4>
        <a:srgbClr val="F8C1A2"/>
      </a:accent4>
      <a:accent5>
        <a:srgbClr val="0066FF"/>
      </a:accent5>
      <a:accent6>
        <a:srgbClr val="FF66FF"/>
      </a:accent6>
      <a:hlink>
        <a:srgbClr val="C00000"/>
      </a:hlink>
      <a:folHlink>
        <a:srgbClr val="171616"/>
      </a:folHlink>
    </a:clrScheme>
    <a:fontScheme name="AMRO Template">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RO_Deck_Text - Template" id="{BB5374BB-6E88-402C-A25F-2C47A17C496D}" vid="{C7BE8E88-C547-41F4-A7C2-F555CFC89C1C}"/>
    </a:ext>
  </a:extLst>
</a:theme>
</file>

<file path=ppt/theme/theme3.xml><?xml version="1.0" encoding="utf-8"?>
<a:theme xmlns:a="http://schemas.openxmlformats.org/drawingml/2006/main" name="Theme1">
  <a:themeElements>
    <a:clrScheme name="AMRO">
      <a:dk1>
        <a:srgbClr val="171616"/>
      </a:dk1>
      <a:lt1>
        <a:sysClr val="window" lastClr="FFFFFF"/>
      </a:lt1>
      <a:dk2>
        <a:srgbClr val="666C71"/>
      </a:dk2>
      <a:lt2>
        <a:srgbClr val="E7E6E6"/>
      </a:lt2>
      <a:accent1>
        <a:srgbClr val="C00000"/>
      </a:accent1>
      <a:accent2>
        <a:srgbClr val="737373"/>
      </a:accent2>
      <a:accent3>
        <a:srgbClr val="009999"/>
      </a:accent3>
      <a:accent4>
        <a:srgbClr val="F8C1A2"/>
      </a:accent4>
      <a:accent5>
        <a:srgbClr val="0066FF"/>
      </a:accent5>
      <a:accent6>
        <a:srgbClr val="FF66FF"/>
      </a:accent6>
      <a:hlink>
        <a:srgbClr val="C00000"/>
      </a:hlink>
      <a:folHlink>
        <a:srgbClr val="171616"/>
      </a:folHlink>
    </a:clrScheme>
    <a:fontScheme name="AMRO Template">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83B2F79-CA90-47AA-8B92-EA9B20CFAD94}" vid="{523EB5EE-FE42-4B39-B0FC-4E078AFA2C0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0B95B57CBD1F42A39264BA25A69F48" ma:contentTypeVersion="14" ma:contentTypeDescription="Create a new document." ma:contentTypeScope="" ma:versionID="ec2543af8490c42ab8adb5a7deae7311">
  <xsd:schema xmlns:xsd="http://www.w3.org/2001/XMLSchema" xmlns:xs="http://www.w3.org/2001/XMLSchema" xmlns:p="http://schemas.microsoft.com/office/2006/metadata/properties" xmlns:ns2="6a474327-4ede-4b35-a408-608932dbf8b2" xmlns:ns3="eab14edc-3220-41ff-bc93-500982cc1489" targetNamespace="http://schemas.microsoft.com/office/2006/metadata/properties" ma:root="true" ma:fieldsID="0a6db7eb60ff5c6e5f6d2a429c3ef0da" ns2:_="" ns3:_="">
    <xsd:import namespace="6a474327-4ede-4b35-a408-608932dbf8b2"/>
    <xsd:import namespace="eab14edc-3220-41ff-bc93-500982cc148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474327-4ede-4b35-a408-608932dbf8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b889487-8ed0-4a8b-b8e7-d86ff3c8ae0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b14edc-3220-41ff-bc93-500982cc148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d54af721-411b-498a-94bf-19d749405e99}" ma:internalName="TaxCatchAll" ma:showField="CatchAllData" ma:web="eab14edc-3220-41ff-bc93-500982cc14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ab14edc-3220-41ff-bc93-500982cc1489">
      <UserInfo>
        <DisplayName>Catharine Tjing Yiing KHO</DisplayName>
        <AccountId>10</AccountId>
        <AccountType/>
      </UserInfo>
    </SharedWithUsers>
    <lcf76f155ced4ddcb4097134ff3c332f xmlns="6a474327-4ede-4b35-a408-608932dbf8b2">
      <Terms xmlns="http://schemas.microsoft.com/office/infopath/2007/PartnerControls"/>
    </lcf76f155ced4ddcb4097134ff3c332f>
    <TaxCatchAll xmlns="eab14edc-3220-41ff-bc93-500982cc1489" xsi:nil="true"/>
  </documentManagement>
</p:properties>
</file>

<file path=customXml/itemProps1.xml><?xml version="1.0" encoding="utf-8"?>
<ds:datastoreItem xmlns:ds="http://schemas.openxmlformats.org/officeDocument/2006/customXml" ds:itemID="{A881AED9-9530-418B-A322-E7B4F63E5F76}">
  <ds:schemaRefs>
    <ds:schemaRef ds:uri="http://schemas.microsoft.com/sharepoint/v3/contenttype/forms"/>
  </ds:schemaRefs>
</ds:datastoreItem>
</file>

<file path=customXml/itemProps2.xml><?xml version="1.0" encoding="utf-8"?>
<ds:datastoreItem xmlns:ds="http://schemas.openxmlformats.org/officeDocument/2006/customXml" ds:itemID="{0CB5D7AB-A822-4739-89BD-BF26A728E05F}">
  <ds:schemaRefs>
    <ds:schemaRef ds:uri="6a474327-4ede-4b35-a408-608932dbf8b2"/>
    <ds:schemaRef ds:uri="eab14edc-3220-41ff-bc93-500982cc14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694529F-A4EE-4BB3-9F11-3E6105D3C2B1}">
  <ds:schemaRefs>
    <ds:schemaRef ds:uri="6a474327-4ede-4b35-a408-608932dbf8b2"/>
    <ds:schemaRef ds:uri="eab14edc-3220-41ff-bc93-500982cc14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76</TotalTime>
  <Words>8010</Words>
  <Application>Microsoft Office PowerPoint</Application>
  <PresentationFormat>Widescreen</PresentationFormat>
  <Paragraphs>925</Paragraphs>
  <Slides>29</Slides>
  <Notes>29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29</vt:i4>
      </vt:variant>
    </vt:vector>
  </HeadingPairs>
  <TitlesOfParts>
    <vt:vector size="36" baseType="lpstr">
      <vt:lpstr>SimSun</vt:lpstr>
      <vt:lpstr>Yu Gothic Light</vt:lpstr>
      <vt:lpstr>Arial</vt:lpstr>
      <vt:lpstr>Calibri</vt:lpstr>
      <vt:lpstr>AMRO</vt:lpstr>
      <vt:lpstr>1_Office Theme</vt:lpstr>
      <vt:lpstr>Theme1</vt:lpstr>
      <vt:lpstr>ASEAN+3 Regional Economic Outlook 2024  Navigating Tomorrow</vt:lpstr>
      <vt:lpstr>Presentation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Presentation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Wen Xi CHONG</dc:creator>
  <cp:lastModifiedBy>Catharine Tjing Yiing KHO</cp:lastModifiedBy>
  <cp:revision>1</cp:revision>
  <cp:lastPrinted>2024-02-27T06:44:38Z</cp:lastPrinted>
  <dcterms:created xsi:type="dcterms:W3CDTF">2023-09-13T09:52:16Z</dcterms:created>
  <dcterms:modified xsi:type="dcterms:W3CDTF">2024-04-07T10:46:35Z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0x010100780B95B57CBD1F42A39264BA25A69F48</vt:lpwstr>
  </property>
  <property fmtid="{D5CDD505-2E9C-101B-9397-08002B2CF9AE}" pid="3" name="MediaServiceImageTags">
    <vt:lpwstr/>
  </property>
</Properties>
</file>